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5"/>
  </p:notesMasterIdLst>
  <p:sldIdLst>
    <p:sldId id="417" r:id="rId3"/>
    <p:sldId id="441" r:id="rId4"/>
    <p:sldId id="442" r:id="rId5"/>
    <p:sldId id="444" r:id="rId6"/>
    <p:sldId id="443" r:id="rId7"/>
    <p:sldId id="445" r:id="rId8"/>
    <p:sldId id="446" r:id="rId9"/>
    <p:sldId id="447" r:id="rId10"/>
    <p:sldId id="448" r:id="rId11"/>
    <p:sldId id="449" r:id="rId12"/>
    <p:sldId id="450" r:id="rId13"/>
    <p:sldId id="451" r:id="rId14"/>
  </p:sldIdLst>
  <p:sldSz cx="9144000" cy="6858000" type="screen4x3"/>
  <p:notesSz cx="6980238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5B9BD5"/>
    <a:srgbClr val="139AF0"/>
    <a:srgbClr val="D0EBFC"/>
    <a:srgbClr val="B9B9B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434" autoAdjust="0"/>
  </p:normalViewPr>
  <p:slideViewPr>
    <p:cSldViewPr>
      <p:cViewPr varScale="1">
        <p:scale>
          <a:sx n="60" d="100"/>
          <a:sy n="60" d="100"/>
        </p:scale>
        <p:origin x="133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F5FC1-1BE7-4CE0-8931-547CDE3433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0EA9EF-5F43-43DC-BB58-050B3583F530}">
      <dgm:prSet phldrT="[Text]"/>
      <dgm:spPr/>
      <dgm:t>
        <a:bodyPr/>
        <a:lstStyle/>
        <a:p>
          <a:r>
            <a:rPr lang="en-US" dirty="0"/>
            <a:t>Market-seeking</a:t>
          </a:r>
        </a:p>
      </dgm:t>
    </dgm:pt>
    <dgm:pt modelId="{6D8C9A52-81E0-489A-8B56-AA4D37191AD3}" type="parTrans" cxnId="{F4B02F1B-C1F6-4DC9-BD29-1532F4C7701B}">
      <dgm:prSet/>
      <dgm:spPr/>
      <dgm:t>
        <a:bodyPr/>
        <a:lstStyle/>
        <a:p>
          <a:endParaRPr lang="en-US"/>
        </a:p>
      </dgm:t>
    </dgm:pt>
    <dgm:pt modelId="{0B3701E0-6E23-4650-A1E4-D88C814BBBFB}" type="sibTrans" cxnId="{F4B02F1B-C1F6-4DC9-BD29-1532F4C7701B}">
      <dgm:prSet/>
      <dgm:spPr/>
      <dgm:t>
        <a:bodyPr/>
        <a:lstStyle/>
        <a:p>
          <a:endParaRPr lang="en-US"/>
        </a:p>
      </dgm:t>
    </dgm:pt>
    <dgm:pt modelId="{522FC7E2-ACC8-4397-87EF-A7A4C9E37B7E}">
      <dgm:prSet phldrT="[Text]"/>
      <dgm:spPr>
        <a:solidFill>
          <a:srgbClr val="ED7D31"/>
        </a:solidFill>
      </dgm:spPr>
      <dgm:t>
        <a:bodyPr/>
        <a:lstStyle/>
        <a:p>
          <a:r>
            <a:rPr lang="en-US" dirty="0"/>
            <a:t>Strategic asset-seeking</a:t>
          </a:r>
        </a:p>
      </dgm:t>
    </dgm:pt>
    <dgm:pt modelId="{D1B7B18A-A4CF-444A-8E31-6CB9E7C58E71}" type="parTrans" cxnId="{F0804837-9B8C-42C3-BE25-0C1F1B47CF26}">
      <dgm:prSet/>
      <dgm:spPr/>
      <dgm:t>
        <a:bodyPr/>
        <a:lstStyle/>
        <a:p>
          <a:endParaRPr lang="en-US"/>
        </a:p>
      </dgm:t>
    </dgm:pt>
    <dgm:pt modelId="{B9E57F15-4EF7-454F-9B2B-D0BB05412EE4}" type="sibTrans" cxnId="{F0804837-9B8C-42C3-BE25-0C1F1B47CF26}">
      <dgm:prSet/>
      <dgm:spPr/>
      <dgm:t>
        <a:bodyPr/>
        <a:lstStyle/>
        <a:p>
          <a:endParaRPr lang="en-US"/>
        </a:p>
      </dgm:t>
    </dgm:pt>
    <dgm:pt modelId="{7C58EC25-2447-4C5B-BA0C-DBE85CB7689A}">
      <dgm:prSet phldrT="[Text]"/>
      <dgm:spPr>
        <a:solidFill>
          <a:schemeClr val="tx1">
            <a:lumMod val="90000"/>
            <a:lumOff val="10000"/>
          </a:schemeClr>
        </a:solidFill>
      </dgm:spPr>
      <dgm:t>
        <a:bodyPr/>
        <a:lstStyle/>
        <a:p>
          <a:r>
            <a:rPr lang="en-US" dirty="0"/>
            <a:t>Efficiency-seeking</a:t>
          </a:r>
        </a:p>
      </dgm:t>
    </dgm:pt>
    <dgm:pt modelId="{57C2135E-D33D-4F70-90F0-171550ABE19A}" type="parTrans" cxnId="{D6BB3067-DFFF-4F1E-93BD-9051B1442F86}">
      <dgm:prSet/>
      <dgm:spPr/>
      <dgm:t>
        <a:bodyPr/>
        <a:lstStyle/>
        <a:p>
          <a:endParaRPr lang="en-US"/>
        </a:p>
      </dgm:t>
    </dgm:pt>
    <dgm:pt modelId="{87EA2680-8630-462D-816A-463C561E052A}" type="sibTrans" cxnId="{D6BB3067-DFFF-4F1E-93BD-9051B1442F86}">
      <dgm:prSet/>
      <dgm:spPr/>
      <dgm:t>
        <a:bodyPr/>
        <a:lstStyle/>
        <a:p>
          <a:endParaRPr lang="en-US"/>
        </a:p>
      </dgm:t>
    </dgm:pt>
    <dgm:pt modelId="{712C7555-E0D7-4EB6-B478-7A885EE00227}">
      <dgm:prSet phldrT="[Text]"/>
      <dgm:spPr>
        <a:solidFill>
          <a:srgbClr val="5B9BD5"/>
        </a:solidFill>
      </dgm:spPr>
      <dgm:t>
        <a:bodyPr/>
        <a:lstStyle/>
        <a:p>
          <a:r>
            <a:rPr lang="en-US" dirty="0"/>
            <a:t>Natural resource-seeking</a:t>
          </a:r>
        </a:p>
      </dgm:t>
    </dgm:pt>
    <dgm:pt modelId="{483257E5-1334-4871-9D33-FFCE0D7351F7}" type="sibTrans" cxnId="{CCEAF4E8-098F-4845-9C02-C89D39F36DCD}">
      <dgm:prSet/>
      <dgm:spPr/>
      <dgm:t>
        <a:bodyPr/>
        <a:lstStyle/>
        <a:p>
          <a:endParaRPr lang="en-US"/>
        </a:p>
      </dgm:t>
    </dgm:pt>
    <dgm:pt modelId="{E02A8681-FF22-4E55-89B9-DF2529674499}" type="parTrans" cxnId="{CCEAF4E8-098F-4845-9C02-C89D39F36DCD}">
      <dgm:prSet/>
      <dgm:spPr/>
      <dgm:t>
        <a:bodyPr/>
        <a:lstStyle/>
        <a:p>
          <a:endParaRPr lang="en-US"/>
        </a:p>
      </dgm:t>
    </dgm:pt>
    <dgm:pt modelId="{17BA534F-6B80-4A4E-A632-5DB4FD08FD87}" type="pres">
      <dgm:prSet presAssocID="{FE4F5FC1-1BE7-4CE0-8931-547CDE343315}" presName="diagram" presStyleCnt="0">
        <dgm:presLayoutVars>
          <dgm:dir/>
          <dgm:resizeHandles val="exact"/>
        </dgm:presLayoutVars>
      </dgm:prSet>
      <dgm:spPr/>
    </dgm:pt>
    <dgm:pt modelId="{3CCA54D7-6B6D-4EA2-AB5A-7CECC5FDED2C}" type="pres">
      <dgm:prSet presAssocID="{712C7555-E0D7-4EB6-B478-7A885EE00227}" presName="node" presStyleLbl="node1" presStyleIdx="0" presStyleCnt="4">
        <dgm:presLayoutVars>
          <dgm:bulletEnabled val="1"/>
        </dgm:presLayoutVars>
      </dgm:prSet>
      <dgm:spPr/>
    </dgm:pt>
    <dgm:pt modelId="{CB02FAA1-F569-43E1-9613-DA8DE3BFFBB4}" type="pres">
      <dgm:prSet presAssocID="{483257E5-1334-4871-9D33-FFCE0D7351F7}" presName="sibTrans" presStyleCnt="0"/>
      <dgm:spPr/>
    </dgm:pt>
    <dgm:pt modelId="{56B8DD7A-7FC5-47B2-BF6F-ADFBE14E8EB7}" type="pres">
      <dgm:prSet presAssocID="{A20EA9EF-5F43-43DC-BB58-050B3583F530}" presName="node" presStyleLbl="node1" presStyleIdx="1" presStyleCnt="4">
        <dgm:presLayoutVars>
          <dgm:bulletEnabled val="1"/>
        </dgm:presLayoutVars>
      </dgm:prSet>
      <dgm:spPr/>
    </dgm:pt>
    <dgm:pt modelId="{372A36F3-8CF7-4BD1-83E9-B2ECCA1297D2}" type="pres">
      <dgm:prSet presAssocID="{0B3701E0-6E23-4650-A1E4-D88C814BBBFB}" presName="sibTrans" presStyleCnt="0"/>
      <dgm:spPr/>
    </dgm:pt>
    <dgm:pt modelId="{F2DF8EF1-756C-4DDA-B78A-6520DBF1CB9A}" type="pres">
      <dgm:prSet presAssocID="{522FC7E2-ACC8-4397-87EF-A7A4C9E37B7E}" presName="node" presStyleLbl="node1" presStyleIdx="2" presStyleCnt="4">
        <dgm:presLayoutVars>
          <dgm:bulletEnabled val="1"/>
        </dgm:presLayoutVars>
      </dgm:prSet>
      <dgm:spPr/>
    </dgm:pt>
    <dgm:pt modelId="{1CE8DBAE-D2EE-4FF0-A196-896FE75A0F74}" type="pres">
      <dgm:prSet presAssocID="{B9E57F15-4EF7-454F-9B2B-D0BB05412EE4}" presName="sibTrans" presStyleCnt="0"/>
      <dgm:spPr/>
    </dgm:pt>
    <dgm:pt modelId="{79E7098E-6C1F-4521-925E-EEE487145DC9}" type="pres">
      <dgm:prSet presAssocID="{7C58EC25-2447-4C5B-BA0C-DBE85CB7689A}" presName="node" presStyleLbl="node1" presStyleIdx="3" presStyleCnt="4" custLinFactNeighborX="908" custLinFactNeighborY="738">
        <dgm:presLayoutVars>
          <dgm:bulletEnabled val="1"/>
        </dgm:presLayoutVars>
      </dgm:prSet>
      <dgm:spPr/>
    </dgm:pt>
  </dgm:ptLst>
  <dgm:cxnLst>
    <dgm:cxn modelId="{F4B02F1B-C1F6-4DC9-BD29-1532F4C7701B}" srcId="{FE4F5FC1-1BE7-4CE0-8931-547CDE343315}" destId="{A20EA9EF-5F43-43DC-BB58-050B3583F530}" srcOrd="1" destOrd="0" parTransId="{6D8C9A52-81E0-489A-8B56-AA4D37191AD3}" sibTransId="{0B3701E0-6E23-4650-A1E4-D88C814BBBFB}"/>
    <dgm:cxn modelId="{81D52133-38B0-4611-BDB4-8F647F0C15A9}" type="presOf" srcId="{7C58EC25-2447-4C5B-BA0C-DBE85CB7689A}" destId="{79E7098E-6C1F-4521-925E-EEE487145DC9}" srcOrd="0" destOrd="0" presId="urn:microsoft.com/office/officeart/2005/8/layout/default"/>
    <dgm:cxn modelId="{F0804837-9B8C-42C3-BE25-0C1F1B47CF26}" srcId="{FE4F5FC1-1BE7-4CE0-8931-547CDE343315}" destId="{522FC7E2-ACC8-4397-87EF-A7A4C9E37B7E}" srcOrd="2" destOrd="0" parTransId="{D1B7B18A-A4CF-444A-8E31-6CB9E7C58E71}" sibTransId="{B9E57F15-4EF7-454F-9B2B-D0BB05412EE4}"/>
    <dgm:cxn modelId="{D6BB3067-DFFF-4F1E-93BD-9051B1442F86}" srcId="{FE4F5FC1-1BE7-4CE0-8931-547CDE343315}" destId="{7C58EC25-2447-4C5B-BA0C-DBE85CB7689A}" srcOrd="3" destOrd="0" parTransId="{57C2135E-D33D-4F70-90F0-171550ABE19A}" sibTransId="{87EA2680-8630-462D-816A-463C561E052A}"/>
    <dgm:cxn modelId="{0DC58E51-16A2-43AE-9C3B-466D2A9F2258}" type="presOf" srcId="{712C7555-E0D7-4EB6-B478-7A885EE00227}" destId="{3CCA54D7-6B6D-4EA2-AB5A-7CECC5FDED2C}" srcOrd="0" destOrd="0" presId="urn:microsoft.com/office/officeart/2005/8/layout/default"/>
    <dgm:cxn modelId="{4F615CBC-00B6-4ACC-A78A-2F8D524FFE3B}" type="presOf" srcId="{522FC7E2-ACC8-4397-87EF-A7A4C9E37B7E}" destId="{F2DF8EF1-756C-4DDA-B78A-6520DBF1CB9A}" srcOrd="0" destOrd="0" presId="urn:microsoft.com/office/officeart/2005/8/layout/default"/>
    <dgm:cxn modelId="{0A3798C8-11EB-49EE-90D7-97F533C159F3}" type="presOf" srcId="{A20EA9EF-5F43-43DC-BB58-050B3583F530}" destId="{56B8DD7A-7FC5-47B2-BF6F-ADFBE14E8EB7}" srcOrd="0" destOrd="0" presId="urn:microsoft.com/office/officeart/2005/8/layout/default"/>
    <dgm:cxn modelId="{EDEEDCDE-A2E0-46DD-944D-7A8D75C196EC}" type="presOf" srcId="{FE4F5FC1-1BE7-4CE0-8931-547CDE343315}" destId="{17BA534F-6B80-4A4E-A632-5DB4FD08FD87}" srcOrd="0" destOrd="0" presId="urn:microsoft.com/office/officeart/2005/8/layout/default"/>
    <dgm:cxn modelId="{CCEAF4E8-098F-4845-9C02-C89D39F36DCD}" srcId="{FE4F5FC1-1BE7-4CE0-8931-547CDE343315}" destId="{712C7555-E0D7-4EB6-B478-7A885EE00227}" srcOrd="0" destOrd="0" parTransId="{E02A8681-FF22-4E55-89B9-DF2529674499}" sibTransId="{483257E5-1334-4871-9D33-FFCE0D7351F7}"/>
    <dgm:cxn modelId="{7184D884-A9DF-4D04-AE86-7B3F923F4729}" type="presParOf" srcId="{17BA534F-6B80-4A4E-A632-5DB4FD08FD87}" destId="{3CCA54D7-6B6D-4EA2-AB5A-7CECC5FDED2C}" srcOrd="0" destOrd="0" presId="urn:microsoft.com/office/officeart/2005/8/layout/default"/>
    <dgm:cxn modelId="{68728D9B-8551-44DD-9799-9457CD908689}" type="presParOf" srcId="{17BA534F-6B80-4A4E-A632-5DB4FD08FD87}" destId="{CB02FAA1-F569-43E1-9613-DA8DE3BFFBB4}" srcOrd="1" destOrd="0" presId="urn:microsoft.com/office/officeart/2005/8/layout/default"/>
    <dgm:cxn modelId="{E22A5666-CB34-4297-AD35-873D532799A7}" type="presParOf" srcId="{17BA534F-6B80-4A4E-A632-5DB4FD08FD87}" destId="{56B8DD7A-7FC5-47B2-BF6F-ADFBE14E8EB7}" srcOrd="2" destOrd="0" presId="urn:microsoft.com/office/officeart/2005/8/layout/default"/>
    <dgm:cxn modelId="{CB0CB59F-A59A-480D-99C3-4715F1EC9C58}" type="presParOf" srcId="{17BA534F-6B80-4A4E-A632-5DB4FD08FD87}" destId="{372A36F3-8CF7-4BD1-83E9-B2ECCA1297D2}" srcOrd="3" destOrd="0" presId="urn:microsoft.com/office/officeart/2005/8/layout/default"/>
    <dgm:cxn modelId="{34E74ED8-C442-42B4-9988-83B9DEBA7627}" type="presParOf" srcId="{17BA534F-6B80-4A4E-A632-5DB4FD08FD87}" destId="{F2DF8EF1-756C-4DDA-B78A-6520DBF1CB9A}" srcOrd="4" destOrd="0" presId="urn:microsoft.com/office/officeart/2005/8/layout/default"/>
    <dgm:cxn modelId="{0A523B83-F0F7-489A-859F-BE16E1B987AC}" type="presParOf" srcId="{17BA534F-6B80-4A4E-A632-5DB4FD08FD87}" destId="{1CE8DBAE-D2EE-4FF0-A196-896FE75A0F74}" srcOrd="5" destOrd="0" presId="urn:microsoft.com/office/officeart/2005/8/layout/default"/>
    <dgm:cxn modelId="{54CB299A-0CD0-4424-87E4-828E8A9505EB}" type="presParOf" srcId="{17BA534F-6B80-4A4E-A632-5DB4FD08FD87}" destId="{79E7098E-6C1F-4521-925E-EEE487145DC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FCD3FB-3D99-457F-8CD8-6974A16FF1B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BE9A78-A008-477D-8FC1-9F5FFAB990D2}">
      <dgm:prSet phldrT="[Text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en-US" dirty="0"/>
            <a:t>Priority challenge: Attract and retain productivity-enhancing FDI</a:t>
          </a:r>
        </a:p>
      </dgm:t>
    </dgm:pt>
    <dgm:pt modelId="{05F6F26B-7CD3-491D-9F1B-9476D02D786C}" type="parTrans" cxnId="{2FF3D409-5DD7-4B5C-BC29-3D5B3161BC3A}">
      <dgm:prSet/>
      <dgm:spPr/>
      <dgm:t>
        <a:bodyPr/>
        <a:lstStyle/>
        <a:p>
          <a:endParaRPr lang="en-US"/>
        </a:p>
      </dgm:t>
    </dgm:pt>
    <dgm:pt modelId="{5F852437-B099-4A3A-AE57-7405650ED42F}" type="sibTrans" cxnId="{2FF3D409-5DD7-4B5C-BC29-3D5B3161BC3A}">
      <dgm:prSet/>
      <dgm:spPr/>
      <dgm:t>
        <a:bodyPr/>
        <a:lstStyle/>
        <a:p>
          <a:endParaRPr lang="en-US"/>
        </a:p>
      </dgm:t>
    </dgm:pt>
    <dgm:pt modelId="{5B031930-8E86-4222-A0BB-3CCA0DE997C0}">
      <dgm:prSet phldrT="[Text]"/>
      <dgm:spPr/>
      <dgm:t>
        <a:bodyPr/>
        <a:lstStyle/>
        <a:p>
          <a:r>
            <a:rPr lang="en-US" dirty="0"/>
            <a:t>Solution 1: Establish overarching FDI policy</a:t>
          </a:r>
        </a:p>
      </dgm:t>
    </dgm:pt>
    <dgm:pt modelId="{C3D03184-DF92-4BC6-90E6-9C0722A52369}" type="parTrans" cxnId="{B657DDEA-32B7-4F8E-A2EE-71A180D74498}">
      <dgm:prSet/>
      <dgm:spPr/>
      <dgm:t>
        <a:bodyPr/>
        <a:lstStyle/>
        <a:p>
          <a:endParaRPr lang="en-US"/>
        </a:p>
      </dgm:t>
    </dgm:pt>
    <dgm:pt modelId="{5B00217F-F4AD-4F96-8094-A28F7E04A8C6}" type="sibTrans" cxnId="{B657DDEA-32B7-4F8E-A2EE-71A180D74498}">
      <dgm:prSet/>
      <dgm:spPr/>
      <dgm:t>
        <a:bodyPr/>
        <a:lstStyle/>
        <a:p>
          <a:endParaRPr lang="en-US"/>
        </a:p>
      </dgm:t>
    </dgm:pt>
    <dgm:pt modelId="{E4D253B9-BDE9-4235-BB9A-7EDF63B06958}">
      <dgm:prSet phldrT="[Text]"/>
      <dgm:spPr/>
      <dgm:t>
        <a:bodyPr/>
        <a:lstStyle/>
        <a:p>
          <a:r>
            <a:rPr lang="en-US" dirty="0"/>
            <a:t>Solution 2: Reform investment law to strengthen investor protections and improve incentives governance</a:t>
          </a:r>
        </a:p>
      </dgm:t>
    </dgm:pt>
    <dgm:pt modelId="{F5D52A68-F5A4-4DC9-8B30-E651811DE46E}" type="parTrans" cxnId="{384CF5C3-69AF-4E9F-8764-1510ECB78F96}">
      <dgm:prSet/>
      <dgm:spPr/>
      <dgm:t>
        <a:bodyPr/>
        <a:lstStyle/>
        <a:p>
          <a:endParaRPr lang="en-US"/>
        </a:p>
      </dgm:t>
    </dgm:pt>
    <dgm:pt modelId="{14E966EE-54D3-4476-B3B9-C605131318F1}" type="sibTrans" cxnId="{384CF5C3-69AF-4E9F-8764-1510ECB78F96}">
      <dgm:prSet/>
      <dgm:spPr/>
      <dgm:t>
        <a:bodyPr/>
        <a:lstStyle/>
        <a:p>
          <a:endParaRPr lang="en-US"/>
        </a:p>
      </dgm:t>
    </dgm:pt>
    <dgm:pt modelId="{145C302A-F9DE-4EC3-95E5-AD39CA9A454F}">
      <dgm:prSet phldrT="[Text]" custT="1"/>
      <dgm:spPr>
        <a:solidFill>
          <a:schemeClr val="tx1">
            <a:lumMod val="75000"/>
            <a:lumOff val="25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43815" tIns="29210" rIns="43815" bIns="29210" numCol="1" spcCol="1270" anchor="ctr" anchorCtr="0"/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Priority challenge: Provide optimal public support for cluster development</a:t>
          </a:r>
        </a:p>
      </dgm:t>
    </dgm:pt>
    <dgm:pt modelId="{AC35A57E-B499-4168-84A9-DCECDF7100F9}" type="parTrans" cxnId="{7F197550-FB5A-4BC6-9ACF-76C832874AC2}">
      <dgm:prSet/>
      <dgm:spPr/>
      <dgm:t>
        <a:bodyPr/>
        <a:lstStyle/>
        <a:p>
          <a:endParaRPr lang="en-US"/>
        </a:p>
      </dgm:t>
    </dgm:pt>
    <dgm:pt modelId="{708A27BC-6163-4568-B7EB-3A4B76465AB5}" type="sibTrans" cxnId="{7F197550-FB5A-4BC6-9ACF-76C832874AC2}">
      <dgm:prSet/>
      <dgm:spPr/>
      <dgm:t>
        <a:bodyPr/>
        <a:lstStyle/>
        <a:p>
          <a:endParaRPr lang="en-US"/>
        </a:p>
      </dgm:t>
    </dgm:pt>
    <dgm:pt modelId="{034F2F13-3D65-4E85-83F9-E1BE1E6AD230}">
      <dgm:prSet phldrT="[Text]"/>
      <dgm:spPr/>
      <dgm:t>
        <a:bodyPr/>
        <a:lstStyle/>
        <a:p>
          <a:r>
            <a:rPr lang="en-US" dirty="0"/>
            <a:t>Solution 1: Focus on removing constraints and making public investments; replicate Agribusiness Investment Task Force</a:t>
          </a:r>
        </a:p>
      </dgm:t>
    </dgm:pt>
    <dgm:pt modelId="{47F2614E-4C4B-4C8C-B2DA-A10BC4C39EB7}" type="parTrans" cxnId="{532EBACE-0448-44BE-A798-F08897DF5190}">
      <dgm:prSet/>
      <dgm:spPr/>
      <dgm:t>
        <a:bodyPr/>
        <a:lstStyle/>
        <a:p>
          <a:endParaRPr lang="en-US"/>
        </a:p>
      </dgm:t>
    </dgm:pt>
    <dgm:pt modelId="{F9D7E9FE-60F9-4D67-AB57-AB246DAC04CA}" type="sibTrans" cxnId="{532EBACE-0448-44BE-A798-F08897DF5190}">
      <dgm:prSet/>
      <dgm:spPr/>
      <dgm:t>
        <a:bodyPr/>
        <a:lstStyle/>
        <a:p>
          <a:endParaRPr lang="en-US"/>
        </a:p>
      </dgm:t>
    </dgm:pt>
    <dgm:pt modelId="{4826D246-3761-4CF7-B863-F7C34D3C1278}">
      <dgm:prSet phldrT="[Text]"/>
      <dgm:spPr/>
      <dgm:t>
        <a:bodyPr/>
        <a:lstStyle/>
        <a:p>
          <a:r>
            <a:rPr lang="en-US" dirty="0"/>
            <a:t>Solution 2: Consider establishing a dedicated public unit for cluster development</a:t>
          </a:r>
        </a:p>
      </dgm:t>
    </dgm:pt>
    <dgm:pt modelId="{8E2E9451-F0CD-48E2-A103-CCF4C09E89D8}" type="parTrans" cxnId="{EC229D8E-EBD6-4EC4-8DBE-EABDD0DB717B}">
      <dgm:prSet/>
      <dgm:spPr/>
      <dgm:t>
        <a:bodyPr/>
        <a:lstStyle/>
        <a:p>
          <a:endParaRPr lang="en-US"/>
        </a:p>
      </dgm:t>
    </dgm:pt>
    <dgm:pt modelId="{28A00DA1-1DBC-45E6-8C5C-3922E2B98A04}" type="sibTrans" cxnId="{EC229D8E-EBD6-4EC4-8DBE-EABDD0DB717B}">
      <dgm:prSet/>
      <dgm:spPr/>
      <dgm:t>
        <a:bodyPr/>
        <a:lstStyle/>
        <a:p>
          <a:endParaRPr lang="en-US"/>
        </a:p>
      </dgm:t>
    </dgm:pt>
    <dgm:pt modelId="{076EE89C-59FD-4F0D-AC5F-E52EA70C13DB}">
      <dgm:prSet phldrT="[Text]"/>
      <dgm:spPr/>
      <dgm:t>
        <a:bodyPr/>
        <a:lstStyle/>
        <a:p>
          <a:r>
            <a:rPr lang="en-US" dirty="0"/>
            <a:t>Solution 3: Increase commercially oriented investment promotion</a:t>
          </a:r>
        </a:p>
      </dgm:t>
    </dgm:pt>
    <dgm:pt modelId="{C600C970-C50F-4CF2-8CE2-EB5EE7048A72}" type="parTrans" cxnId="{C6178BD3-563B-4EED-8474-C6E4056043D2}">
      <dgm:prSet/>
      <dgm:spPr/>
      <dgm:t>
        <a:bodyPr/>
        <a:lstStyle/>
        <a:p>
          <a:endParaRPr lang="en-US"/>
        </a:p>
      </dgm:t>
    </dgm:pt>
    <dgm:pt modelId="{645E109C-67F5-4977-8431-3CF8A7665FBD}" type="sibTrans" cxnId="{C6178BD3-563B-4EED-8474-C6E4056043D2}">
      <dgm:prSet/>
      <dgm:spPr/>
      <dgm:t>
        <a:bodyPr/>
        <a:lstStyle/>
        <a:p>
          <a:endParaRPr lang="en-US"/>
        </a:p>
      </dgm:t>
    </dgm:pt>
    <dgm:pt modelId="{E6FEBCAA-FE5E-4D81-8C3B-58FDB9A99EE2}" type="pres">
      <dgm:prSet presAssocID="{4AFCD3FB-3D99-457F-8CD8-6974A16FF1B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547E47-0E1C-4C70-B230-46576708C94F}" type="pres">
      <dgm:prSet presAssocID="{B3BE9A78-A008-477D-8FC1-9F5FFAB990D2}" presName="root" presStyleCnt="0"/>
      <dgm:spPr/>
    </dgm:pt>
    <dgm:pt modelId="{009E04FC-E15A-4B7B-B87C-74D431F0354D}" type="pres">
      <dgm:prSet presAssocID="{B3BE9A78-A008-477D-8FC1-9F5FFAB990D2}" presName="rootComposite" presStyleCnt="0"/>
      <dgm:spPr/>
    </dgm:pt>
    <dgm:pt modelId="{E375B7E7-C562-4C48-A67C-F955AE038251}" type="pres">
      <dgm:prSet presAssocID="{B3BE9A78-A008-477D-8FC1-9F5FFAB990D2}" presName="rootText" presStyleLbl="node1" presStyleIdx="0" presStyleCnt="2" custScaleX="144069" custLinFactNeighborX="-33777" custLinFactNeighborY="-20"/>
      <dgm:spPr/>
    </dgm:pt>
    <dgm:pt modelId="{AB38E7F5-1642-4197-96C0-AE06CA184CDF}" type="pres">
      <dgm:prSet presAssocID="{B3BE9A78-A008-477D-8FC1-9F5FFAB990D2}" presName="rootConnector" presStyleLbl="node1" presStyleIdx="0" presStyleCnt="2"/>
      <dgm:spPr/>
    </dgm:pt>
    <dgm:pt modelId="{5018AEFC-8535-4C49-AB2D-1FBE1814041D}" type="pres">
      <dgm:prSet presAssocID="{B3BE9A78-A008-477D-8FC1-9F5FFAB990D2}" presName="childShape" presStyleCnt="0"/>
      <dgm:spPr/>
    </dgm:pt>
    <dgm:pt modelId="{D1A92610-F09B-4344-A76C-E5528FAA24E7}" type="pres">
      <dgm:prSet presAssocID="{C3D03184-DF92-4BC6-90E6-9C0722A52369}" presName="Name13" presStyleLbl="parChTrans1D2" presStyleIdx="0" presStyleCnt="5"/>
      <dgm:spPr/>
    </dgm:pt>
    <dgm:pt modelId="{2C46B95D-1BAB-4604-97F3-1CE948B63AF1}" type="pres">
      <dgm:prSet presAssocID="{5B031930-8E86-4222-A0BB-3CCA0DE997C0}" presName="childText" presStyleLbl="bgAcc1" presStyleIdx="0" presStyleCnt="5" custScaleX="186898" custLinFactNeighborX="-23927">
        <dgm:presLayoutVars>
          <dgm:bulletEnabled val="1"/>
        </dgm:presLayoutVars>
      </dgm:prSet>
      <dgm:spPr/>
    </dgm:pt>
    <dgm:pt modelId="{DE7B4BCB-E699-42BC-A357-950381FB5FA9}" type="pres">
      <dgm:prSet presAssocID="{F5D52A68-F5A4-4DC9-8B30-E651811DE46E}" presName="Name13" presStyleLbl="parChTrans1D2" presStyleIdx="1" presStyleCnt="5"/>
      <dgm:spPr/>
    </dgm:pt>
    <dgm:pt modelId="{5BE66AA3-9462-48F3-A4E1-8BBEDCD5D49B}" type="pres">
      <dgm:prSet presAssocID="{E4D253B9-BDE9-4235-BB9A-7EDF63B06958}" presName="childText" presStyleLbl="bgAcc1" presStyleIdx="1" presStyleCnt="5" custScaleX="186898" custLinFactNeighborX="-23927" custLinFactNeighborY="1983">
        <dgm:presLayoutVars>
          <dgm:bulletEnabled val="1"/>
        </dgm:presLayoutVars>
      </dgm:prSet>
      <dgm:spPr/>
    </dgm:pt>
    <dgm:pt modelId="{4887DE31-8768-4BE6-B951-C5DE8A44EB40}" type="pres">
      <dgm:prSet presAssocID="{C600C970-C50F-4CF2-8CE2-EB5EE7048A72}" presName="Name13" presStyleLbl="parChTrans1D2" presStyleIdx="2" presStyleCnt="5"/>
      <dgm:spPr/>
    </dgm:pt>
    <dgm:pt modelId="{70D122F5-1ECA-4F2D-BE58-D5854915485D}" type="pres">
      <dgm:prSet presAssocID="{076EE89C-59FD-4F0D-AC5F-E52EA70C13DB}" presName="childText" presStyleLbl="bgAcc1" presStyleIdx="2" presStyleCnt="5" custScaleX="186898" custLinFactNeighborX="-23927">
        <dgm:presLayoutVars>
          <dgm:bulletEnabled val="1"/>
        </dgm:presLayoutVars>
      </dgm:prSet>
      <dgm:spPr/>
    </dgm:pt>
    <dgm:pt modelId="{ACFD4BB5-951E-4B89-A6E7-CC2297DE1D49}" type="pres">
      <dgm:prSet presAssocID="{145C302A-F9DE-4EC3-95E5-AD39CA9A454F}" presName="root" presStyleCnt="0"/>
      <dgm:spPr/>
    </dgm:pt>
    <dgm:pt modelId="{C6B0A3F9-8CFD-487C-A362-A88A7E417660}" type="pres">
      <dgm:prSet presAssocID="{145C302A-F9DE-4EC3-95E5-AD39CA9A454F}" presName="rootComposite" presStyleCnt="0"/>
      <dgm:spPr/>
    </dgm:pt>
    <dgm:pt modelId="{C7C7C5F7-29D8-46FE-8F10-EABF04E4A030}" type="pres">
      <dgm:prSet presAssocID="{145C302A-F9DE-4EC3-95E5-AD39CA9A454F}" presName="rootText" presStyleLbl="node1" presStyleIdx="1" presStyleCnt="2" custScaleX="161017" custLinFactNeighborX="339"/>
      <dgm:spPr>
        <a:xfrm>
          <a:off x="4038599" y="1289"/>
          <a:ext cx="3259930" cy="1189434"/>
        </a:xfrm>
        <a:prstGeom prst="roundRect">
          <a:avLst>
            <a:gd name="adj" fmla="val 10000"/>
          </a:avLst>
        </a:prstGeom>
      </dgm:spPr>
    </dgm:pt>
    <dgm:pt modelId="{231E80AA-52E7-4073-B148-9856699D0BCD}" type="pres">
      <dgm:prSet presAssocID="{145C302A-F9DE-4EC3-95E5-AD39CA9A454F}" presName="rootConnector" presStyleLbl="node1" presStyleIdx="1" presStyleCnt="2"/>
      <dgm:spPr/>
    </dgm:pt>
    <dgm:pt modelId="{3C659687-FB48-4513-A2DA-BA5D6B90231B}" type="pres">
      <dgm:prSet presAssocID="{145C302A-F9DE-4EC3-95E5-AD39CA9A454F}" presName="childShape" presStyleCnt="0"/>
      <dgm:spPr/>
    </dgm:pt>
    <dgm:pt modelId="{73E7E630-95F9-49F5-A17B-F7FC5AE50B86}" type="pres">
      <dgm:prSet presAssocID="{47F2614E-4C4B-4C8C-B2DA-A10BC4C39EB7}" presName="Name13" presStyleLbl="parChTrans1D2" presStyleIdx="3" presStyleCnt="5"/>
      <dgm:spPr/>
    </dgm:pt>
    <dgm:pt modelId="{13783B7E-DA88-43BE-9E93-BFA27946B858}" type="pres">
      <dgm:prSet presAssocID="{034F2F13-3D65-4E85-83F9-E1BE1E6AD230}" presName="childText" presStyleLbl="bgAcc1" presStyleIdx="3" presStyleCnt="5" custScaleX="183694" custScaleY="132094" custLinFactNeighborX="423">
        <dgm:presLayoutVars>
          <dgm:bulletEnabled val="1"/>
        </dgm:presLayoutVars>
      </dgm:prSet>
      <dgm:spPr/>
    </dgm:pt>
    <dgm:pt modelId="{F357304A-E999-478A-ACF3-619BD0DE035C}" type="pres">
      <dgm:prSet presAssocID="{8E2E9451-F0CD-48E2-A103-CCF4C09E89D8}" presName="Name13" presStyleLbl="parChTrans1D2" presStyleIdx="4" presStyleCnt="5"/>
      <dgm:spPr/>
    </dgm:pt>
    <dgm:pt modelId="{D529FD87-C901-4A85-A30E-E5269988546E}" type="pres">
      <dgm:prSet presAssocID="{4826D246-3761-4CF7-B863-F7C34D3C1278}" presName="childText" presStyleLbl="bgAcc1" presStyleIdx="4" presStyleCnt="5" custScaleX="183694" custScaleY="130020" custLinFactNeighborX="423">
        <dgm:presLayoutVars>
          <dgm:bulletEnabled val="1"/>
        </dgm:presLayoutVars>
      </dgm:prSet>
      <dgm:spPr/>
    </dgm:pt>
  </dgm:ptLst>
  <dgm:cxnLst>
    <dgm:cxn modelId="{02D7AF09-7755-4A1D-8DAC-050FD377762B}" type="presOf" srcId="{145C302A-F9DE-4EC3-95E5-AD39CA9A454F}" destId="{231E80AA-52E7-4073-B148-9856699D0BCD}" srcOrd="1" destOrd="0" presId="urn:microsoft.com/office/officeart/2005/8/layout/hierarchy3"/>
    <dgm:cxn modelId="{2FF3D409-5DD7-4B5C-BC29-3D5B3161BC3A}" srcId="{4AFCD3FB-3D99-457F-8CD8-6974A16FF1BB}" destId="{B3BE9A78-A008-477D-8FC1-9F5FFAB990D2}" srcOrd="0" destOrd="0" parTransId="{05F6F26B-7CD3-491D-9F1B-9476D02D786C}" sibTransId="{5F852437-B099-4A3A-AE57-7405650ED42F}"/>
    <dgm:cxn modelId="{F9AC821D-C68E-4F95-8187-C3C5B331C8BE}" type="presOf" srcId="{8E2E9451-F0CD-48E2-A103-CCF4C09E89D8}" destId="{F357304A-E999-478A-ACF3-619BD0DE035C}" srcOrd="0" destOrd="0" presId="urn:microsoft.com/office/officeart/2005/8/layout/hierarchy3"/>
    <dgm:cxn modelId="{F4EE4823-E0DC-4471-806F-A7BA22769596}" type="presOf" srcId="{5B031930-8E86-4222-A0BB-3CCA0DE997C0}" destId="{2C46B95D-1BAB-4604-97F3-1CE948B63AF1}" srcOrd="0" destOrd="0" presId="urn:microsoft.com/office/officeart/2005/8/layout/hierarchy3"/>
    <dgm:cxn modelId="{58B02835-A0D6-48F7-BE61-A82DCFDB58C7}" type="presOf" srcId="{B3BE9A78-A008-477D-8FC1-9F5FFAB990D2}" destId="{E375B7E7-C562-4C48-A67C-F955AE038251}" srcOrd="0" destOrd="0" presId="urn:microsoft.com/office/officeart/2005/8/layout/hierarchy3"/>
    <dgm:cxn modelId="{1F239F38-076B-4285-81D1-96934C241FFF}" type="presOf" srcId="{145C302A-F9DE-4EC3-95E5-AD39CA9A454F}" destId="{C7C7C5F7-29D8-46FE-8F10-EABF04E4A030}" srcOrd="0" destOrd="0" presId="urn:microsoft.com/office/officeart/2005/8/layout/hierarchy3"/>
    <dgm:cxn modelId="{14A37F5D-3AB6-41DB-BC88-E8D97C9A3D8C}" type="presOf" srcId="{C600C970-C50F-4CF2-8CE2-EB5EE7048A72}" destId="{4887DE31-8768-4BE6-B951-C5DE8A44EB40}" srcOrd="0" destOrd="0" presId="urn:microsoft.com/office/officeart/2005/8/layout/hierarchy3"/>
    <dgm:cxn modelId="{60B9B65E-1392-4EDD-BF3F-603706AA6807}" type="presOf" srcId="{B3BE9A78-A008-477D-8FC1-9F5FFAB990D2}" destId="{AB38E7F5-1642-4197-96C0-AE06CA184CDF}" srcOrd="1" destOrd="0" presId="urn:microsoft.com/office/officeart/2005/8/layout/hierarchy3"/>
    <dgm:cxn modelId="{38A60B46-A7DC-4326-8919-AD7CED67C1D3}" type="presOf" srcId="{4826D246-3761-4CF7-B863-F7C34D3C1278}" destId="{D529FD87-C901-4A85-A30E-E5269988546E}" srcOrd="0" destOrd="0" presId="urn:microsoft.com/office/officeart/2005/8/layout/hierarchy3"/>
    <dgm:cxn modelId="{7F197550-FB5A-4BC6-9ACF-76C832874AC2}" srcId="{4AFCD3FB-3D99-457F-8CD8-6974A16FF1BB}" destId="{145C302A-F9DE-4EC3-95E5-AD39CA9A454F}" srcOrd="1" destOrd="0" parTransId="{AC35A57E-B499-4168-84A9-DCECDF7100F9}" sibTransId="{708A27BC-6163-4568-B7EB-3A4B76465AB5}"/>
    <dgm:cxn modelId="{32DF2955-B6A1-4D68-BFEF-ED856CFEBDF4}" type="presOf" srcId="{034F2F13-3D65-4E85-83F9-E1BE1E6AD230}" destId="{13783B7E-DA88-43BE-9E93-BFA27946B858}" srcOrd="0" destOrd="0" presId="urn:microsoft.com/office/officeart/2005/8/layout/hierarchy3"/>
    <dgm:cxn modelId="{64C45E80-692B-4277-8B78-951F61A0B53C}" type="presOf" srcId="{076EE89C-59FD-4F0D-AC5F-E52EA70C13DB}" destId="{70D122F5-1ECA-4F2D-BE58-D5854915485D}" srcOrd="0" destOrd="0" presId="urn:microsoft.com/office/officeart/2005/8/layout/hierarchy3"/>
    <dgm:cxn modelId="{0D49E881-2F84-4B15-8AB0-D97D169A080C}" type="presOf" srcId="{E4D253B9-BDE9-4235-BB9A-7EDF63B06958}" destId="{5BE66AA3-9462-48F3-A4E1-8BBEDCD5D49B}" srcOrd="0" destOrd="0" presId="urn:microsoft.com/office/officeart/2005/8/layout/hierarchy3"/>
    <dgm:cxn modelId="{EC229D8E-EBD6-4EC4-8DBE-EABDD0DB717B}" srcId="{145C302A-F9DE-4EC3-95E5-AD39CA9A454F}" destId="{4826D246-3761-4CF7-B863-F7C34D3C1278}" srcOrd="1" destOrd="0" parTransId="{8E2E9451-F0CD-48E2-A103-CCF4C09E89D8}" sibTransId="{28A00DA1-1DBC-45E6-8C5C-3922E2B98A04}"/>
    <dgm:cxn modelId="{384CF5C3-69AF-4E9F-8764-1510ECB78F96}" srcId="{B3BE9A78-A008-477D-8FC1-9F5FFAB990D2}" destId="{E4D253B9-BDE9-4235-BB9A-7EDF63B06958}" srcOrd="1" destOrd="0" parTransId="{F5D52A68-F5A4-4DC9-8B30-E651811DE46E}" sibTransId="{14E966EE-54D3-4476-B3B9-C605131318F1}"/>
    <dgm:cxn modelId="{2503D8CA-3571-49C1-B43A-ABC68836F724}" type="presOf" srcId="{C3D03184-DF92-4BC6-90E6-9C0722A52369}" destId="{D1A92610-F09B-4344-A76C-E5528FAA24E7}" srcOrd="0" destOrd="0" presId="urn:microsoft.com/office/officeart/2005/8/layout/hierarchy3"/>
    <dgm:cxn modelId="{532EBACE-0448-44BE-A798-F08897DF5190}" srcId="{145C302A-F9DE-4EC3-95E5-AD39CA9A454F}" destId="{034F2F13-3D65-4E85-83F9-E1BE1E6AD230}" srcOrd="0" destOrd="0" parTransId="{47F2614E-4C4B-4C8C-B2DA-A10BC4C39EB7}" sibTransId="{F9D7E9FE-60F9-4D67-AB57-AB246DAC04CA}"/>
    <dgm:cxn modelId="{7CFDA5D1-11BD-406A-BA84-F1DCCFC06EAE}" type="presOf" srcId="{4AFCD3FB-3D99-457F-8CD8-6974A16FF1BB}" destId="{E6FEBCAA-FE5E-4D81-8C3B-58FDB9A99EE2}" srcOrd="0" destOrd="0" presId="urn:microsoft.com/office/officeart/2005/8/layout/hierarchy3"/>
    <dgm:cxn modelId="{C6178BD3-563B-4EED-8474-C6E4056043D2}" srcId="{B3BE9A78-A008-477D-8FC1-9F5FFAB990D2}" destId="{076EE89C-59FD-4F0D-AC5F-E52EA70C13DB}" srcOrd="2" destOrd="0" parTransId="{C600C970-C50F-4CF2-8CE2-EB5EE7048A72}" sibTransId="{645E109C-67F5-4977-8431-3CF8A7665FBD}"/>
    <dgm:cxn modelId="{B657DDEA-32B7-4F8E-A2EE-71A180D74498}" srcId="{B3BE9A78-A008-477D-8FC1-9F5FFAB990D2}" destId="{5B031930-8E86-4222-A0BB-3CCA0DE997C0}" srcOrd="0" destOrd="0" parTransId="{C3D03184-DF92-4BC6-90E6-9C0722A52369}" sibTransId="{5B00217F-F4AD-4F96-8094-A28F7E04A8C6}"/>
    <dgm:cxn modelId="{83799CEF-E755-4BFE-93FF-B7E9EFE1352A}" type="presOf" srcId="{F5D52A68-F5A4-4DC9-8B30-E651811DE46E}" destId="{DE7B4BCB-E699-42BC-A357-950381FB5FA9}" srcOrd="0" destOrd="0" presId="urn:microsoft.com/office/officeart/2005/8/layout/hierarchy3"/>
    <dgm:cxn modelId="{63760EF2-133B-458C-8A99-9A8051E73EDE}" type="presOf" srcId="{47F2614E-4C4B-4C8C-B2DA-A10BC4C39EB7}" destId="{73E7E630-95F9-49F5-A17B-F7FC5AE50B86}" srcOrd="0" destOrd="0" presId="urn:microsoft.com/office/officeart/2005/8/layout/hierarchy3"/>
    <dgm:cxn modelId="{E0FE9A3B-C3BF-4027-8291-CD1CFD050AB1}" type="presParOf" srcId="{E6FEBCAA-FE5E-4D81-8C3B-58FDB9A99EE2}" destId="{EF547E47-0E1C-4C70-B230-46576708C94F}" srcOrd="0" destOrd="0" presId="urn:microsoft.com/office/officeart/2005/8/layout/hierarchy3"/>
    <dgm:cxn modelId="{BF00D532-610A-47C3-8382-CEBF4489B5CB}" type="presParOf" srcId="{EF547E47-0E1C-4C70-B230-46576708C94F}" destId="{009E04FC-E15A-4B7B-B87C-74D431F0354D}" srcOrd="0" destOrd="0" presId="urn:microsoft.com/office/officeart/2005/8/layout/hierarchy3"/>
    <dgm:cxn modelId="{2A83EEB0-650E-49FD-8A11-DA335C33505F}" type="presParOf" srcId="{009E04FC-E15A-4B7B-B87C-74D431F0354D}" destId="{E375B7E7-C562-4C48-A67C-F955AE038251}" srcOrd="0" destOrd="0" presId="urn:microsoft.com/office/officeart/2005/8/layout/hierarchy3"/>
    <dgm:cxn modelId="{ADA3B9A3-B6BD-4F26-B520-25C7F152E961}" type="presParOf" srcId="{009E04FC-E15A-4B7B-B87C-74D431F0354D}" destId="{AB38E7F5-1642-4197-96C0-AE06CA184CDF}" srcOrd="1" destOrd="0" presId="urn:microsoft.com/office/officeart/2005/8/layout/hierarchy3"/>
    <dgm:cxn modelId="{180AF9BE-5269-46DB-980E-24FF74AC2DF7}" type="presParOf" srcId="{EF547E47-0E1C-4C70-B230-46576708C94F}" destId="{5018AEFC-8535-4C49-AB2D-1FBE1814041D}" srcOrd="1" destOrd="0" presId="urn:microsoft.com/office/officeart/2005/8/layout/hierarchy3"/>
    <dgm:cxn modelId="{8688301E-C2C3-47ED-97B3-483336013D31}" type="presParOf" srcId="{5018AEFC-8535-4C49-AB2D-1FBE1814041D}" destId="{D1A92610-F09B-4344-A76C-E5528FAA24E7}" srcOrd="0" destOrd="0" presId="urn:microsoft.com/office/officeart/2005/8/layout/hierarchy3"/>
    <dgm:cxn modelId="{EAC25196-24E4-410D-A921-E1DC232CC4AF}" type="presParOf" srcId="{5018AEFC-8535-4C49-AB2D-1FBE1814041D}" destId="{2C46B95D-1BAB-4604-97F3-1CE948B63AF1}" srcOrd="1" destOrd="0" presId="urn:microsoft.com/office/officeart/2005/8/layout/hierarchy3"/>
    <dgm:cxn modelId="{34E423BE-4C6D-4A05-B53C-6650AE7271A6}" type="presParOf" srcId="{5018AEFC-8535-4C49-AB2D-1FBE1814041D}" destId="{DE7B4BCB-E699-42BC-A357-950381FB5FA9}" srcOrd="2" destOrd="0" presId="urn:microsoft.com/office/officeart/2005/8/layout/hierarchy3"/>
    <dgm:cxn modelId="{46131C5C-BDB7-4A82-8C76-2E0C4E4E3A4C}" type="presParOf" srcId="{5018AEFC-8535-4C49-AB2D-1FBE1814041D}" destId="{5BE66AA3-9462-48F3-A4E1-8BBEDCD5D49B}" srcOrd="3" destOrd="0" presId="urn:microsoft.com/office/officeart/2005/8/layout/hierarchy3"/>
    <dgm:cxn modelId="{2755B055-67BD-4CC1-92BF-93FB10720E27}" type="presParOf" srcId="{5018AEFC-8535-4C49-AB2D-1FBE1814041D}" destId="{4887DE31-8768-4BE6-B951-C5DE8A44EB40}" srcOrd="4" destOrd="0" presId="urn:microsoft.com/office/officeart/2005/8/layout/hierarchy3"/>
    <dgm:cxn modelId="{874DA865-7C21-44FB-AD50-C1AF1EA1FFAB}" type="presParOf" srcId="{5018AEFC-8535-4C49-AB2D-1FBE1814041D}" destId="{70D122F5-1ECA-4F2D-BE58-D5854915485D}" srcOrd="5" destOrd="0" presId="urn:microsoft.com/office/officeart/2005/8/layout/hierarchy3"/>
    <dgm:cxn modelId="{05856627-5242-467A-84D2-9D2D6CF7C965}" type="presParOf" srcId="{E6FEBCAA-FE5E-4D81-8C3B-58FDB9A99EE2}" destId="{ACFD4BB5-951E-4B89-A6E7-CC2297DE1D49}" srcOrd="1" destOrd="0" presId="urn:microsoft.com/office/officeart/2005/8/layout/hierarchy3"/>
    <dgm:cxn modelId="{E4625833-7CF4-471B-9DF6-A6B29CFFD014}" type="presParOf" srcId="{ACFD4BB5-951E-4B89-A6E7-CC2297DE1D49}" destId="{C6B0A3F9-8CFD-487C-A362-A88A7E417660}" srcOrd="0" destOrd="0" presId="urn:microsoft.com/office/officeart/2005/8/layout/hierarchy3"/>
    <dgm:cxn modelId="{A128EF36-C922-4DD3-AF59-FFD94ADFFA4C}" type="presParOf" srcId="{C6B0A3F9-8CFD-487C-A362-A88A7E417660}" destId="{C7C7C5F7-29D8-46FE-8F10-EABF04E4A030}" srcOrd="0" destOrd="0" presId="urn:microsoft.com/office/officeart/2005/8/layout/hierarchy3"/>
    <dgm:cxn modelId="{2E9D6EF0-945A-4B29-9F94-588511110AB3}" type="presParOf" srcId="{C6B0A3F9-8CFD-487C-A362-A88A7E417660}" destId="{231E80AA-52E7-4073-B148-9856699D0BCD}" srcOrd="1" destOrd="0" presId="urn:microsoft.com/office/officeart/2005/8/layout/hierarchy3"/>
    <dgm:cxn modelId="{E3A78E5C-66D6-4B25-A69F-CD758B519670}" type="presParOf" srcId="{ACFD4BB5-951E-4B89-A6E7-CC2297DE1D49}" destId="{3C659687-FB48-4513-A2DA-BA5D6B90231B}" srcOrd="1" destOrd="0" presId="urn:microsoft.com/office/officeart/2005/8/layout/hierarchy3"/>
    <dgm:cxn modelId="{F06B3363-D533-4C85-9273-28414D37F89C}" type="presParOf" srcId="{3C659687-FB48-4513-A2DA-BA5D6B90231B}" destId="{73E7E630-95F9-49F5-A17B-F7FC5AE50B86}" srcOrd="0" destOrd="0" presId="urn:microsoft.com/office/officeart/2005/8/layout/hierarchy3"/>
    <dgm:cxn modelId="{B125A516-60A8-4704-8D14-486351D6AB8C}" type="presParOf" srcId="{3C659687-FB48-4513-A2DA-BA5D6B90231B}" destId="{13783B7E-DA88-43BE-9E93-BFA27946B858}" srcOrd="1" destOrd="0" presId="urn:microsoft.com/office/officeart/2005/8/layout/hierarchy3"/>
    <dgm:cxn modelId="{62D06901-814E-4E1B-9C1D-201193D04FBC}" type="presParOf" srcId="{3C659687-FB48-4513-A2DA-BA5D6B90231B}" destId="{F357304A-E999-478A-ACF3-619BD0DE035C}" srcOrd="2" destOrd="0" presId="urn:microsoft.com/office/officeart/2005/8/layout/hierarchy3"/>
    <dgm:cxn modelId="{CFD094B5-121F-4D73-AC22-9DC7774124EA}" type="presParOf" srcId="{3C659687-FB48-4513-A2DA-BA5D6B90231B}" destId="{D529FD87-C901-4A85-A30E-E5269988546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CA54D7-6B6D-4EA2-AB5A-7CECC5FDED2C}">
      <dsp:nvSpPr>
        <dsp:cNvPr id="0" name=""/>
        <dsp:cNvSpPr/>
      </dsp:nvSpPr>
      <dsp:spPr>
        <a:xfrm>
          <a:off x="22931" y="190"/>
          <a:ext cx="2563517" cy="1538110"/>
        </a:xfrm>
        <a:prstGeom prst="rect">
          <a:avLst/>
        </a:prstGeom>
        <a:solidFill>
          <a:srgbClr val="5B9BD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Natural resource-seeking</a:t>
          </a:r>
        </a:p>
      </dsp:txBody>
      <dsp:txXfrm>
        <a:off x="22931" y="190"/>
        <a:ext cx="2563517" cy="1538110"/>
      </dsp:txXfrm>
    </dsp:sp>
    <dsp:sp modelId="{56B8DD7A-7FC5-47B2-BF6F-ADFBE14E8EB7}">
      <dsp:nvSpPr>
        <dsp:cNvPr id="0" name=""/>
        <dsp:cNvSpPr/>
      </dsp:nvSpPr>
      <dsp:spPr>
        <a:xfrm>
          <a:off x="2842800" y="190"/>
          <a:ext cx="2563517" cy="1538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Market-seeking</a:t>
          </a:r>
        </a:p>
      </dsp:txBody>
      <dsp:txXfrm>
        <a:off x="2842800" y="190"/>
        <a:ext cx="2563517" cy="1538110"/>
      </dsp:txXfrm>
    </dsp:sp>
    <dsp:sp modelId="{F2DF8EF1-756C-4DDA-B78A-6520DBF1CB9A}">
      <dsp:nvSpPr>
        <dsp:cNvPr id="0" name=""/>
        <dsp:cNvSpPr/>
      </dsp:nvSpPr>
      <dsp:spPr>
        <a:xfrm>
          <a:off x="22931" y="1794653"/>
          <a:ext cx="2563517" cy="1538110"/>
        </a:xfrm>
        <a:prstGeom prst="rect">
          <a:avLst/>
        </a:prstGeom>
        <a:solidFill>
          <a:srgbClr val="ED7D3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Strategic asset-seeking</a:t>
          </a:r>
        </a:p>
      </dsp:txBody>
      <dsp:txXfrm>
        <a:off x="22931" y="1794653"/>
        <a:ext cx="2563517" cy="1538110"/>
      </dsp:txXfrm>
    </dsp:sp>
    <dsp:sp modelId="{79E7098E-6C1F-4521-925E-EEE487145DC9}">
      <dsp:nvSpPr>
        <dsp:cNvPr id="0" name=""/>
        <dsp:cNvSpPr/>
      </dsp:nvSpPr>
      <dsp:spPr>
        <a:xfrm>
          <a:off x="2865732" y="1794844"/>
          <a:ext cx="2563517" cy="1538110"/>
        </a:xfrm>
        <a:prstGeom prst="rect">
          <a:avLst/>
        </a:prstGeom>
        <a:solidFill>
          <a:schemeClr val="tx1">
            <a:lumMod val="90000"/>
            <a:lumOff val="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Efficiency-seeking</a:t>
          </a:r>
        </a:p>
      </dsp:txBody>
      <dsp:txXfrm>
        <a:off x="2865732" y="1794844"/>
        <a:ext cx="2563517" cy="1538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5B7E7-C562-4C48-A67C-F955AE038251}">
      <dsp:nvSpPr>
        <dsp:cNvPr id="0" name=""/>
        <dsp:cNvSpPr/>
      </dsp:nvSpPr>
      <dsp:spPr>
        <a:xfrm>
          <a:off x="0" y="12"/>
          <a:ext cx="3096691" cy="1074725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Priority challenge: Attract and retain productivity-enhancing FDI</a:t>
          </a:r>
        </a:p>
      </dsp:txBody>
      <dsp:txXfrm>
        <a:off x="31478" y="31490"/>
        <a:ext cx="3033735" cy="1011769"/>
      </dsp:txXfrm>
    </dsp:sp>
    <dsp:sp modelId="{D1A92610-F09B-4344-A76C-E5528FAA24E7}">
      <dsp:nvSpPr>
        <dsp:cNvPr id="0" name=""/>
        <dsp:cNvSpPr/>
      </dsp:nvSpPr>
      <dsp:spPr>
        <a:xfrm>
          <a:off x="309669" y="1074738"/>
          <a:ext cx="286503" cy="806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6258"/>
              </a:lnTo>
              <a:lnTo>
                <a:pt x="286503" y="806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46B95D-1BAB-4604-97F3-1CE948B63AF1}">
      <dsp:nvSpPr>
        <dsp:cNvPr id="0" name=""/>
        <dsp:cNvSpPr/>
      </dsp:nvSpPr>
      <dsp:spPr>
        <a:xfrm>
          <a:off x="596172" y="1343634"/>
          <a:ext cx="3213823" cy="1074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Solution 1: Establish overarching FDI policy</a:t>
          </a:r>
        </a:p>
      </dsp:txBody>
      <dsp:txXfrm>
        <a:off x="627650" y="1375112"/>
        <a:ext cx="3150867" cy="1011769"/>
      </dsp:txXfrm>
    </dsp:sp>
    <dsp:sp modelId="{DE7B4BCB-E699-42BC-A357-950381FB5FA9}">
      <dsp:nvSpPr>
        <dsp:cNvPr id="0" name=""/>
        <dsp:cNvSpPr/>
      </dsp:nvSpPr>
      <dsp:spPr>
        <a:xfrm>
          <a:off x="309669" y="1074738"/>
          <a:ext cx="286503" cy="2170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0976"/>
              </a:lnTo>
              <a:lnTo>
                <a:pt x="286503" y="21709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66AA3-9462-48F3-A4E1-8BBEDCD5D49B}">
      <dsp:nvSpPr>
        <dsp:cNvPr id="0" name=""/>
        <dsp:cNvSpPr/>
      </dsp:nvSpPr>
      <dsp:spPr>
        <a:xfrm>
          <a:off x="596172" y="2708352"/>
          <a:ext cx="3213823" cy="1074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Solution 2: Reform investment law to strengthen investor protections and improve incentives governance</a:t>
          </a:r>
        </a:p>
      </dsp:txBody>
      <dsp:txXfrm>
        <a:off x="627650" y="2739830"/>
        <a:ext cx="3150867" cy="1011769"/>
      </dsp:txXfrm>
    </dsp:sp>
    <dsp:sp modelId="{4887DE31-8768-4BE6-B951-C5DE8A44EB40}">
      <dsp:nvSpPr>
        <dsp:cNvPr id="0" name=""/>
        <dsp:cNvSpPr/>
      </dsp:nvSpPr>
      <dsp:spPr>
        <a:xfrm>
          <a:off x="309669" y="1074738"/>
          <a:ext cx="286503" cy="349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3071"/>
              </a:lnTo>
              <a:lnTo>
                <a:pt x="286503" y="3493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122F5-1ECA-4F2D-BE58-D5854915485D}">
      <dsp:nvSpPr>
        <dsp:cNvPr id="0" name=""/>
        <dsp:cNvSpPr/>
      </dsp:nvSpPr>
      <dsp:spPr>
        <a:xfrm>
          <a:off x="596172" y="4030447"/>
          <a:ext cx="3213823" cy="1074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Solution 3: Increase commercially oriented investment promotion</a:t>
          </a:r>
        </a:p>
      </dsp:txBody>
      <dsp:txXfrm>
        <a:off x="627650" y="4061925"/>
        <a:ext cx="3150867" cy="1011769"/>
      </dsp:txXfrm>
    </dsp:sp>
    <dsp:sp modelId="{C7C7C5F7-29D8-46FE-8F10-EABF04E4A030}">
      <dsp:nvSpPr>
        <dsp:cNvPr id="0" name=""/>
        <dsp:cNvSpPr/>
      </dsp:nvSpPr>
      <dsp:spPr>
        <a:xfrm>
          <a:off x="4073888" y="227"/>
          <a:ext cx="3460980" cy="1074725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Priority challenge: Provide optimal public support for cluster development</a:t>
          </a:r>
        </a:p>
      </dsp:txBody>
      <dsp:txXfrm>
        <a:off x="4105366" y="31705"/>
        <a:ext cx="3398024" cy="1011769"/>
      </dsp:txXfrm>
    </dsp:sp>
    <dsp:sp modelId="{73E7E630-95F9-49F5-A17B-F7FC5AE50B86}">
      <dsp:nvSpPr>
        <dsp:cNvPr id="0" name=""/>
        <dsp:cNvSpPr/>
      </dsp:nvSpPr>
      <dsp:spPr>
        <a:xfrm>
          <a:off x="4419986" y="1074952"/>
          <a:ext cx="346085" cy="978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8504"/>
              </a:lnTo>
              <a:lnTo>
                <a:pt x="346085" y="9785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83B7E-DA88-43BE-9E93-BFA27946B858}">
      <dsp:nvSpPr>
        <dsp:cNvPr id="0" name=""/>
        <dsp:cNvSpPr/>
      </dsp:nvSpPr>
      <dsp:spPr>
        <a:xfrm>
          <a:off x="4766071" y="1343634"/>
          <a:ext cx="3158728" cy="1419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Solution 1: Focus on removing constraints and making public investments; replicate Agribusiness Investment Task Force</a:t>
          </a:r>
        </a:p>
      </dsp:txBody>
      <dsp:txXfrm>
        <a:off x="4807651" y="1385214"/>
        <a:ext cx="3075568" cy="1336487"/>
      </dsp:txXfrm>
    </dsp:sp>
    <dsp:sp modelId="{F357304A-E999-478A-ACF3-619BD0DE035C}">
      <dsp:nvSpPr>
        <dsp:cNvPr id="0" name=""/>
        <dsp:cNvSpPr/>
      </dsp:nvSpPr>
      <dsp:spPr>
        <a:xfrm>
          <a:off x="4419986" y="1074952"/>
          <a:ext cx="346085" cy="2655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5688"/>
              </a:lnTo>
              <a:lnTo>
                <a:pt x="346085" y="2655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9FD87-C901-4A85-A30E-E5269988546E}">
      <dsp:nvSpPr>
        <dsp:cNvPr id="0" name=""/>
        <dsp:cNvSpPr/>
      </dsp:nvSpPr>
      <dsp:spPr>
        <a:xfrm>
          <a:off x="4766071" y="3031962"/>
          <a:ext cx="3158728" cy="13973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Solution 2: Consider establishing a dedicated public unit for cluster development</a:t>
          </a:r>
        </a:p>
      </dsp:txBody>
      <dsp:txXfrm>
        <a:off x="4806998" y="3072889"/>
        <a:ext cx="3076874" cy="1315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15D4E-23D0-4CEE-BA8A-883E0D0567BD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343400"/>
            <a:ext cx="558419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99891-C4DD-4780-93E3-29DF355E4C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853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wmf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PSDVP_ppt_s1_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5035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FPSDVP_ppt_s1_0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38800" y="4876800"/>
            <a:ext cx="3505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FPSDVP_ppt_s1_0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7200" y="61722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FPSDVP_ppt_s1_0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0" y="6172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FPSDVP_ppt_s1_0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3204" t="75316" r="3349"/>
          <a:stretch>
            <a:fillRect/>
          </a:stretch>
        </p:blipFill>
        <p:spPr bwMode="auto">
          <a:xfrm>
            <a:off x="0" y="0"/>
            <a:ext cx="9144000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679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9BF69-C237-4596-A134-B1E06AC19B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22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9FF0F-6128-4605-947F-AD62FF6D0E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541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Text S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PT Bottom Banner WB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439771"/>
            <a:ext cx="9144000" cy="418229"/>
          </a:xfrm>
          <a:prstGeom prst="rect">
            <a:avLst/>
          </a:prstGeom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09C54FE-F295-4A32-8532-70EFC82FD9C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/>
              <a:t>1	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0375" y="1102659"/>
            <a:ext cx="8377238" cy="461392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6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2pPr>
            <a:lvl3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3pPr>
            <a:lvl4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68375" indent="-228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9586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54B819E-2D18-4F12-9BFB-59A64FBE7F10}" type="datetimeFigureOut">
              <a:rPr lang="en-US" smtClean="0">
                <a:solidFill>
                  <a:srgbClr val="000000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8/28/2017</a:t>
            </a:fld>
            <a:endParaRPr 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7D03-0778-47C7-9E96-EF01B31744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 w 2"/>
              <a:gd name="T3" fmla="*/ 0 h 1587"/>
              <a:gd name="T4" fmla="*/ 2 w 2"/>
              <a:gd name="T5" fmla="*/ 0 h 1587"/>
              <a:gd name="T6" fmla="*/ 2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 w 2"/>
              <a:gd name="T35" fmla="*/ 0 h 1587"/>
              <a:gd name="T36" fmla="*/ 2 w 2"/>
              <a:gd name="T37" fmla="*/ 0 h 1587"/>
              <a:gd name="T38" fmla="*/ 2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0 w 2"/>
              <a:gd name="T9" fmla="*/ 2 h 2"/>
              <a:gd name="T10" fmla="*/ 0 w 2"/>
              <a:gd name="T11" fmla="*/ 2 h 2"/>
              <a:gd name="T12" fmla="*/ 2 w 2"/>
              <a:gd name="T13" fmla="*/ 2 h 2"/>
              <a:gd name="T14" fmla="*/ 2 w 2"/>
              <a:gd name="T15" fmla="*/ 2 h 2"/>
              <a:gd name="T16" fmla="*/ 2 w 2"/>
              <a:gd name="T17" fmla="*/ 0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0 w 2"/>
              <a:gd name="T25" fmla="*/ 2 h 2"/>
              <a:gd name="T26" fmla="*/ 0 w 2"/>
              <a:gd name="T27" fmla="*/ 2 h 2"/>
              <a:gd name="T28" fmla="*/ 2 w 2"/>
              <a:gd name="T29" fmla="*/ 2 h 2"/>
              <a:gd name="T30" fmla="*/ 2 w 2"/>
              <a:gd name="T31" fmla="*/ 2 h 2"/>
              <a:gd name="T32" fmla="*/ 2 w 2"/>
              <a:gd name="T33" fmla="*/ 2 h 2"/>
              <a:gd name="T34" fmla="*/ 2 w 2"/>
              <a:gd name="T35" fmla="*/ 2 h 2"/>
              <a:gd name="T36" fmla="*/ 2 w 2"/>
              <a:gd name="T37" fmla="*/ 2 h 2"/>
              <a:gd name="T38" fmla="*/ 2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0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0 w 2"/>
              <a:gd name="T53" fmla="*/ 2 h 2"/>
              <a:gd name="T54" fmla="*/ 2 w 2"/>
              <a:gd name="T55" fmla="*/ 2 h 2"/>
              <a:gd name="T56" fmla="*/ 0 w 2"/>
              <a:gd name="T57" fmla="*/ 2 h 2"/>
              <a:gd name="T58" fmla="*/ 2 w 2"/>
              <a:gd name="T59" fmla="*/ 2 h 2"/>
              <a:gd name="T60" fmla="*/ 2 w 2"/>
              <a:gd name="T61" fmla="*/ 2 h 2"/>
              <a:gd name="T62" fmla="*/ 2 w 2"/>
              <a:gd name="T63" fmla="*/ 2 h 2"/>
              <a:gd name="T64" fmla="*/ 0 w 2"/>
              <a:gd name="T65" fmla="*/ 2 h 2"/>
              <a:gd name="T66" fmla="*/ 0 w 2"/>
              <a:gd name="T67" fmla="*/ 2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2 w 2"/>
              <a:gd name="T9" fmla="*/ 2 h 2"/>
              <a:gd name="T10" fmla="*/ 2 w 2"/>
              <a:gd name="T11" fmla="*/ 0 h 2"/>
              <a:gd name="T12" fmla="*/ 2 w 2"/>
              <a:gd name="T13" fmla="*/ 0 h 2"/>
              <a:gd name="T14" fmla="*/ 2 w 2"/>
              <a:gd name="T15" fmla="*/ 0 h 2"/>
              <a:gd name="T16" fmla="*/ 0 w 2"/>
              <a:gd name="T17" fmla="*/ 0 h 2"/>
              <a:gd name="T18" fmla="*/ 0 w 2"/>
              <a:gd name="T19" fmla="*/ 2 h 2"/>
              <a:gd name="T20" fmla="*/ 0 w 2"/>
              <a:gd name="T21" fmla="*/ 2 h 2"/>
              <a:gd name="T22" fmla="*/ 2 w 2"/>
              <a:gd name="T23" fmla="*/ 0 h 2"/>
              <a:gd name="T24" fmla="*/ 2 w 2"/>
              <a:gd name="T25" fmla="*/ 0 h 2"/>
              <a:gd name="T26" fmla="*/ 2 w 2"/>
              <a:gd name="T27" fmla="*/ 0 h 2"/>
              <a:gd name="T28" fmla="*/ 2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2 h 2"/>
              <a:gd name="T38" fmla="*/ 0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2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2 w 2"/>
              <a:gd name="T53" fmla="*/ 2 h 2"/>
              <a:gd name="T54" fmla="*/ 2 w 2"/>
              <a:gd name="T55" fmla="*/ 2 h 2"/>
              <a:gd name="T56" fmla="*/ 2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 w 2"/>
              <a:gd name="T1" fmla="*/ 4 h 4"/>
              <a:gd name="T2" fmla="*/ 2 w 2"/>
              <a:gd name="T3" fmla="*/ 4 h 4"/>
              <a:gd name="T4" fmla="*/ 2 w 2"/>
              <a:gd name="T5" fmla="*/ 4 h 4"/>
              <a:gd name="T6" fmla="*/ 2 w 2"/>
              <a:gd name="T7" fmla="*/ 2 h 4"/>
              <a:gd name="T8" fmla="*/ 2 w 2"/>
              <a:gd name="T9" fmla="*/ 0 h 4"/>
              <a:gd name="T10" fmla="*/ 2 w 2"/>
              <a:gd name="T11" fmla="*/ 0 h 4"/>
              <a:gd name="T12" fmla="*/ 2 w 2"/>
              <a:gd name="T13" fmla="*/ 0 h 4"/>
              <a:gd name="T14" fmla="*/ 0 w 2"/>
              <a:gd name="T15" fmla="*/ 2 h 4"/>
              <a:gd name="T16" fmla="*/ 2 w 2"/>
              <a:gd name="T17" fmla="*/ 4 h 4"/>
              <a:gd name="T18" fmla="*/ 2 w 2"/>
              <a:gd name="T19" fmla="*/ 2 h 4"/>
              <a:gd name="T20" fmla="*/ 2 w 2"/>
              <a:gd name="T21" fmla="*/ 2 h 4"/>
              <a:gd name="T22" fmla="*/ 2 w 2"/>
              <a:gd name="T23" fmla="*/ 0 h 4"/>
              <a:gd name="T24" fmla="*/ 2 w 2"/>
              <a:gd name="T25" fmla="*/ 2 h 4"/>
              <a:gd name="T26" fmla="*/ 2 w 2"/>
              <a:gd name="T27" fmla="*/ 2 h 4"/>
              <a:gd name="T28" fmla="*/ 2 w 2"/>
              <a:gd name="T29" fmla="*/ 2 h 4"/>
              <a:gd name="T30" fmla="*/ 2 w 2"/>
              <a:gd name="T31" fmla="*/ 2 h 4"/>
              <a:gd name="T32" fmla="*/ 2 w 2"/>
              <a:gd name="T33" fmla="*/ 2 h 4"/>
              <a:gd name="T34" fmla="*/ 2 w 2"/>
              <a:gd name="T35" fmla="*/ 2 h 4"/>
              <a:gd name="T36" fmla="*/ 2 w 2"/>
              <a:gd name="T37" fmla="*/ 2 h 4"/>
              <a:gd name="T38" fmla="*/ 2 w 2"/>
              <a:gd name="T39" fmla="*/ 2 h 4"/>
              <a:gd name="T40" fmla="*/ 2 w 2"/>
              <a:gd name="T41" fmla="*/ 2 h 4"/>
              <a:gd name="T42" fmla="*/ 2 w 2"/>
              <a:gd name="T43" fmla="*/ 2 h 4"/>
              <a:gd name="T44" fmla="*/ 2 w 2"/>
              <a:gd name="T45" fmla="*/ 2 h 4"/>
              <a:gd name="T46" fmla="*/ 2 w 2"/>
              <a:gd name="T47" fmla="*/ 2 h 4"/>
              <a:gd name="T48" fmla="*/ 2 w 2"/>
              <a:gd name="T49" fmla="*/ 2 h 4"/>
              <a:gd name="T50" fmla="*/ 2 w 2"/>
              <a:gd name="T51" fmla="*/ 2 h 4"/>
              <a:gd name="T52" fmla="*/ 0 w 2"/>
              <a:gd name="T53" fmla="*/ 2 h 4"/>
              <a:gd name="T54" fmla="*/ 2 w 2"/>
              <a:gd name="T55" fmla="*/ 4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4 h 4"/>
              <a:gd name="T2" fmla="*/ 0 w 1587"/>
              <a:gd name="T3" fmla="*/ 2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 h 4"/>
              <a:gd name="T10" fmla="*/ 0 w 1587"/>
              <a:gd name="T11" fmla="*/ 2 h 4"/>
              <a:gd name="T12" fmla="*/ 0 w 1587"/>
              <a:gd name="T13" fmla="*/ 4 h 4"/>
              <a:gd name="T14" fmla="*/ 0 w 1587"/>
              <a:gd name="T15" fmla="*/ 2 h 4"/>
              <a:gd name="T16" fmla="*/ 0 w 1587"/>
              <a:gd name="T17" fmla="*/ 2 h 4"/>
              <a:gd name="T18" fmla="*/ 0 w 1587"/>
              <a:gd name="T19" fmla="*/ 2 h 4"/>
              <a:gd name="T20" fmla="*/ 0 w 1587"/>
              <a:gd name="T21" fmla="*/ 2 h 4"/>
              <a:gd name="T22" fmla="*/ 0 w 1587"/>
              <a:gd name="T23" fmla="*/ 2 h 4"/>
              <a:gd name="T24" fmla="*/ 0 w 1587"/>
              <a:gd name="T25" fmla="*/ 2 h 4"/>
              <a:gd name="T26" fmla="*/ 0 w 1587"/>
              <a:gd name="T27" fmla="*/ 2 h 4"/>
              <a:gd name="T28" fmla="*/ 0 w 1587"/>
              <a:gd name="T29" fmla="*/ 4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 w 2"/>
              <a:gd name="T1" fmla="*/ 2 h 2"/>
              <a:gd name="T2" fmla="*/ 2 w 2"/>
              <a:gd name="T3" fmla="*/ 0 h 2"/>
              <a:gd name="T4" fmla="*/ 2 w 2"/>
              <a:gd name="T5" fmla="*/ 0 h 2"/>
              <a:gd name="T6" fmla="*/ 2 w 2"/>
              <a:gd name="T7" fmla="*/ 0 h 2"/>
              <a:gd name="T8" fmla="*/ 2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 h 2"/>
              <a:gd name="T16" fmla="*/ 0 w 2"/>
              <a:gd name="T17" fmla="*/ 2 h 2"/>
              <a:gd name="T18" fmla="*/ 0 w 2"/>
              <a:gd name="T19" fmla="*/ 2 h 2"/>
              <a:gd name="T20" fmla="*/ 2 w 2"/>
              <a:gd name="T21" fmla="*/ 2 h 2"/>
              <a:gd name="T22" fmla="*/ 2 w 2"/>
              <a:gd name="T23" fmla="*/ 2 h 2"/>
              <a:gd name="T24" fmla="*/ 2 w 2"/>
              <a:gd name="T25" fmla="*/ 0 h 2"/>
              <a:gd name="T26" fmla="*/ 2 w 2"/>
              <a:gd name="T27" fmla="*/ 0 h 2"/>
              <a:gd name="T28" fmla="*/ 2 w 2"/>
              <a:gd name="T29" fmla="*/ 0 h 2"/>
              <a:gd name="T30" fmla="*/ 0 w 2"/>
              <a:gd name="T31" fmla="*/ 2 h 2"/>
              <a:gd name="T32" fmla="*/ 2 w 2"/>
              <a:gd name="T33" fmla="*/ 2 h 2"/>
              <a:gd name="T34" fmla="*/ 2 w 2"/>
              <a:gd name="T35" fmla="*/ 0 h 2"/>
              <a:gd name="T36" fmla="*/ 0 w 2"/>
              <a:gd name="T37" fmla="*/ 2 h 2"/>
              <a:gd name="T38" fmla="*/ 2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0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0 w 2"/>
              <a:gd name="T53" fmla="*/ 2 h 2"/>
              <a:gd name="T54" fmla="*/ 0 w 2"/>
              <a:gd name="T55" fmla="*/ 2 h 2"/>
              <a:gd name="T56" fmla="*/ 0 w 2"/>
              <a:gd name="T57" fmla="*/ 2 h 2"/>
              <a:gd name="T58" fmla="*/ 2 w 2"/>
              <a:gd name="T59" fmla="*/ 2 h 2"/>
              <a:gd name="T60" fmla="*/ 2 w 2"/>
              <a:gd name="T61" fmla="*/ 2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 h 2"/>
              <a:gd name="T2" fmla="*/ 0 w 1587"/>
              <a:gd name="T3" fmla="*/ 0 h 2"/>
              <a:gd name="T4" fmla="*/ 0 w 1587"/>
              <a:gd name="T5" fmla="*/ 2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 h 2"/>
              <a:gd name="T10" fmla="*/ 2 w 2"/>
              <a:gd name="T11" fmla="*/ 2 h 2"/>
              <a:gd name="T12" fmla="*/ 2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 h 2"/>
              <a:gd name="T22" fmla="*/ 2 w 2"/>
              <a:gd name="T23" fmla="*/ 2 h 2"/>
              <a:gd name="T24" fmla="*/ 2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 w 2"/>
              <a:gd name="T1" fmla="*/ 0 h 1588"/>
              <a:gd name="T2" fmla="*/ 0 w 2"/>
              <a:gd name="T3" fmla="*/ 0 h 1588"/>
              <a:gd name="T4" fmla="*/ 2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 w 2"/>
              <a:gd name="T1" fmla="*/ 2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 h 2"/>
              <a:gd name="T8" fmla="*/ 2 w 2"/>
              <a:gd name="T9" fmla="*/ 2 h 2"/>
              <a:gd name="T10" fmla="*/ 2 w 2"/>
              <a:gd name="T11" fmla="*/ 2 h 2"/>
              <a:gd name="T12" fmla="*/ 2 w 2"/>
              <a:gd name="T13" fmla="*/ 2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 h 2"/>
              <a:gd name="T20" fmla="*/ 2 w 2"/>
              <a:gd name="T21" fmla="*/ 2 h 2"/>
              <a:gd name="T22" fmla="*/ 2 w 2"/>
              <a:gd name="T23" fmla="*/ 2 h 2"/>
              <a:gd name="T24" fmla="*/ 2 w 2"/>
              <a:gd name="T25" fmla="*/ 2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 w 4"/>
              <a:gd name="T1" fmla="*/ 2 h 2"/>
              <a:gd name="T2" fmla="*/ 2 w 4"/>
              <a:gd name="T3" fmla="*/ 2 h 2"/>
              <a:gd name="T4" fmla="*/ 4 w 4"/>
              <a:gd name="T5" fmla="*/ 2 h 2"/>
              <a:gd name="T6" fmla="*/ 4 w 4"/>
              <a:gd name="T7" fmla="*/ 0 h 2"/>
              <a:gd name="T8" fmla="*/ 4 w 4"/>
              <a:gd name="T9" fmla="*/ 0 h 2"/>
              <a:gd name="T10" fmla="*/ 2 w 4"/>
              <a:gd name="T11" fmla="*/ 0 h 2"/>
              <a:gd name="T12" fmla="*/ 2 w 4"/>
              <a:gd name="T13" fmla="*/ 0 h 2"/>
              <a:gd name="T14" fmla="*/ 0 w 4"/>
              <a:gd name="T15" fmla="*/ 2 h 2"/>
              <a:gd name="T16" fmla="*/ 2 w 4"/>
              <a:gd name="T17" fmla="*/ 2 h 2"/>
              <a:gd name="T18" fmla="*/ 2 w 4"/>
              <a:gd name="T19" fmla="*/ 0 h 2"/>
              <a:gd name="T20" fmla="*/ 4 w 4"/>
              <a:gd name="T21" fmla="*/ 2 h 2"/>
              <a:gd name="T22" fmla="*/ 4 w 4"/>
              <a:gd name="T23" fmla="*/ 0 h 2"/>
              <a:gd name="T24" fmla="*/ 4 w 4"/>
              <a:gd name="T25" fmla="*/ 0 h 2"/>
              <a:gd name="T26" fmla="*/ 2 w 4"/>
              <a:gd name="T27" fmla="*/ 0 h 2"/>
              <a:gd name="T28" fmla="*/ 2 w 4"/>
              <a:gd name="T29" fmla="*/ 0 h 2"/>
              <a:gd name="T30" fmla="*/ 0 w 4"/>
              <a:gd name="T31" fmla="*/ 0 h 2"/>
              <a:gd name="T32" fmla="*/ 2 w 4"/>
              <a:gd name="T33" fmla="*/ 2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2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 h 2"/>
              <a:gd name="T14" fmla="*/ 0 w 2"/>
              <a:gd name="T15" fmla="*/ 2 h 2"/>
              <a:gd name="T16" fmla="*/ 0 w 2"/>
              <a:gd name="T17" fmla="*/ 2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0 w 2"/>
              <a:gd name="T25" fmla="*/ 2 h 2"/>
              <a:gd name="T26" fmla="*/ 0 w 2"/>
              <a:gd name="T27" fmla="*/ 2 h 2"/>
              <a:gd name="T28" fmla="*/ 0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2 h 2"/>
              <a:gd name="T38" fmla="*/ 0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0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0 w 2"/>
              <a:gd name="T53" fmla="*/ 2 h 2"/>
              <a:gd name="T54" fmla="*/ 0 w 2"/>
              <a:gd name="T55" fmla="*/ 2 h 2"/>
              <a:gd name="T56" fmla="*/ 0 w 2"/>
              <a:gd name="T57" fmla="*/ 2 h 2"/>
              <a:gd name="T58" fmla="*/ 0 w 2"/>
              <a:gd name="T59" fmla="*/ 2 h 2"/>
              <a:gd name="T60" fmla="*/ 0 w 2"/>
              <a:gd name="T61" fmla="*/ 2 h 2"/>
              <a:gd name="T62" fmla="*/ 0 w 2"/>
              <a:gd name="T63" fmla="*/ 2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 h 2"/>
              <a:gd name="T2" fmla="*/ 2 w 2"/>
              <a:gd name="T3" fmla="*/ 2 h 2"/>
              <a:gd name="T4" fmla="*/ 2 w 2"/>
              <a:gd name="T5" fmla="*/ 2 h 2"/>
              <a:gd name="T6" fmla="*/ 2 w 2"/>
              <a:gd name="T7" fmla="*/ 0 h 2"/>
              <a:gd name="T8" fmla="*/ 2 w 2"/>
              <a:gd name="T9" fmla="*/ 0 h 2"/>
              <a:gd name="T10" fmla="*/ 2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 h 2"/>
              <a:gd name="T40" fmla="*/ 0 w 2"/>
              <a:gd name="T41" fmla="*/ 2 h 2"/>
              <a:gd name="T42" fmla="*/ 2 w 2"/>
              <a:gd name="T43" fmla="*/ 2 h 2"/>
              <a:gd name="T44" fmla="*/ 2 w 2"/>
              <a:gd name="T45" fmla="*/ 0 h 2"/>
              <a:gd name="T46" fmla="*/ 2 w 2"/>
              <a:gd name="T47" fmla="*/ 0 h 2"/>
              <a:gd name="T48" fmla="*/ 2 w 2"/>
              <a:gd name="T49" fmla="*/ 0 h 2"/>
              <a:gd name="T50" fmla="*/ 2 w 2"/>
              <a:gd name="T51" fmla="*/ 0 h 2"/>
              <a:gd name="T52" fmla="*/ 2 w 2"/>
              <a:gd name="T53" fmla="*/ 0 h 2"/>
              <a:gd name="T54" fmla="*/ 2 w 2"/>
              <a:gd name="T55" fmla="*/ 0 h 2"/>
              <a:gd name="T56" fmla="*/ 2 w 2"/>
              <a:gd name="T57" fmla="*/ 0 h 2"/>
              <a:gd name="T58" fmla="*/ 2 w 2"/>
              <a:gd name="T59" fmla="*/ 0 h 2"/>
              <a:gd name="T60" fmla="*/ 2 w 2"/>
              <a:gd name="T61" fmla="*/ 0 h 2"/>
              <a:gd name="T62" fmla="*/ 2 w 2"/>
              <a:gd name="T63" fmla="*/ 0 h 2"/>
              <a:gd name="T64" fmla="*/ 2 w 2"/>
              <a:gd name="T65" fmla="*/ 0 h 2"/>
              <a:gd name="T66" fmla="*/ 2 w 2"/>
              <a:gd name="T67" fmla="*/ 2 h 2"/>
              <a:gd name="T68" fmla="*/ 2 w 2"/>
              <a:gd name="T69" fmla="*/ 0 h 2"/>
              <a:gd name="T70" fmla="*/ 2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3 h 3"/>
              <a:gd name="T2" fmla="*/ 0 w 2"/>
              <a:gd name="T3" fmla="*/ 3 h 3"/>
              <a:gd name="T4" fmla="*/ 2 w 2"/>
              <a:gd name="T5" fmla="*/ 3 h 3"/>
              <a:gd name="T6" fmla="*/ 2 w 2"/>
              <a:gd name="T7" fmla="*/ 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3 h 3"/>
              <a:gd name="T16" fmla="*/ 0 w 2"/>
              <a:gd name="T17" fmla="*/ 3 h 3"/>
              <a:gd name="T18" fmla="*/ 0 w 2"/>
              <a:gd name="T19" fmla="*/ 3 h 3"/>
              <a:gd name="T20" fmla="*/ 0 w 2"/>
              <a:gd name="T21" fmla="*/ 3 h 3"/>
              <a:gd name="T22" fmla="*/ 0 w 2"/>
              <a:gd name="T23" fmla="*/ 0 h 3"/>
              <a:gd name="T24" fmla="*/ 0 w 2"/>
              <a:gd name="T25" fmla="*/ 3 h 3"/>
              <a:gd name="T26" fmla="*/ 0 w 2"/>
              <a:gd name="T27" fmla="*/ 3 h 3"/>
              <a:gd name="T28" fmla="*/ 0 w 2"/>
              <a:gd name="T29" fmla="*/ 3 h 3"/>
              <a:gd name="T30" fmla="*/ 0 w 2"/>
              <a:gd name="T31" fmla="*/ 3 h 3"/>
              <a:gd name="T32" fmla="*/ 0 w 2"/>
              <a:gd name="T33" fmla="*/ 3 h 3"/>
              <a:gd name="T34" fmla="*/ 0 w 2"/>
              <a:gd name="T35" fmla="*/ 3 h 3"/>
              <a:gd name="T36" fmla="*/ 0 w 2"/>
              <a:gd name="T37" fmla="*/ 3 h 3"/>
              <a:gd name="T38" fmla="*/ 0 w 2"/>
              <a:gd name="T39" fmla="*/ 3 h 3"/>
              <a:gd name="T40" fmla="*/ 0 w 2"/>
              <a:gd name="T41" fmla="*/ 3 h 3"/>
              <a:gd name="T42" fmla="*/ 0 w 2"/>
              <a:gd name="T43" fmla="*/ 3 h 3"/>
              <a:gd name="T44" fmla="*/ 0 w 2"/>
              <a:gd name="T45" fmla="*/ 3 h 3"/>
              <a:gd name="T46" fmla="*/ 0 w 2"/>
              <a:gd name="T47" fmla="*/ 3 h 3"/>
              <a:gd name="T48" fmla="*/ 0 w 2"/>
              <a:gd name="T49" fmla="*/ 3 h 3"/>
              <a:gd name="T50" fmla="*/ 0 w 2"/>
              <a:gd name="T51" fmla="*/ 3 h 3"/>
              <a:gd name="T52" fmla="*/ 0 w 2"/>
              <a:gd name="T53" fmla="*/ 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2 h 2"/>
              <a:gd name="T6" fmla="*/ 2 w 2"/>
              <a:gd name="T7" fmla="*/ 0 h 2"/>
              <a:gd name="T8" fmla="*/ 2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 h 2"/>
              <a:gd name="T18" fmla="*/ 0 w 2"/>
              <a:gd name="T19" fmla="*/ 2 h 2"/>
              <a:gd name="T20" fmla="*/ 2 w 2"/>
              <a:gd name="T21" fmla="*/ 2 h 2"/>
              <a:gd name="T22" fmla="*/ 2 w 2"/>
              <a:gd name="T23" fmla="*/ 0 h 2"/>
              <a:gd name="T24" fmla="*/ 2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 h 2"/>
              <a:gd name="T2" fmla="*/ 2 w 2"/>
              <a:gd name="T3" fmla="*/ 2 h 2"/>
              <a:gd name="T4" fmla="*/ 0 w 2"/>
              <a:gd name="T5" fmla="*/ 0 h 2"/>
              <a:gd name="T6" fmla="*/ 0 w 2"/>
              <a:gd name="T7" fmla="*/ 2 h 2"/>
              <a:gd name="T8" fmla="*/ 0 w 2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 w 2"/>
              <a:gd name="T1" fmla="*/ 0 h 2"/>
              <a:gd name="T2" fmla="*/ 2 w 2"/>
              <a:gd name="T3" fmla="*/ 0 h 2"/>
              <a:gd name="T4" fmla="*/ 2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 h 2"/>
              <a:gd name="T12" fmla="*/ 2 w 2"/>
              <a:gd name="T13" fmla="*/ 0 h 2"/>
              <a:gd name="T14" fmla="*/ 2 w 2"/>
              <a:gd name="T15" fmla="*/ 0 h 2"/>
              <a:gd name="T16" fmla="*/ 2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 h 2"/>
              <a:gd name="T24" fmla="*/ 2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 w 2"/>
              <a:gd name="T5" fmla="*/ 0 h 1587"/>
              <a:gd name="T6" fmla="*/ 2 w 2"/>
              <a:gd name="T7" fmla="*/ 0 h 1587"/>
              <a:gd name="T8" fmla="*/ 2 w 2"/>
              <a:gd name="T9" fmla="*/ 0 h 1587"/>
              <a:gd name="T10" fmla="*/ 2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 w 2"/>
              <a:gd name="T25" fmla="*/ 0 h 1587"/>
              <a:gd name="T26" fmla="*/ 2 w 2"/>
              <a:gd name="T27" fmla="*/ 0 h 1587"/>
              <a:gd name="T28" fmla="*/ 2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 h 2"/>
              <a:gd name="T2" fmla="*/ 0 w 1587"/>
              <a:gd name="T3" fmla="*/ 2 h 2"/>
              <a:gd name="T4" fmla="*/ 0 w 1587"/>
              <a:gd name="T5" fmla="*/ 0 h 2"/>
              <a:gd name="T6" fmla="*/ 0 w 1587"/>
              <a:gd name="T7" fmla="*/ 2 h 2"/>
              <a:gd name="T8" fmla="*/ 0 w 1587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 w 2"/>
              <a:gd name="T1" fmla="*/ 2 h 2"/>
              <a:gd name="T2" fmla="*/ 2 w 2"/>
              <a:gd name="T3" fmla="*/ 2 h 2"/>
              <a:gd name="T4" fmla="*/ 2 w 2"/>
              <a:gd name="T5" fmla="*/ 2 h 2"/>
              <a:gd name="T6" fmla="*/ 2 w 2"/>
              <a:gd name="T7" fmla="*/ 2 h 2"/>
              <a:gd name="T8" fmla="*/ 0 w 2"/>
              <a:gd name="T9" fmla="*/ 2 h 2"/>
              <a:gd name="T10" fmla="*/ 0 w 2"/>
              <a:gd name="T11" fmla="*/ 2 h 2"/>
              <a:gd name="T12" fmla="*/ 2 w 2"/>
              <a:gd name="T13" fmla="*/ 2 h 2"/>
              <a:gd name="T14" fmla="*/ 0 w 2"/>
              <a:gd name="T15" fmla="*/ 2 h 2"/>
              <a:gd name="T16" fmla="*/ 0 w 2"/>
              <a:gd name="T17" fmla="*/ 2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0 w 2"/>
              <a:gd name="T25" fmla="*/ 2 h 2"/>
              <a:gd name="T26" fmla="*/ 0 w 2"/>
              <a:gd name="T27" fmla="*/ 2 h 2"/>
              <a:gd name="T28" fmla="*/ 0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2 h 2"/>
              <a:gd name="T38" fmla="*/ 2 w 2"/>
              <a:gd name="T39" fmla="*/ 2 h 2"/>
              <a:gd name="T40" fmla="*/ 2 w 2"/>
              <a:gd name="T41" fmla="*/ 2 h 2"/>
              <a:gd name="T42" fmla="*/ 2 w 2"/>
              <a:gd name="T43" fmla="*/ 2 h 2"/>
              <a:gd name="T44" fmla="*/ 2 w 2"/>
              <a:gd name="T45" fmla="*/ 2 h 2"/>
              <a:gd name="T46" fmla="*/ 2 w 2"/>
              <a:gd name="T47" fmla="*/ 2 h 2"/>
              <a:gd name="T48" fmla="*/ 0 w 2"/>
              <a:gd name="T49" fmla="*/ 0 h 2"/>
              <a:gd name="T50" fmla="*/ 0 w 2"/>
              <a:gd name="T51" fmla="*/ 2 h 2"/>
              <a:gd name="T52" fmla="*/ 0 w 2"/>
              <a:gd name="T53" fmla="*/ 2 h 2"/>
              <a:gd name="T54" fmla="*/ 0 w 2"/>
              <a:gd name="T55" fmla="*/ 2 h 2"/>
              <a:gd name="T56" fmla="*/ 2 w 2"/>
              <a:gd name="T57" fmla="*/ 2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0 h 2"/>
              <a:gd name="T6" fmla="*/ 2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 h 2"/>
              <a:gd name="T14" fmla="*/ 0 w 2"/>
              <a:gd name="T15" fmla="*/ 2 h 2"/>
              <a:gd name="T16" fmla="*/ 2 w 2"/>
              <a:gd name="T17" fmla="*/ 0 h 2"/>
              <a:gd name="T18" fmla="*/ 2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 h 2"/>
              <a:gd name="T48" fmla="*/ 0 w 2"/>
              <a:gd name="T49" fmla="*/ 2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 w 2"/>
              <a:gd name="T1" fmla="*/ 0 h 1588"/>
              <a:gd name="T2" fmla="*/ 0 w 2"/>
              <a:gd name="T3" fmla="*/ 0 h 1588"/>
              <a:gd name="T4" fmla="*/ 2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 w 2"/>
              <a:gd name="T1" fmla="*/ 2 h 5"/>
              <a:gd name="T2" fmla="*/ 2 w 2"/>
              <a:gd name="T3" fmla="*/ 2 h 5"/>
              <a:gd name="T4" fmla="*/ 0 w 2"/>
              <a:gd name="T5" fmla="*/ 0 h 5"/>
              <a:gd name="T6" fmla="*/ 0 w 2"/>
              <a:gd name="T7" fmla="*/ 2 h 5"/>
              <a:gd name="T8" fmla="*/ 0 w 2"/>
              <a:gd name="T9" fmla="*/ 2 h 5"/>
              <a:gd name="T10" fmla="*/ 2 w 2"/>
              <a:gd name="T11" fmla="*/ 5 h 5"/>
              <a:gd name="T12" fmla="*/ 2 w 2"/>
              <a:gd name="T13" fmla="*/ 2 h 5"/>
              <a:gd name="T14" fmla="*/ 2 w 2"/>
              <a:gd name="T15" fmla="*/ 2 h 5"/>
              <a:gd name="T16" fmla="*/ 0 w 2"/>
              <a:gd name="T17" fmla="*/ 0 h 5"/>
              <a:gd name="T18" fmla="*/ 0 w 2"/>
              <a:gd name="T19" fmla="*/ 2 h 5"/>
              <a:gd name="T20" fmla="*/ 0 w 2"/>
              <a:gd name="T21" fmla="*/ 2 h 5"/>
              <a:gd name="T22" fmla="*/ 2 w 2"/>
              <a:gd name="T23" fmla="*/ 5 h 5"/>
              <a:gd name="T24" fmla="*/ 2 w 2"/>
              <a:gd name="T25" fmla="*/ 2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 w 2"/>
              <a:gd name="T3" fmla="*/ 0 h 1587"/>
              <a:gd name="T4" fmla="*/ 2 w 2"/>
              <a:gd name="T5" fmla="*/ 0 h 1587"/>
              <a:gd name="T6" fmla="*/ 2 w 2"/>
              <a:gd name="T7" fmla="*/ 0 h 1587"/>
              <a:gd name="T8" fmla="*/ 2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 w 2"/>
              <a:gd name="T19" fmla="*/ 0 h 1587"/>
              <a:gd name="T20" fmla="*/ 2 w 2"/>
              <a:gd name="T21" fmla="*/ 0 h 1587"/>
              <a:gd name="T22" fmla="*/ 2 w 2"/>
              <a:gd name="T23" fmla="*/ 0 h 1587"/>
              <a:gd name="T24" fmla="*/ 2 w 2"/>
              <a:gd name="T25" fmla="*/ 0 h 1587"/>
              <a:gd name="T26" fmla="*/ 2 w 2"/>
              <a:gd name="T27" fmla="*/ 0 h 1587"/>
              <a:gd name="T28" fmla="*/ 2 w 2"/>
              <a:gd name="T29" fmla="*/ 0 h 1587"/>
              <a:gd name="T30" fmla="*/ 2 w 2"/>
              <a:gd name="T31" fmla="*/ 0 h 1587"/>
              <a:gd name="T32" fmla="*/ 2 w 2"/>
              <a:gd name="T33" fmla="*/ 0 h 1587"/>
              <a:gd name="T34" fmla="*/ 2 w 2"/>
              <a:gd name="T35" fmla="*/ 0 h 1587"/>
              <a:gd name="T36" fmla="*/ 2 w 2"/>
              <a:gd name="T37" fmla="*/ 0 h 1587"/>
              <a:gd name="T38" fmla="*/ 2 w 2"/>
              <a:gd name="T39" fmla="*/ 0 h 1587"/>
              <a:gd name="T40" fmla="*/ 2 w 2"/>
              <a:gd name="T41" fmla="*/ 0 h 1587"/>
              <a:gd name="T42" fmla="*/ 2 w 2"/>
              <a:gd name="T43" fmla="*/ 0 h 1587"/>
              <a:gd name="T44" fmla="*/ 2 w 2"/>
              <a:gd name="T45" fmla="*/ 0 h 1587"/>
              <a:gd name="T46" fmla="*/ 2 w 2"/>
              <a:gd name="T47" fmla="*/ 0 h 1587"/>
              <a:gd name="T48" fmla="*/ 2 w 2"/>
              <a:gd name="T49" fmla="*/ 0 h 1587"/>
              <a:gd name="T50" fmla="*/ 2 w 2"/>
              <a:gd name="T51" fmla="*/ 0 h 1587"/>
              <a:gd name="T52" fmla="*/ 2 w 2"/>
              <a:gd name="T53" fmla="*/ 0 h 1587"/>
              <a:gd name="T54" fmla="*/ 2 w 2"/>
              <a:gd name="T55" fmla="*/ 0 h 1587"/>
              <a:gd name="T56" fmla="*/ 2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3 h 3"/>
              <a:gd name="T2" fmla="*/ 2 w 2"/>
              <a:gd name="T3" fmla="*/ 0 h 3"/>
              <a:gd name="T4" fmla="*/ 2 w 2"/>
              <a:gd name="T5" fmla="*/ 0 h 3"/>
              <a:gd name="T6" fmla="*/ 2 w 2"/>
              <a:gd name="T7" fmla="*/ 0 h 3"/>
              <a:gd name="T8" fmla="*/ 2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3 h 3"/>
              <a:gd name="T16" fmla="*/ 0 w 2"/>
              <a:gd name="T17" fmla="*/ 3 h 3"/>
              <a:gd name="T18" fmla="*/ 2 w 2"/>
              <a:gd name="T19" fmla="*/ 0 h 3"/>
              <a:gd name="T20" fmla="*/ 2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3 h 3"/>
              <a:gd name="T40" fmla="*/ 0 w 2"/>
              <a:gd name="T41" fmla="*/ 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 h 2"/>
              <a:gd name="T2" fmla="*/ 0 w 1587"/>
              <a:gd name="T3" fmla="*/ 2 h 2"/>
              <a:gd name="T4" fmla="*/ 0 w 1587"/>
              <a:gd name="T5" fmla="*/ 0 h 2"/>
              <a:gd name="T6" fmla="*/ 0 w 1587"/>
              <a:gd name="T7" fmla="*/ 2 h 2"/>
              <a:gd name="T8" fmla="*/ 0 w 1587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 h 2"/>
              <a:gd name="T4" fmla="*/ 2 w 2"/>
              <a:gd name="T5" fmla="*/ 2 h 2"/>
              <a:gd name="T6" fmla="*/ 2 w 2"/>
              <a:gd name="T7" fmla="*/ 2 h 2"/>
              <a:gd name="T8" fmla="*/ 2 w 2"/>
              <a:gd name="T9" fmla="*/ 2 h 2"/>
              <a:gd name="T10" fmla="*/ 2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2 w 2"/>
              <a:gd name="T25" fmla="*/ 2 h 2"/>
              <a:gd name="T26" fmla="*/ 2 w 2"/>
              <a:gd name="T27" fmla="*/ 2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2 h 2"/>
              <a:gd name="T6" fmla="*/ 2 w 2"/>
              <a:gd name="T7" fmla="*/ 2 h 2"/>
              <a:gd name="T8" fmla="*/ 2 w 2"/>
              <a:gd name="T9" fmla="*/ 2 h 2"/>
              <a:gd name="T10" fmla="*/ 2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 h 2"/>
              <a:gd name="T50" fmla="*/ 2 w 2"/>
              <a:gd name="T51" fmla="*/ 2 h 2"/>
              <a:gd name="T52" fmla="*/ 2 w 2"/>
              <a:gd name="T53" fmla="*/ 0 h 2"/>
              <a:gd name="T54" fmla="*/ 2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 h 2"/>
              <a:gd name="T62" fmla="*/ 0 w 2"/>
              <a:gd name="T63" fmla="*/ 2 h 2"/>
              <a:gd name="T64" fmla="*/ 2 w 2"/>
              <a:gd name="T65" fmla="*/ 2 h 2"/>
              <a:gd name="T66" fmla="*/ 2 w 2"/>
              <a:gd name="T67" fmla="*/ 2 h 2"/>
              <a:gd name="T68" fmla="*/ 0 w 2"/>
              <a:gd name="T69" fmla="*/ 2 h 2"/>
              <a:gd name="T70" fmla="*/ 0 w 2"/>
              <a:gd name="T71" fmla="*/ 2 h 2"/>
              <a:gd name="T72" fmla="*/ 0 w 2"/>
              <a:gd name="T73" fmla="*/ 2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prstClr val="white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</p:spPr>
        <p:txBody>
          <a:bodyPr rIns="0"/>
          <a:lstStyle>
            <a:lvl1pPr algn="r">
              <a:defRPr>
                <a:solidFill>
                  <a:schemeClr val="tx1"/>
                </a:solidFill>
                <a:cs typeface="Arial" pitchFamily="34" charset="0"/>
              </a:defRPr>
            </a:lvl1pPr>
          </a:lstStyle>
          <a:p>
            <a:fld id="{407401D6-E414-4831-9469-4B3216A62F17}" type="datetime4">
              <a:rPr lang="en-US">
                <a:solidFill>
                  <a:srgbClr val="021F43"/>
                </a:solidFill>
              </a:rPr>
              <a:pPr/>
              <a:t>August 28, 2017</a:t>
            </a:fld>
            <a:endParaRPr lang="en-US" dirty="0">
              <a:solidFill>
                <a:srgbClr val="021F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309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 w 2"/>
              <a:gd name="T3" fmla="*/ 0 h 1587"/>
              <a:gd name="T4" fmla="*/ 2 w 2"/>
              <a:gd name="T5" fmla="*/ 0 h 1587"/>
              <a:gd name="T6" fmla="*/ 2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 w 2"/>
              <a:gd name="T35" fmla="*/ 0 h 1587"/>
              <a:gd name="T36" fmla="*/ 2 w 2"/>
              <a:gd name="T37" fmla="*/ 0 h 1587"/>
              <a:gd name="T38" fmla="*/ 2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0 w 2"/>
              <a:gd name="T9" fmla="*/ 2 h 2"/>
              <a:gd name="T10" fmla="*/ 0 w 2"/>
              <a:gd name="T11" fmla="*/ 2 h 2"/>
              <a:gd name="T12" fmla="*/ 2 w 2"/>
              <a:gd name="T13" fmla="*/ 2 h 2"/>
              <a:gd name="T14" fmla="*/ 2 w 2"/>
              <a:gd name="T15" fmla="*/ 2 h 2"/>
              <a:gd name="T16" fmla="*/ 2 w 2"/>
              <a:gd name="T17" fmla="*/ 0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0 w 2"/>
              <a:gd name="T25" fmla="*/ 2 h 2"/>
              <a:gd name="T26" fmla="*/ 0 w 2"/>
              <a:gd name="T27" fmla="*/ 2 h 2"/>
              <a:gd name="T28" fmla="*/ 2 w 2"/>
              <a:gd name="T29" fmla="*/ 2 h 2"/>
              <a:gd name="T30" fmla="*/ 2 w 2"/>
              <a:gd name="T31" fmla="*/ 2 h 2"/>
              <a:gd name="T32" fmla="*/ 2 w 2"/>
              <a:gd name="T33" fmla="*/ 2 h 2"/>
              <a:gd name="T34" fmla="*/ 2 w 2"/>
              <a:gd name="T35" fmla="*/ 2 h 2"/>
              <a:gd name="T36" fmla="*/ 2 w 2"/>
              <a:gd name="T37" fmla="*/ 2 h 2"/>
              <a:gd name="T38" fmla="*/ 2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0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0 w 2"/>
              <a:gd name="T53" fmla="*/ 2 h 2"/>
              <a:gd name="T54" fmla="*/ 2 w 2"/>
              <a:gd name="T55" fmla="*/ 2 h 2"/>
              <a:gd name="T56" fmla="*/ 0 w 2"/>
              <a:gd name="T57" fmla="*/ 2 h 2"/>
              <a:gd name="T58" fmla="*/ 2 w 2"/>
              <a:gd name="T59" fmla="*/ 2 h 2"/>
              <a:gd name="T60" fmla="*/ 2 w 2"/>
              <a:gd name="T61" fmla="*/ 2 h 2"/>
              <a:gd name="T62" fmla="*/ 2 w 2"/>
              <a:gd name="T63" fmla="*/ 2 h 2"/>
              <a:gd name="T64" fmla="*/ 0 w 2"/>
              <a:gd name="T65" fmla="*/ 2 h 2"/>
              <a:gd name="T66" fmla="*/ 0 w 2"/>
              <a:gd name="T67" fmla="*/ 2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2 w 2"/>
              <a:gd name="T9" fmla="*/ 2 h 2"/>
              <a:gd name="T10" fmla="*/ 2 w 2"/>
              <a:gd name="T11" fmla="*/ 0 h 2"/>
              <a:gd name="T12" fmla="*/ 2 w 2"/>
              <a:gd name="T13" fmla="*/ 0 h 2"/>
              <a:gd name="T14" fmla="*/ 2 w 2"/>
              <a:gd name="T15" fmla="*/ 0 h 2"/>
              <a:gd name="T16" fmla="*/ 0 w 2"/>
              <a:gd name="T17" fmla="*/ 0 h 2"/>
              <a:gd name="T18" fmla="*/ 0 w 2"/>
              <a:gd name="T19" fmla="*/ 2 h 2"/>
              <a:gd name="T20" fmla="*/ 0 w 2"/>
              <a:gd name="T21" fmla="*/ 2 h 2"/>
              <a:gd name="T22" fmla="*/ 2 w 2"/>
              <a:gd name="T23" fmla="*/ 0 h 2"/>
              <a:gd name="T24" fmla="*/ 2 w 2"/>
              <a:gd name="T25" fmla="*/ 0 h 2"/>
              <a:gd name="T26" fmla="*/ 2 w 2"/>
              <a:gd name="T27" fmla="*/ 0 h 2"/>
              <a:gd name="T28" fmla="*/ 2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2 h 2"/>
              <a:gd name="T38" fmla="*/ 0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2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2 w 2"/>
              <a:gd name="T53" fmla="*/ 2 h 2"/>
              <a:gd name="T54" fmla="*/ 2 w 2"/>
              <a:gd name="T55" fmla="*/ 2 h 2"/>
              <a:gd name="T56" fmla="*/ 2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 w 2"/>
              <a:gd name="T1" fmla="*/ 4 h 4"/>
              <a:gd name="T2" fmla="*/ 2 w 2"/>
              <a:gd name="T3" fmla="*/ 4 h 4"/>
              <a:gd name="T4" fmla="*/ 2 w 2"/>
              <a:gd name="T5" fmla="*/ 4 h 4"/>
              <a:gd name="T6" fmla="*/ 2 w 2"/>
              <a:gd name="T7" fmla="*/ 2 h 4"/>
              <a:gd name="T8" fmla="*/ 2 w 2"/>
              <a:gd name="T9" fmla="*/ 0 h 4"/>
              <a:gd name="T10" fmla="*/ 2 w 2"/>
              <a:gd name="T11" fmla="*/ 0 h 4"/>
              <a:gd name="T12" fmla="*/ 2 w 2"/>
              <a:gd name="T13" fmla="*/ 0 h 4"/>
              <a:gd name="T14" fmla="*/ 0 w 2"/>
              <a:gd name="T15" fmla="*/ 2 h 4"/>
              <a:gd name="T16" fmla="*/ 2 w 2"/>
              <a:gd name="T17" fmla="*/ 4 h 4"/>
              <a:gd name="T18" fmla="*/ 2 w 2"/>
              <a:gd name="T19" fmla="*/ 2 h 4"/>
              <a:gd name="T20" fmla="*/ 2 w 2"/>
              <a:gd name="T21" fmla="*/ 2 h 4"/>
              <a:gd name="T22" fmla="*/ 2 w 2"/>
              <a:gd name="T23" fmla="*/ 0 h 4"/>
              <a:gd name="T24" fmla="*/ 2 w 2"/>
              <a:gd name="T25" fmla="*/ 2 h 4"/>
              <a:gd name="T26" fmla="*/ 2 w 2"/>
              <a:gd name="T27" fmla="*/ 2 h 4"/>
              <a:gd name="T28" fmla="*/ 2 w 2"/>
              <a:gd name="T29" fmla="*/ 2 h 4"/>
              <a:gd name="T30" fmla="*/ 2 w 2"/>
              <a:gd name="T31" fmla="*/ 2 h 4"/>
              <a:gd name="T32" fmla="*/ 2 w 2"/>
              <a:gd name="T33" fmla="*/ 2 h 4"/>
              <a:gd name="T34" fmla="*/ 2 w 2"/>
              <a:gd name="T35" fmla="*/ 2 h 4"/>
              <a:gd name="T36" fmla="*/ 2 w 2"/>
              <a:gd name="T37" fmla="*/ 2 h 4"/>
              <a:gd name="T38" fmla="*/ 2 w 2"/>
              <a:gd name="T39" fmla="*/ 2 h 4"/>
              <a:gd name="T40" fmla="*/ 2 w 2"/>
              <a:gd name="T41" fmla="*/ 2 h 4"/>
              <a:gd name="T42" fmla="*/ 2 w 2"/>
              <a:gd name="T43" fmla="*/ 2 h 4"/>
              <a:gd name="T44" fmla="*/ 2 w 2"/>
              <a:gd name="T45" fmla="*/ 2 h 4"/>
              <a:gd name="T46" fmla="*/ 2 w 2"/>
              <a:gd name="T47" fmla="*/ 2 h 4"/>
              <a:gd name="T48" fmla="*/ 2 w 2"/>
              <a:gd name="T49" fmla="*/ 2 h 4"/>
              <a:gd name="T50" fmla="*/ 2 w 2"/>
              <a:gd name="T51" fmla="*/ 2 h 4"/>
              <a:gd name="T52" fmla="*/ 0 w 2"/>
              <a:gd name="T53" fmla="*/ 2 h 4"/>
              <a:gd name="T54" fmla="*/ 2 w 2"/>
              <a:gd name="T55" fmla="*/ 4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4 h 4"/>
              <a:gd name="T2" fmla="*/ 0 w 1587"/>
              <a:gd name="T3" fmla="*/ 2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 h 4"/>
              <a:gd name="T10" fmla="*/ 0 w 1587"/>
              <a:gd name="T11" fmla="*/ 2 h 4"/>
              <a:gd name="T12" fmla="*/ 0 w 1587"/>
              <a:gd name="T13" fmla="*/ 4 h 4"/>
              <a:gd name="T14" fmla="*/ 0 w 1587"/>
              <a:gd name="T15" fmla="*/ 2 h 4"/>
              <a:gd name="T16" fmla="*/ 0 w 1587"/>
              <a:gd name="T17" fmla="*/ 2 h 4"/>
              <a:gd name="T18" fmla="*/ 0 w 1587"/>
              <a:gd name="T19" fmla="*/ 2 h 4"/>
              <a:gd name="T20" fmla="*/ 0 w 1587"/>
              <a:gd name="T21" fmla="*/ 2 h 4"/>
              <a:gd name="T22" fmla="*/ 0 w 1587"/>
              <a:gd name="T23" fmla="*/ 2 h 4"/>
              <a:gd name="T24" fmla="*/ 0 w 1587"/>
              <a:gd name="T25" fmla="*/ 2 h 4"/>
              <a:gd name="T26" fmla="*/ 0 w 1587"/>
              <a:gd name="T27" fmla="*/ 2 h 4"/>
              <a:gd name="T28" fmla="*/ 0 w 1587"/>
              <a:gd name="T29" fmla="*/ 4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 w 2"/>
              <a:gd name="T1" fmla="*/ 2 h 2"/>
              <a:gd name="T2" fmla="*/ 2 w 2"/>
              <a:gd name="T3" fmla="*/ 0 h 2"/>
              <a:gd name="T4" fmla="*/ 2 w 2"/>
              <a:gd name="T5" fmla="*/ 0 h 2"/>
              <a:gd name="T6" fmla="*/ 2 w 2"/>
              <a:gd name="T7" fmla="*/ 0 h 2"/>
              <a:gd name="T8" fmla="*/ 2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 h 2"/>
              <a:gd name="T16" fmla="*/ 0 w 2"/>
              <a:gd name="T17" fmla="*/ 2 h 2"/>
              <a:gd name="T18" fmla="*/ 0 w 2"/>
              <a:gd name="T19" fmla="*/ 2 h 2"/>
              <a:gd name="T20" fmla="*/ 2 w 2"/>
              <a:gd name="T21" fmla="*/ 2 h 2"/>
              <a:gd name="T22" fmla="*/ 2 w 2"/>
              <a:gd name="T23" fmla="*/ 2 h 2"/>
              <a:gd name="T24" fmla="*/ 2 w 2"/>
              <a:gd name="T25" fmla="*/ 0 h 2"/>
              <a:gd name="T26" fmla="*/ 2 w 2"/>
              <a:gd name="T27" fmla="*/ 0 h 2"/>
              <a:gd name="T28" fmla="*/ 2 w 2"/>
              <a:gd name="T29" fmla="*/ 0 h 2"/>
              <a:gd name="T30" fmla="*/ 0 w 2"/>
              <a:gd name="T31" fmla="*/ 2 h 2"/>
              <a:gd name="T32" fmla="*/ 2 w 2"/>
              <a:gd name="T33" fmla="*/ 2 h 2"/>
              <a:gd name="T34" fmla="*/ 2 w 2"/>
              <a:gd name="T35" fmla="*/ 0 h 2"/>
              <a:gd name="T36" fmla="*/ 0 w 2"/>
              <a:gd name="T37" fmla="*/ 2 h 2"/>
              <a:gd name="T38" fmla="*/ 2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0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0 w 2"/>
              <a:gd name="T53" fmla="*/ 2 h 2"/>
              <a:gd name="T54" fmla="*/ 0 w 2"/>
              <a:gd name="T55" fmla="*/ 2 h 2"/>
              <a:gd name="T56" fmla="*/ 0 w 2"/>
              <a:gd name="T57" fmla="*/ 2 h 2"/>
              <a:gd name="T58" fmla="*/ 2 w 2"/>
              <a:gd name="T59" fmla="*/ 2 h 2"/>
              <a:gd name="T60" fmla="*/ 2 w 2"/>
              <a:gd name="T61" fmla="*/ 2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 h 2"/>
              <a:gd name="T2" fmla="*/ 0 w 1587"/>
              <a:gd name="T3" fmla="*/ 0 h 2"/>
              <a:gd name="T4" fmla="*/ 0 w 1587"/>
              <a:gd name="T5" fmla="*/ 2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 h 2"/>
              <a:gd name="T10" fmla="*/ 2 w 2"/>
              <a:gd name="T11" fmla="*/ 2 h 2"/>
              <a:gd name="T12" fmla="*/ 2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 h 2"/>
              <a:gd name="T22" fmla="*/ 2 w 2"/>
              <a:gd name="T23" fmla="*/ 2 h 2"/>
              <a:gd name="T24" fmla="*/ 2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 w 2"/>
              <a:gd name="T1" fmla="*/ 0 h 1588"/>
              <a:gd name="T2" fmla="*/ 0 w 2"/>
              <a:gd name="T3" fmla="*/ 0 h 1588"/>
              <a:gd name="T4" fmla="*/ 2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 w 2"/>
              <a:gd name="T1" fmla="*/ 2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 h 2"/>
              <a:gd name="T8" fmla="*/ 2 w 2"/>
              <a:gd name="T9" fmla="*/ 2 h 2"/>
              <a:gd name="T10" fmla="*/ 2 w 2"/>
              <a:gd name="T11" fmla="*/ 2 h 2"/>
              <a:gd name="T12" fmla="*/ 2 w 2"/>
              <a:gd name="T13" fmla="*/ 2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 h 2"/>
              <a:gd name="T20" fmla="*/ 2 w 2"/>
              <a:gd name="T21" fmla="*/ 2 h 2"/>
              <a:gd name="T22" fmla="*/ 2 w 2"/>
              <a:gd name="T23" fmla="*/ 2 h 2"/>
              <a:gd name="T24" fmla="*/ 2 w 2"/>
              <a:gd name="T25" fmla="*/ 2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 w 4"/>
              <a:gd name="T1" fmla="*/ 2 h 2"/>
              <a:gd name="T2" fmla="*/ 2 w 4"/>
              <a:gd name="T3" fmla="*/ 2 h 2"/>
              <a:gd name="T4" fmla="*/ 4 w 4"/>
              <a:gd name="T5" fmla="*/ 2 h 2"/>
              <a:gd name="T6" fmla="*/ 4 w 4"/>
              <a:gd name="T7" fmla="*/ 0 h 2"/>
              <a:gd name="T8" fmla="*/ 4 w 4"/>
              <a:gd name="T9" fmla="*/ 0 h 2"/>
              <a:gd name="T10" fmla="*/ 2 w 4"/>
              <a:gd name="T11" fmla="*/ 0 h 2"/>
              <a:gd name="T12" fmla="*/ 2 w 4"/>
              <a:gd name="T13" fmla="*/ 0 h 2"/>
              <a:gd name="T14" fmla="*/ 0 w 4"/>
              <a:gd name="T15" fmla="*/ 2 h 2"/>
              <a:gd name="T16" fmla="*/ 2 w 4"/>
              <a:gd name="T17" fmla="*/ 2 h 2"/>
              <a:gd name="T18" fmla="*/ 2 w 4"/>
              <a:gd name="T19" fmla="*/ 0 h 2"/>
              <a:gd name="T20" fmla="*/ 4 w 4"/>
              <a:gd name="T21" fmla="*/ 2 h 2"/>
              <a:gd name="T22" fmla="*/ 4 w 4"/>
              <a:gd name="T23" fmla="*/ 0 h 2"/>
              <a:gd name="T24" fmla="*/ 4 w 4"/>
              <a:gd name="T25" fmla="*/ 0 h 2"/>
              <a:gd name="T26" fmla="*/ 2 w 4"/>
              <a:gd name="T27" fmla="*/ 0 h 2"/>
              <a:gd name="T28" fmla="*/ 2 w 4"/>
              <a:gd name="T29" fmla="*/ 0 h 2"/>
              <a:gd name="T30" fmla="*/ 0 w 4"/>
              <a:gd name="T31" fmla="*/ 0 h 2"/>
              <a:gd name="T32" fmla="*/ 2 w 4"/>
              <a:gd name="T33" fmla="*/ 2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2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 h 2"/>
              <a:gd name="T14" fmla="*/ 0 w 2"/>
              <a:gd name="T15" fmla="*/ 2 h 2"/>
              <a:gd name="T16" fmla="*/ 0 w 2"/>
              <a:gd name="T17" fmla="*/ 2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0 w 2"/>
              <a:gd name="T25" fmla="*/ 2 h 2"/>
              <a:gd name="T26" fmla="*/ 0 w 2"/>
              <a:gd name="T27" fmla="*/ 2 h 2"/>
              <a:gd name="T28" fmla="*/ 0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2 h 2"/>
              <a:gd name="T38" fmla="*/ 0 w 2"/>
              <a:gd name="T39" fmla="*/ 2 h 2"/>
              <a:gd name="T40" fmla="*/ 0 w 2"/>
              <a:gd name="T41" fmla="*/ 2 h 2"/>
              <a:gd name="T42" fmla="*/ 0 w 2"/>
              <a:gd name="T43" fmla="*/ 2 h 2"/>
              <a:gd name="T44" fmla="*/ 0 w 2"/>
              <a:gd name="T45" fmla="*/ 2 h 2"/>
              <a:gd name="T46" fmla="*/ 0 w 2"/>
              <a:gd name="T47" fmla="*/ 2 h 2"/>
              <a:gd name="T48" fmla="*/ 0 w 2"/>
              <a:gd name="T49" fmla="*/ 2 h 2"/>
              <a:gd name="T50" fmla="*/ 0 w 2"/>
              <a:gd name="T51" fmla="*/ 2 h 2"/>
              <a:gd name="T52" fmla="*/ 0 w 2"/>
              <a:gd name="T53" fmla="*/ 2 h 2"/>
              <a:gd name="T54" fmla="*/ 0 w 2"/>
              <a:gd name="T55" fmla="*/ 2 h 2"/>
              <a:gd name="T56" fmla="*/ 0 w 2"/>
              <a:gd name="T57" fmla="*/ 2 h 2"/>
              <a:gd name="T58" fmla="*/ 0 w 2"/>
              <a:gd name="T59" fmla="*/ 2 h 2"/>
              <a:gd name="T60" fmla="*/ 0 w 2"/>
              <a:gd name="T61" fmla="*/ 2 h 2"/>
              <a:gd name="T62" fmla="*/ 0 w 2"/>
              <a:gd name="T63" fmla="*/ 2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 h 2"/>
              <a:gd name="T2" fmla="*/ 2 w 2"/>
              <a:gd name="T3" fmla="*/ 2 h 2"/>
              <a:gd name="T4" fmla="*/ 2 w 2"/>
              <a:gd name="T5" fmla="*/ 2 h 2"/>
              <a:gd name="T6" fmla="*/ 2 w 2"/>
              <a:gd name="T7" fmla="*/ 0 h 2"/>
              <a:gd name="T8" fmla="*/ 2 w 2"/>
              <a:gd name="T9" fmla="*/ 0 h 2"/>
              <a:gd name="T10" fmla="*/ 2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 h 2"/>
              <a:gd name="T40" fmla="*/ 0 w 2"/>
              <a:gd name="T41" fmla="*/ 2 h 2"/>
              <a:gd name="T42" fmla="*/ 2 w 2"/>
              <a:gd name="T43" fmla="*/ 2 h 2"/>
              <a:gd name="T44" fmla="*/ 2 w 2"/>
              <a:gd name="T45" fmla="*/ 0 h 2"/>
              <a:gd name="T46" fmla="*/ 2 w 2"/>
              <a:gd name="T47" fmla="*/ 0 h 2"/>
              <a:gd name="T48" fmla="*/ 2 w 2"/>
              <a:gd name="T49" fmla="*/ 0 h 2"/>
              <a:gd name="T50" fmla="*/ 2 w 2"/>
              <a:gd name="T51" fmla="*/ 0 h 2"/>
              <a:gd name="T52" fmla="*/ 2 w 2"/>
              <a:gd name="T53" fmla="*/ 0 h 2"/>
              <a:gd name="T54" fmla="*/ 2 w 2"/>
              <a:gd name="T55" fmla="*/ 0 h 2"/>
              <a:gd name="T56" fmla="*/ 2 w 2"/>
              <a:gd name="T57" fmla="*/ 0 h 2"/>
              <a:gd name="T58" fmla="*/ 2 w 2"/>
              <a:gd name="T59" fmla="*/ 0 h 2"/>
              <a:gd name="T60" fmla="*/ 2 w 2"/>
              <a:gd name="T61" fmla="*/ 0 h 2"/>
              <a:gd name="T62" fmla="*/ 2 w 2"/>
              <a:gd name="T63" fmla="*/ 0 h 2"/>
              <a:gd name="T64" fmla="*/ 2 w 2"/>
              <a:gd name="T65" fmla="*/ 0 h 2"/>
              <a:gd name="T66" fmla="*/ 2 w 2"/>
              <a:gd name="T67" fmla="*/ 2 h 2"/>
              <a:gd name="T68" fmla="*/ 2 w 2"/>
              <a:gd name="T69" fmla="*/ 0 h 2"/>
              <a:gd name="T70" fmla="*/ 2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3 h 3"/>
              <a:gd name="T2" fmla="*/ 0 w 2"/>
              <a:gd name="T3" fmla="*/ 3 h 3"/>
              <a:gd name="T4" fmla="*/ 2 w 2"/>
              <a:gd name="T5" fmla="*/ 3 h 3"/>
              <a:gd name="T6" fmla="*/ 2 w 2"/>
              <a:gd name="T7" fmla="*/ 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3 h 3"/>
              <a:gd name="T16" fmla="*/ 0 w 2"/>
              <a:gd name="T17" fmla="*/ 3 h 3"/>
              <a:gd name="T18" fmla="*/ 0 w 2"/>
              <a:gd name="T19" fmla="*/ 3 h 3"/>
              <a:gd name="T20" fmla="*/ 0 w 2"/>
              <a:gd name="T21" fmla="*/ 3 h 3"/>
              <a:gd name="T22" fmla="*/ 0 w 2"/>
              <a:gd name="T23" fmla="*/ 0 h 3"/>
              <a:gd name="T24" fmla="*/ 0 w 2"/>
              <a:gd name="T25" fmla="*/ 3 h 3"/>
              <a:gd name="T26" fmla="*/ 0 w 2"/>
              <a:gd name="T27" fmla="*/ 3 h 3"/>
              <a:gd name="T28" fmla="*/ 0 w 2"/>
              <a:gd name="T29" fmla="*/ 3 h 3"/>
              <a:gd name="T30" fmla="*/ 0 w 2"/>
              <a:gd name="T31" fmla="*/ 3 h 3"/>
              <a:gd name="T32" fmla="*/ 0 w 2"/>
              <a:gd name="T33" fmla="*/ 3 h 3"/>
              <a:gd name="T34" fmla="*/ 0 w 2"/>
              <a:gd name="T35" fmla="*/ 3 h 3"/>
              <a:gd name="T36" fmla="*/ 0 w 2"/>
              <a:gd name="T37" fmla="*/ 3 h 3"/>
              <a:gd name="T38" fmla="*/ 0 w 2"/>
              <a:gd name="T39" fmla="*/ 3 h 3"/>
              <a:gd name="T40" fmla="*/ 0 w 2"/>
              <a:gd name="T41" fmla="*/ 3 h 3"/>
              <a:gd name="T42" fmla="*/ 0 w 2"/>
              <a:gd name="T43" fmla="*/ 3 h 3"/>
              <a:gd name="T44" fmla="*/ 0 w 2"/>
              <a:gd name="T45" fmla="*/ 3 h 3"/>
              <a:gd name="T46" fmla="*/ 0 w 2"/>
              <a:gd name="T47" fmla="*/ 3 h 3"/>
              <a:gd name="T48" fmla="*/ 0 w 2"/>
              <a:gd name="T49" fmla="*/ 3 h 3"/>
              <a:gd name="T50" fmla="*/ 0 w 2"/>
              <a:gd name="T51" fmla="*/ 3 h 3"/>
              <a:gd name="T52" fmla="*/ 0 w 2"/>
              <a:gd name="T53" fmla="*/ 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2 h 2"/>
              <a:gd name="T6" fmla="*/ 2 w 2"/>
              <a:gd name="T7" fmla="*/ 0 h 2"/>
              <a:gd name="T8" fmla="*/ 2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 h 2"/>
              <a:gd name="T18" fmla="*/ 0 w 2"/>
              <a:gd name="T19" fmla="*/ 2 h 2"/>
              <a:gd name="T20" fmla="*/ 2 w 2"/>
              <a:gd name="T21" fmla="*/ 2 h 2"/>
              <a:gd name="T22" fmla="*/ 2 w 2"/>
              <a:gd name="T23" fmla="*/ 0 h 2"/>
              <a:gd name="T24" fmla="*/ 2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 h 2"/>
              <a:gd name="T2" fmla="*/ 2 w 2"/>
              <a:gd name="T3" fmla="*/ 2 h 2"/>
              <a:gd name="T4" fmla="*/ 0 w 2"/>
              <a:gd name="T5" fmla="*/ 0 h 2"/>
              <a:gd name="T6" fmla="*/ 0 w 2"/>
              <a:gd name="T7" fmla="*/ 2 h 2"/>
              <a:gd name="T8" fmla="*/ 0 w 2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 w 2"/>
              <a:gd name="T1" fmla="*/ 0 h 2"/>
              <a:gd name="T2" fmla="*/ 2 w 2"/>
              <a:gd name="T3" fmla="*/ 0 h 2"/>
              <a:gd name="T4" fmla="*/ 2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 h 2"/>
              <a:gd name="T12" fmla="*/ 2 w 2"/>
              <a:gd name="T13" fmla="*/ 0 h 2"/>
              <a:gd name="T14" fmla="*/ 2 w 2"/>
              <a:gd name="T15" fmla="*/ 0 h 2"/>
              <a:gd name="T16" fmla="*/ 2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 h 2"/>
              <a:gd name="T24" fmla="*/ 2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 w 2"/>
              <a:gd name="T5" fmla="*/ 0 h 1587"/>
              <a:gd name="T6" fmla="*/ 2 w 2"/>
              <a:gd name="T7" fmla="*/ 0 h 1587"/>
              <a:gd name="T8" fmla="*/ 2 w 2"/>
              <a:gd name="T9" fmla="*/ 0 h 1587"/>
              <a:gd name="T10" fmla="*/ 2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 w 2"/>
              <a:gd name="T25" fmla="*/ 0 h 1587"/>
              <a:gd name="T26" fmla="*/ 2 w 2"/>
              <a:gd name="T27" fmla="*/ 0 h 1587"/>
              <a:gd name="T28" fmla="*/ 2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 h 2"/>
              <a:gd name="T2" fmla="*/ 0 w 1587"/>
              <a:gd name="T3" fmla="*/ 2 h 2"/>
              <a:gd name="T4" fmla="*/ 0 w 1587"/>
              <a:gd name="T5" fmla="*/ 0 h 2"/>
              <a:gd name="T6" fmla="*/ 0 w 1587"/>
              <a:gd name="T7" fmla="*/ 2 h 2"/>
              <a:gd name="T8" fmla="*/ 0 w 1587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 w 2"/>
              <a:gd name="T1" fmla="*/ 2 h 2"/>
              <a:gd name="T2" fmla="*/ 2 w 2"/>
              <a:gd name="T3" fmla="*/ 2 h 2"/>
              <a:gd name="T4" fmla="*/ 2 w 2"/>
              <a:gd name="T5" fmla="*/ 2 h 2"/>
              <a:gd name="T6" fmla="*/ 2 w 2"/>
              <a:gd name="T7" fmla="*/ 2 h 2"/>
              <a:gd name="T8" fmla="*/ 0 w 2"/>
              <a:gd name="T9" fmla="*/ 2 h 2"/>
              <a:gd name="T10" fmla="*/ 0 w 2"/>
              <a:gd name="T11" fmla="*/ 2 h 2"/>
              <a:gd name="T12" fmla="*/ 2 w 2"/>
              <a:gd name="T13" fmla="*/ 2 h 2"/>
              <a:gd name="T14" fmla="*/ 0 w 2"/>
              <a:gd name="T15" fmla="*/ 2 h 2"/>
              <a:gd name="T16" fmla="*/ 0 w 2"/>
              <a:gd name="T17" fmla="*/ 2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0 w 2"/>
              <a:gd name="T25" fmla="*/ 2 h 2"/>
              <a:gd name="T26" fmla="*/ 0 w 2"/>
              <a:gd name="T27" fmla="*/ 2 h 2"/>
              <a:gd name="T28" fmla="*/ 0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2 h 2"/>
              <a:gd name="T38" fmla="*/ 2 w 2"/>
              <a:gd name="T39" fmla="*/ 2 h 2"/>
              <a:gd name="T40" fmla="*/ 2 w 2"/>
              <a:gd name="T41" fmla="*/ 2 h 2"/>
              <a:gd name="T42" fmla="*/ 2 w 2"/>
              <a:gd name="T43" fmla="*/ 2 h 2"/>
              <a:gd name="T44" fmla="*/ 2 w 2"/>
              <a:gd name="T45" fmla="*/ 2 h 2"/>
              <a:gd name="T46" fmla="*/ 2 w 2"/>
              <a:gd name="T47" fmla="*/ 2 h 2"/>
              <a:gd name="T48" fmla="*/ 0 w 2"/>
              <a:gd name="T49" fmla="*/ 0 h 2"/>
              <a:gd name="T50" fmla="*/ 0 w 2"/>
              <a:gd name="T51" fmla="*/ 2 h 2"/>
              <a:gd name="T52" fmla="*/ 0 w 2"/>
              <a:gd name="T53" fmla="*/ 2 h 2"/>
              <a:gd name="T54" fmla="*/ 0 w 2"/>
              <a:gd name="T55" fmla="*/ 2 h 2"/>
              <a:gd name="T56" fmla="*/ 2 w 2"/>
              <a:gd name="T57" fmla="*/ 2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0 h 2"/>
              <a:gd name="T6" fmla="*/ 2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 h 2"/>
              <a:gd name="T14" fmla="*/ 0 w 2"/>
              <a:gd name="T15" fmla="*/ 2 h 2"/>
              <a:gd name="T16" fmla="*/ 2 w 2"/>
              <a:gd name="T17" fmla="*/ 0 h 2"/>
              <a:gd name="T18" fmla="*/ 2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 h 2"/>
              <a:gd name="T48" fmla="*/ 0 w 2"/>
              <a:gd name="T49" fmla="*/ 2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 w 2"/>
              <a:gd name="T1" fmla="*/ 0 h 1588"/>
              <a:gd name="T2" fmla="*/ 0 w 2"/>
              <a:gd name="T3" fmla="*/ 0 h 1588"/>
              <a:gd name="T4" fmla="*/ 2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 w 2"/>
              <a:gd name="T1" fmla="*/ 2 h 5"/>
              <a:gd name="T2" fmla="*/ 2 w 2"/>
              <a:gd name="T3" fmla="*/ 2 h 5"/>
              <a:gd name="T4" fmla="*/ 0 w 2"/>
              <a:gd name="T5" fmla="*/ 0 h 5"/>
              <a:gd name="T6" fmla="*/ 0 w 2"/>
              <a:gd name="T7" fmla="*/ 2 h 5"/>
              <a:gd name="T8" fmla="*/ 0 w 2"/>
              <a:gd name="T9" fmla="*/ 2 h 5"/>
              <a:gd name="T10" fmla="*/ 2 w 2"/>
              <a:gd name="T11" fmla="*/ 5 h 5"/>
              <a:gd name="T12" fmla="*/ 2 w 2"/>
              <a:gd name="T13" fmla="*/ 2 h 5"/>
              <a:gd name="T14" fmla="*/ 2 w 2"/>
              <a:gd name="T15" fmla="*/ 2 h 5"/>
              <a:gd name="T16" fmla="*/ 0 w 2"/>
              <a:gd name="T17" fmla="*/ 0 h 5"/>
              <a:gd name="T18" fmla="*/ 0 w 2"/>
              <a:gd name="T19" fmla="*/ 2 h 5"/>
              <a:gd name="T20" fmla="*/ 0 w 2"/>
              <a:gd name="T21" fmla="*/ 2 h 5"/>
              <a:gd name="T22" fmla="*/ 2 w 2"/>
              <a:gd name="T23" fmla="*/ 5 h 5"/>
              <a:gd name="T24" fmla="*/ 2 w 2"/>
              <a:gd name="T25" fmla="*/ 2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 w 2"/>
              <a:gd name="T3" fmla="*/ 0 h 1587"/>
              <a:gd name="T4" fmla="*/ 2 w 2"/>
              <a:gd name="T5" fmla="*/ 0 h 1587"/>
              <a:gd name="T6" fmla="*/ 2 w 2"/>
              <a:gd name="T7" fmla="*/ 0 h 1587"/>
              <a:gd name="T8" fmla="*/ 2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 w 2"/>
              <a:gd name="T19" fmla="*/ 0 h 1587"/>
              <a:gd name="T20" fmla="*/ 2 w 2"/>
              <a:gd name="T21" fmla="*/ 0 h 1587"/>
              <a:gd name="T22" fmla="*/ 2 w 2"/>
              <a:gd name="T23" fmla="*/ 0 h 1587"/>
              <a:gd name="T24" fmla="*/ 2 w 2"/>
              <a:gd name="T25" fmla="*/ 0 h 1587"/>
              <a:gd name="T26" fmla="*/ 2 w 2"/>
              <a:gd name="T27" fmla="*/ 0 h 1587"/>
              <a:gd name="T28" fmla="*/ 2 w 2"/>
              <a:gd name="T29" fmla="*/ 0 h 1587"/>
              <a:gd name="T30" fmla="*/ 2 w 2"/>
              <a:gd name="T31" fmla="*/ 0 h 1587"/>
              <a:gd name="T32" fmla="*/ 2 w 2"/>
              <a:gd name="T33" fmla="*/ 0 h 1587"/>
              <a:gd name="T34" fmla="*/ 2 w 2"/>
              <a:gd name="T35" fmla="*/ 0 h 1587"/>
              <a:gd name="T36" fmla="*/ 2 w 2"/>
              <a:gd name="T37" fmla="*/ 0 h 1587"/>
              <a:gd name="T38" fmla="*/ 2 w 2"/>
              <a:gd name="T39" fmla="*/ 0 h 1587"/>
              <a:gd name="T40" fmla="*/ 2 w 2"/>
              <a:gd name="T41" fmla="*/ 0 h 1587"/>
              <a:gd name="T42" fmla="*/ 2 w 2"/>
              <a:gd name="T43" fmla="*/ 0 h 1587"/>
              <a:gd name="T44" fmla="*/ 2 w 2"/>
              <a:gd name="T45" fmla="*/ 0 h 1587"/>
              <a:gd name="T46" fmla="*/ 2 w 2"/>
              <a:gd name="T47" fmla="*/ 0 h 1587"/>
              <a:gd name="T48" fmla="*/ 2 w 2"/>
              <a:gd name="T49" fmla="*/ 0 h 1587"/>
              <a:gd name="T50" fmla="*/ 2 w 2"/>
              <a:gd name="T51" fmla="*/ 0 h 1587"/>
              <a:gd name="T52" fmla="*/ 2 w 2"/>
              <a:gd name="T53" fmla="*/ 0 h 1587"/>
              <a:gd name="T54" fmla="*/ 2 w 2"/>
              <a:gd name="T55" fmla="*/ 0 h 1587"/>
              <a:gd name="T56" fmla="*/ 2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3 h 3"/>
              <a:gd name="T2" fmla="*/ 2 w 2"/>
              <a:gd name="T3" fmla="*/ 0 h 3"/>
              <a:gd name="T4" fmla="*/ 2 w 2"/>
              <a:gd name="T5" fmla="*/ 0 h 3"/>
              <a:gd name="T6" fmla="*/ 2 w 2"/>
              <a:gd name="T7" fmla="*/ 0 h 3"/>
              <a:gd name="T8" fmla="*/ 2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3 h 3"/>
              <a:gd name="T16" fmla="*/ 0 w 2"/>
              <a:gd name="T17" fmla="*/ 3 h 3"/>
              <a:gd name="T18" fmla="*/ 2 w 2"/>
              <a:gd name="T19" fmla="*/ 0 h 3"/>
              <a:gd name="T20" fmla="*/ 2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3 h 3"/>
              <a:gd name="T40" fmla="*/ 0 w 2"/>
              <a:gd name="T41" fmla="*/ 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 h 2"/>
              <a:gd name="T2" fmla="*/ 0 w 1587"/>
              <a:gd name="T3" fmla="*/ 2 h 2"/>
              <a:gd name="T4" fmla="*/ 0 w 1587"/>
              <a:gd name="T5" fmla="*/ 0 h 2"/>
              <a:gd name="T6" fmla="*/ 0 w 1587"/>
              <a:gd name="T7" fmla="*/ 2 h 2"/>
              <a:gd name="T8" fmla="*/ 0 w 1587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 h 2"/>
              <a:gd name="T4" fmla="*/ 2 w 2"/>
              <a:gd name="T5" fmla="*/ 2 h 2"/>
              <a:gd name="T6" fmla="*/ 2 w 2"/>
              <a:gd name="T7" fmla="*/ 2 h 2"/>
              <a:gd name="T8" fmla="*/ 2 w 2"/>
              <a:gd name="T9" fmla="*/ 2 h 2"/>
              <a:gd name="T10" fmla="*/ 2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 h 2"/>
              <a:gd name="T18" fmla="*/ 0 w 2"/>
              <a:gd name="T19" fmla="*/ 2 h 2"/>
              <a:gd name="T20" fmla="*/ 0 w 2"/>
              <a:gd name="T21" fmla="*/ 2 h 2"/>
              <a:gd name="T22" fmla="*/ 0 w 2"/>
              <a:gd name="T23" fmla="*/ 2 h 2"/>
              <a:gd name="T24" fmla="*/ 2 w 2"/>
              <a:gd name="T25" fmla="*/ 2 h 2"/>
              <a:gd name="T26" fmla="*/ 2 w 2"/>
              <a:gd name="T27" fmla="*/ 2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2 w 2"/>
              <a:gd name="T5" fmla="*/ 2 h 2"/>
              <a:gd name="T6" fmla="*/ 2 w 2"/>
              <a:gd name="T7" fmla="*/ 2 h 2"/>
              <a:gd name="T8" fmla="*/ 2 w 2"/>
              <a:gd name="T9" fmla="*/ 2 h 2"/>
              <a:gd name="T10" fmla="*/ 2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 h 2"/>
              <a:gd name="T50" fmla="*/ 2 w 2"/>
              <a:gd name="T51" fmla="*/ 2 h 2"/>
              <a:gd name="T52" fmla="*/ 2 w 2"/>
              <a:gd name="T53" fmla="*/ 0 h 2"/>
              <a:gd name="T54" fmla="*/ 2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 h 2"/>
              <a:gd name="T62" fmla="*/ 0 w 2"/>
              <a:gd name="T63" fmla="*/ 2 h 2"/>
              <a:gd name="T64" fmla="*/ 2 w 2"/>
              <a:gd name="T65" fmla="*/ 2 h 2"/>
              <a:gd name="T66" fmla="*/ 2 w 2"/>
              <a:gd name="T67" fmla="*/ 2 h 2"/>
              <a:gd name="T68" fmla="*/ 0 w 2"/>
              <a:gd name="T69" fmla="*/ 2 h 2"/>
              <a:gd name="T70" fmla="*/ 0 w 2"/>
              <a:gd name="T71" fmla="*/ 2 h 2"/>
              <a:gd name="T72" fmla="*/ 0 w 2"/>
              <a:gd name="T73" fmla="*/ 2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pic>
        <p:nvPicPr>
          <p:cNvPr id="62" name="Picture 6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prstClr val="white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396005" y="1189789"/>
            <a:ext cx="7039470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rgbClr val="021F4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408676" y="3000005"/>
            <a:ext cx="7026799" cy="121104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021F43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69467" y="4910668"/>
            <a:ext cx="2966008" cy="1012638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4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716588" y="5975350"/>
            <a:ext cx="2719387" cy="306388"/>
          </a:xfrm>
        </p:spPr>
        <p:txBody>
          <a:bodyPr rIns="0"/>
          <a:lstStyle>
            <a:lvl1pPr algn="r">
              <a:defRPr>
                <a:solidFill>
                  <a:schemeClr val="tx1"/>
                </a:solidFill>
                <a:cs typeface="Arial" pitchFamily="34" charset="0"/>
              </a:defRPr>
            </a:lvl1pPr>
          </a:lstStyle>
          <a:p>
            <a:fld id="{B2C57B76-45C2-47C7-9865-B1ED987692AB}" type="datetime4">
              <a:rPr lang="en-US">
                <a:solidFill>
                  <a:srgbClr val="021F43"/>
                </a:solidFill>
              </a:rPr>
              <a:pPr/>
              <a:t>August 28, 2017</a:t>
            </a:fld>
            <a:endParaRPr lang="en-US" dirty="0">
              <a:solidFill>
                <a:srgbClr val="021F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61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Phot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362450"/>
            <a:ext cx="9144000" cy="24955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prstClr val="white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prstClr val="white"/>
              </a:solidFill>
              <a:latin typeface="Trebuchet MS" pitchFamily="34" charset="0"/>
              <a:ea typeface="MS PGothic" pitchFamily="34" charset="-128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65113" y="4540250"/>
            <a:ext cx="4321175" cy="876300"/>
            <a:chOff x="264890" y="4539871"/>
            <a:chExt cx="4321263" cy="876905"/>
          </a:xfrm>
        </p:grpSpPr>
        <p:pic>
          <p:nvPicPr>
            <p:cNvPr id="9" name="Picture 8" descr="reverse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 descr="NEW-WHITE-GRADIENT-GLOBES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4299185"/>
          </a:xfrm>
        </p:spPr>
        <p:txBody>
          <a:bodyPr>
            <a:normAutofit/>
          </a:bodyPr>
          <a:lstStyle>
            <a:lvl1pPr>
              <a:defRPr baseline="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7" name="Title 329"/>
          <p:cNvSpPr>
            <a:spLocks noGrp="1"/>
          </p:cNvSpPr>
          <p:nvPr>
            <p:ph type="title"/>
          </p:nvPr>
        </p:nvSpPr>
        <p:spPr>
          <a:xfrm>
            <a:off x="1273363" y="5293895"/>
            <a:ext cx="7323485" cy="387684"/>
          </a:xfrm>
        </p:spPr>
        <p:txBody>
          <a:bodyPr/>
          <a:lstStyle>
            <a:lvl1pPr>
              <a:defRPr sz="2000" b="1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273363" y="5708315"/>
            <a:ext cx="7335420" cy="326312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8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1273363" y="6055895"/>
            <a:ext cx="4373402" cy="468382"/>
          </a:xfrm>
        </p:spPr>
        <p:txBody>
          <a:bodyPr anchor="b"/>
          <a:lstStyle>
            <a:lvl1pPr algn="l">
              <a:lnSpc>
                <a:spcPct val="100000"/>
              </a:lnSpc>
              <a:defRPr sz="1300" b="0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Rectangle 1028"/>
          <p:cNvSpPr>
            <a:spLocks noGrp="1" noChangeArrowheads="1"/>
          </p:cNvSpPr>
          <p:nvPr>
            <p:ph type="dt" sz="half" idx="16"/>
          </p:nvPr>
        </p:nvSpPr>
        <p:spPr>
          <a:xfrm>
            <a:off x="5854700" y="6161088"/>
            <a:ext cx="2744788" cy="363537"/>
          </a:xfrm>
        </p:spPr>
        <p:txBody>
          <a:bodyPr rIns="0" anchor="b"/>
          <a:lstStyle>
            <a:lvl1pPr algn="r">
              <a:defRPr sz="130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fld id="{E8969224-7ED0-41E3-A834-CB09E96815D4}" type="datetime4">
              <a:rPr lang="en-US"/>
              <a:pPr/>
              <a:t>August 28,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057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495800" y="6629400"/>
            <a:ext cx="609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427FA-EE99-467B-B12F-C41936CC69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980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300" dirty="0">
              <a:solidFill>
                <a:prstClr val="white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smtClean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357188" y="6350000"/>
            <a:ext cx="552450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4246061-6E16-45F2-BAC9-E47523E7FCD6}" type="slidenum">
              <a:rPr lang="en-US" sz="1600" b="1">
                <a:solidFill>
                  <a:srgbClr val="021F43"/>
                </a:solidFill>
                <a:latin typeface="Trebuchet MS" pitchFamily="34" charset="0"/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600" b="1" dirty="0">
              <a:solidFill>
                <a:srgbClr val="021F43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21F43"/>
                </a:solidFill>
                <a:latin typeface="Trebuchet MS" pitchFamily="34" charset="0"/>
                <a:ea typeface="MS PGothic" pitchFamily="34" charset="-128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84676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8CE3A-856F-4935-8E02-4B91E3DE0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2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427FA-EE99-467B-B12F-C41936CC69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7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5D809-2326-4779-AF35-E161C11CFD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0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86C31-A2E3-4922-9745-192D901C91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86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C6800-52EA-4071-9BB5-4577E1BACC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96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8211C-C4E3-4915-A6C9-CAD3181B8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40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4373D-0401-4FD3-B8EE-CE887F0930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6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48D6A-2EC5-4027-A6E5-B834536B59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96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8077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7" name="Picture 3" descr="FPSDVP_ppt_s2_03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FPSDVP_ppt_s2_04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8774" b="59720"/>
          <a:stretch>
            <a:fillRect/>
          </a:stretch>
        </p:blipFill>
        <p:spPr bwMode="auto">
          <a:xfrm>
            <a:off x="4495800" y="5410200"/>
            <a:ext cx="464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FPSDVP_ppt_s2_05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6477000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FPSDVP_ppt_s2_06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4800" y="64008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FPSDVP_ppt_s2_01"/>
          <p:cNvPicPr>
            <a:picLocks noChangeArrowheads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3190" t="89937" r="3368"/>
          <a:stretch>
            <a:fillRect/>
          </a:stretch>
        </p:blipFill>
        <p:spPr bwMode="auto">
          <a:xfrm>
            <a:off x="-1588" y="4763"/>
            <a:ext cx="9142413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2768600" y="6288088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srgbClr val="003365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724400" y="609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" pitchFamily="8" charset="0"/>
            </a:endParaRPr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495800" y="6629400"/>
            <a:ext cx="60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003365"/>
                </a:solidFill>
                <a:latin typeface="+mn-lt"/>
                <a:ea typeface="MS PGothic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89A337-0E54-4750-B479-F6E41A5C82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3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FFCC00"/>
          </a:solidFill>
          <a:latin typeface="Lucida Sans" pitchFamily="34" charset="0"/>
          <a:ea typeface="Osaka" pitchFamily="8" charset="-128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65"/>
        </a:buClr>
        <a:buSzPct val="115000"/>
        <a:buFont typeface="Wingdings" pitchFamily="2" charset="2"/>
        <a:buChar char=""/>
        <a:defRPr sz="3200">
          <a:solidFill>
            <a:srgbClr val="00336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91FF"/>
        </a:buClr>
        <a:buSzPct val="115000"/>
        <a:buFont typeface="Wingdings" pitchFamily="2" charset="2"/>
        <a:buChar char=""/>
        <a:defRPr sz="2800">
          <a:solidFill>
            <a:srgbClr val="003365"/>
          </a:solidFill>
          <a:latin typeface="Arial" charset="0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"/>
        <a:defRPr sz="2400">
          <a:solidFill>
            <a:srgbClr val="003365"/>
          </a:solidFill>
          <a:latin typeface="Arial" charset="0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1C91FF"/>
        </a:buClr>
        <a:buSzPct val="115000"/>
        <a:buFont typeface="Wingdings" pitchFamily="2" charset="2"/>
        <a:buChar char=""/>
        <a:defRPr sz="2000">
          <a:solidFill>
            <a:srgbClr val="003365"/>
          </a:solidFill>
          <a:latin typeface="Arial" charset="0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"/>
        <a:defRPr sz="2000">
          <a:solidFill>
            <a:srgbClr val="003365"/>
          </a:solidFill>
          <a:latin typeface="Arial" charset="0"/>
          <a:ea typeface="+mn-ea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"/>
        <a:defRPr sz="2000">
          <a:solidFill>
            <a:srgbClr val="003365"/>
          </a:solidFill>
          <a:latin typeface="Arial" charset="0"/>
          <a:ea typeface="+mn-ea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"/>
        <a:defRPr sz="2000">
          <a:solidFill>
            <a:srgbClr val="003365"/>
          </a:solidFill>
          <a:latin typeface="Arial" charset="0"/>
          <a:ea typeface="+mn-ea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"/>
        <a:defRPr sz="2000">
          <a:solidFill>
            <a:srgbClr val="003365"/>
          </a:solidFill>
          <a:latin typeface="Arial" charset="0"/>
          <a:ea typeface="+mn-ea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"/>
        <a:defRPr sz="2000">
          <a:solidFill>
            <a:srgbClr val="003365"/>
          </a:solidFill>
          <a:latin typeface="Arial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84213" y="6329363"/>
            <a:ext cx="2133600" cy="365125"/>
          </a:xfrm>
          <a:prstGeom prst="rect">
            <a:avLst/>
          </a:prstGeom>
        </p:spPr>
        <p:txBody>
          <a:bodyPr vert="horz" wrap="square" lIns="0" tIns="0" rIns="91440" bIns="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1400" b="0">
                <a:solidFill>
                  <a:srgbClr val="898C93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4532DDA-3DB2-4032-9682-F3834E40BD91}" type="datetime4">
              <a:rPr 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August 28, 2017</a:t>
            </a:fld>
            <a:endParaRPr lang="en-US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931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9" r:id="rId4"/>
    <p:sldLayoutId id="2147483682" r:id="rId5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2600" cap="all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00783C"/>
        </a:buClr>
        <a:buFont typeface="Wingdings" pitchFamily="2" charset="2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4763" algn="l" rtl="0" fontAlgn="base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3pPr>
      <a:lvl4pPr algn="l" rtl="0" fontAlgn="base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4pPr>
      <a:lvl5pPr algn="l" rtl="0" fontAlgn="base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11" Type="http://schemas.openxmlformats.org/officeDocument/2006/relationships/image" Target="../media/image20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9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0" y="1219200"/>
            <a:ext cx="9144000" cy="2667000"/>
          </a:xfrm>
        </p:spPr>
        <p:txBody>
          <a:bodyPr>
            <a:normAutofit fontScale="90000"/>
          </a:bodyPr>
          <a:lstStyle/>
          <a:p>
            <a:pPr algn="ctr">
              <a:spcBef>
                <a:spcPct val="0"/>
              </a:spcBef>
            </a:pPr>
            <a:r>
              <a:rPr lang="en-US" sz="4000" cap="none" dirty="0"/>
              <a:t>Productivity and Economic Growth:</a:t>
            </a:r>
            <a:br>
              <a:rPr lang="en-US" sz="4000" cap="none" dirty="0"/>
            </a:br>
            <a:r>
              <a:rPr lang="en-US" sz="4000" cap="none" dirty="0"/>
              <a:t>The Suriname Case</a:t>
            </a:r>
            <a:br>
              <a:rPr lang="en-US" sz="4000" cap="none" dirty="0"/>
            </a:br>
            <a:br>
              <a:rPr lang="en-US" sz="4000" cap="none" dirty="0"/>
            </a:br>
            <a:r>
              <a:rPr lang="en-US" cap="none" dirty="0"/>
              <a:t>WBG Comments on FDI, clusters, and</a:t>
            </a:r>
            <a:br>
              <a:rPr lang="en-US" cap="none" dirty="0"/>
            </a:br>
            <a:r>
              <a:rPr lang="en-US" cap="none" dirty="0"/>
              <a:t>lessons for Suriname</a:t>
            </a:r>
            <a:br>
              <a:rPr lang="en-US" sz="4000" cap="none" dirty="0"/>
            </a:br>
            <a:endParaRPr lang="en-US" cap="none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6934199" y="5781978"/>
            <a:ext cx="1550229" cy="314022"/>
          </a:xfrm>
        </p:spPr>
        <p:txBody>
          <a:bodyPr/>
          <a:lstStyle/>
          <a:p>
            <a:endParaRPr lang="en-US" sz="1600" dirty="0"/>
          </a:p>
          <a:p>
            <a:r>
              <a:rPr lang="en-US" sz="1600" dirty="0"/>
              <a:t>August 30, 2017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5410200"/>
            <a:ext cx="3276600" cy="37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331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767573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Priority challenge for suriname: provide optimal public support for clusters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7244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Solution 1: Focus public support on removing constraints and making public investments for clusters focused on emerging market niches</a:t>
            </a:r>
            <a:br>
              <a:rPr lang="en-US" sz="2800" kern="0" dirty="0"/>
            </a:br>
            <a:r>
              <a:rPr lang="en-US" sz="2400" kern="0" dirty="0"/>
              <a:t>-Advance and replicate Agribusiness Investment Task Force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Solution 2: Consider establishing a public unit to advance cluster development work</a:t>
            </a:r>
            <a:br>
              <a:rPr lang="en-US" sz="2800" kern="0" dirty="0"/>
            </a:br>
            <a:r>
              <a:rPr lang="en-US" sz="2400" kern="0" dirty="0"/>
              <a:t>-WBG experience from Croatia to Kazakhstan to Haiti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</a:pPr>
            <a:br>
              <a:rPr lang="en-US" sz="2400" kern="0" dirty="0"/>
            </a:br>
            <a:r>
              <a:rPr lang="en-US" sz="2400" kern="0" dirty="0"/>
              <a:t>Note: public investments in clusters / value chains are activities that could be financed by a WBG competitiveness loan</a:t>
            </a:r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2166573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4. WBG Enterprise Survey plans and productivity analysis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7244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Firm-level surveys enable refined productivity analysis: dispersion within industries, relation between firm productivity and bus. environment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WBG Enterprise Survey gathers rigorous and comparable firm-level data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Update planned for Suriname in early 2018</a:t>
            </a:r>
            <a:br>
              <a:rPr lang="en-US" sz="2800" kern="0" dirty="0"/>
            </a:br>
            <a:r>
              <a:rPr lang="en-US" sz="2800" kern="0" dirty="0"/>
              <a:t>-Industry focus on several agroindustries </a:t>
            </a:r>
            <a:br>
              <a:rPr lang="en-US" sz="2800" kern="0" dirty="0"/>
            </a:br>
            <a:r>
              <a:rPr lang="en-US" sz="2800" kern="0" dirty="0"/>
              <a:t>-Thematic focuses on access to finance, labor challenges (skilled vs unskilled), others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2266536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767573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Conclusion: Summary priority challenges and potential solutions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48293057"/>
              </p:ext>
            </p:extLst>
          </p:nvPr>
        </p:nvGraphicFramePr>
        <p:xfrm>
          <a:off x="533400" y="1524000"/>
          <a:ext cx="8305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685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66800"/>
          </a:xfrm>
        </p:spPr>
        <p:txBody>
          <a:bodyPr anchor="ctr">
            <a:noAutofit/>
          </a:bodyPr>
          <a:lstStyle/>
          <a:p>
            <a:r>
              <a:rPr lang="en-US" sz="2800" dirty="0"/>
              <a:t>Structure of comments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1148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+mj-lt"/>
              <a:buAutoNum type="arabicPeriod"/>
            </a:pPr>
            <a:r>
              <a:rPr lang="en-US" sz="2800" kern="0" dirty="0"/>
              <a:t>Overview of WBG support for productivity and competitiveness in Suriname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+mj-lt"/>
              <a:buAutoNum type="arabicPeriod"/>
            </a:pPr>
            <a:r>
              <a:rPr lang="en-US" sz="2800" kern="0" dirty="0"/>
              <a:t>Comments on regional productivity report: FDI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+mj-lt"/>
              <a:buAutoNum type="arabicPeriod"/>
            </a:pPr>
            <a:r>
              <a:rPr lang="en-US" sz="2800" kern="0" dirty="0"/>
              <a:t>Comments on regional productivity report: clusters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+mj-lt"/>
              <a:buAutoNum type="arabicPeriod"/>
            </a:pPr>
            <a:r>
              <a:rPr lang="en-US" sz="2800" kern="0" dirty="0"/>
              <a:t>Comments on productivity measurement: Enterprise Survey plans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Arial" charset="0"/>
              <a:buChar char="•"/>
            </a:pPr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2172916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1. WBG support for productivity and competitiveness in Suriname 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7244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Sector Competitiveness Analysis: agribusiness and extractives sectors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Agribusiness Investment Task Force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Business environment legal/regulatory reforms, especially business licensing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Enterprise Survey plans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Potential investment loan for competitiveness</a:t>
            </a:r>
          </a:p>
        </p:txBody>
      </p:sp>
    </p:spTree>
    <p:extLst>
      <p:ext uri="{BB962C8B-B14F-4D97-AF65-F5344CB8AC3E}">
        <p14:creationId xmlns:p14="http://schemas.microsoft.com/office/powerpoint/2010/main" val="215895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2. Comments on FDI, Productivity, and Growth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7244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</a:pPr>
            <a:endParaRPr lang="en-US" sz="3600" kern="0" dirty="0"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</a:pPr>
            <a:r>
              <a:rPr lang="en-US" sz="3600" kern="0" dirty="0"/>
              <a:t>Fully agree with critical potential role </a:t>
            </a:r>
            <a:br>
              <a:rPr lang="en-US" sz="3600" kern="0" dirty="0"/>
            </a:br>
            <a:r>
              <a:rPr lang="en-US" sz="3600" kern="0" dirty="0"/>
              <a:t>for FDI to contribute to </a:t>
            </a:r>
            <a:br>
              <a:rPr lang="en-US" sz="3600" kern="0" dirty="0"/>
            </a:br>
            <a:r>
              <a:rPr lang="en-US" sz="3600" kern="0" dirty="0"/>
              <a:t>productivity and growth</a:t>
            </a:r>
          </a:p>
        </p:txBody>
      </p:sp>
    </p:spTree>
    <p:extLst>
      <p:ext uri="{BB962C8B-B14F-4D97-AF65-F5344CB8AC3E}">
        <p14:creationId xmlns:p14="http://schemas.microsoft.com/office/powerpoint/2010/main" val="1855385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Comment 1: importance of considering different types of fdi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54818426"/>
              </p:ext>
            </p:extLst>
          </p:nvPr>
        </p:nvGraphicFramePr>
        <p:xfrm>
          <a:off x="1873323" y="2286000"/>
          <a:ext cx="5429250" cy="3332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15082" y="1371600"/>
            <a:ext cx="1989218" cy="1443832"/>
          </a:xfrm>
          <a:prstGeom prst="rect">
            <a:avLst/>
          </a:prstGeom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1597025" cy="16822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: Rounded Corners 8"/>
          <p:cNvSpPr/>
          <p:nvPr/>
        </p:nvSpPr>
        <p:spPr>
          <a:xfrm>
            <a:off x="457200" y="4876800"/>
            <a:ext cx="1566087" cy="834723"/>
          </a:xfrm>
          <a:prstGeom prst="roundRect">
            <a:avLst/>
          </a:prstGeom>
          <a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ctangle: Rounded Corners 9"/>
          <p:cNvSpPr/>
          <p:nvPr/>
        </p:nvSpPr>
        <p:spPr>
          <a:xfrm>
            <a:off x="1676400" y="5562600"/>
            <a:ext cx="1690874" cy="948099"/>
          </a:xfrm>
          <a:prstGeom prst="roundRect">
            <a:avLst/>
          </a:prstGeom>
          <a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effectLst>
            <a:softEdge rad="63500"/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1" name="Picture 10" descr="textileras_8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02324" y="4585574"/>
            <a:ext cx="1713076" cy="1205626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9800" y="5550195"/>
            <a:ext cx="1561451" cy="1074683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08370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Comment 2: importance of fdi-specific legal and regulatory environment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7244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Report rightly notes importance of general business environment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But: investor-specific legal protections perhaps even more key</a:t>
            </a:r>
            <a:br>
              <a:rPr lang="en-US" sz="2800" kern="0" dirty="0"/>
            </a:br>
            <a:r>
              <a:rPr lang="en-US" sz="2000" kern="0" dirty="0"/>
              <a:t>-Non-discrimination, fair and equitable treatment, currency convertibility and transfer, fair expropriation, international arbitration</a:t>
            </a:r>
            <a:br>
              <a:rPr lang="en-US" sz="2000" kern="0" dirty="0"/>
            </a:br>
            <a:r>
              <a:rPr lang="en-US" sz="2000" kern="0" dirty="0"/>
              <a:t>-Transparent rules-based fiscal incentives in tax legislation</a:t>
            </a:r>
            <a:br>
              <a:rPr lang="en-US" sz="2000" kern="0" dirty="0"/>
            </a:br>
            <a:r>
              <a:rPr lang="en-US" sz="2000" kern="0" dirty="0"/>
              <a:t>-Can benefit Domestic Direct Investment as well as FDI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Legal protections, market access, clear and stable rules of the game </a:t>
            </a:r>
            <a:r>
              <a:rPr lang="en-US" sz="2800" i="1" kern="0" dirty="0"/>
              <a:t>more important than fiscal incentives</a:t>
            </a:r>
            <a:r>
              <a:rPr lang="en-US" sz="2800" kern="0" dirty="0"/>
              <a:t> for many investors</a:t>
            </a:r>
          </a:p>
        </p:txBody>
      </p:sp>
    </p:spTree>
    <p:extLst>
      <p:ext uri="{BB962C8B-B14F-4D97-AF65-F5344CB8AC3E}">
        <p14:creationId xmlns:p14="http://schemas.microsoft.com/office/powerpoint/2010/main" val="271118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Priority challenge for suriname: </a:t>
            </a:r>
            <a:br>
              <a:rPr lang="en-US" sz="2800" dirty="0"/>
            </a:br>
            <a:r>
              <a:rPr lang="en-US" sz="2800" dirty="0"/>
              <a:t>attract productivity-enhancing fdi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47244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Solution 1: Establish a guiding FDI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Solution 2: Reform the Investment Law of 2001 to improve legal protections and governance of incentives (for FDI as well as DDI)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Solution 3: Increase commercially-oriented investment promotion</a:t>
            </a:r>
          </a:p>
        </p:txBody>
      </p:sp>
    </p:spTree>
    <p:extLst>
      <p:ext uri="{BB962C8B-B14F-4D97-AF65-F5344CB8AC3E}">
        <p14:creationId xmlns:p14="http://schemas.microsoft.com/office/powerpoint/2010/main" val="707706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3. Comments on Cluster development</a:t>
            </a:r>
          </a:p>
        </p:txBody>
      </p:sp>
      <p:sp>
        <p:nvSpPr>
          <p:cNvPr id="5" name="Content Placeholder 10"/>
          <p:cNvSpPr txBox="1">
            <a:spLocks/>
          </p:cNvSpPr>
          <p:nvPr/>
        </p:nvSpPr>
        <p:spPr>
          <a:xfrm>
            <a:off x="337441" y="1524000"/>
            <a:ext cx="8787066" cy="1442575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</a:pPr>
            <a:r>
              <a:rPr lang="en-US" sz="2800" kern="0" dirty="0"/>
              <a:t>Comment 1: report highlights key points about market demand, role of lead firm, time commitment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2009" y="2826603"/>
            <a:ext cx="8077200" cy="830997"/>
          </a:xfrm>
          <a:prstGeom prst="rect">
            <a:avLst/>
          </a:prstGeom>
          <a:noFill/>
          <a:ln>
            <a:solidFill>
              <a:schemeClr val="tx1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kern="0" dirty="0"/>
              <a:t>Competitive clusters “rapidly discern and respond to changes in market demand to fill market niches” –p112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82009" y="4057471"/>
            <a:ext cx="8077200" cy="1200329"/>
          </a:xfrm>
          <a:prstGeom prst="rect">
            <a:avLst/>
          </a:prstGeom>
          <a:noFill/>
          <a:ln>
            <a:solidFill>
              <a:schemeClr val="tx1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“Clusters can also develop around a single large lead firm which acts as the nucleus around which firms agglomerate to meet the needs of the lead firm” -p113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2009" y="5582727"/>
            <a:ext cx="8077200" cy="830997"/>
          </a:xfrm>
          <a:prstGeom prst="rect">
            <a:avLst/>
          </a:prstGeom>
          <a:noFill/>
          <a:ln>
            <a:solidFill>
              <a:schemeClr val="tx1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kern="0" dirty="0"/>
              <a:t>“Once a cluster emerges, it takes 10 years to develop the depth to enjoy real competitive advantage” </a:t>
            </a:r>
            <a:r>
              <a:rPr lang="en-US" sz="2400" dirty="0"/>
              <a:t>–p113</a:t>
            </a:r>
            <a:endParaRPr 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1775950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56934" y="0"/>
            <a:ext cx="8462029" cy="1058333"/>
          </a:xfrm>
        </p:spPr>
        <p:txBody>
          <a:bodyPr anchor="ctr">
            <a:noAutofit/>
          </a:bodyPr>
          <a:lstStyle/>
          <a:p>
            <a:r>
              <a:rPr lang="en-US" sz="2800" dirty="0"/>
              <a:t>Comment 2: Key public role to remove constraints, make public investments </a:t>
            </a:r>
          </a:p>
        </p:txBody>
      </p:sp>
      <p:sp>
        <p:nvSpPr>
          <p:cNvPr id="4" name="Content Placeholder 10"/>
          <p:cNvSpPr txBox="1">
            <a:spLocks/>
          </p:cNvSpPr>
          <p:nvPr/>
        </p:nvSpPr>
        <p:spPr>
          <a:xfrm>
            <a:off x="337441" y="1524000"/>
            <a:ext cx="8787066" cy="50292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4763"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Report notes the potential role of fiscal incentives to stimulate cluster development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But – removing regulatory / coordination constraints, and investing in cluster ‘public goods’, can be more critical role for government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kern="0" dirty="0"/>
              <a:t>Example: Suriname Agribusiness Investment Task Force</a:t>
            </a:r>
            <a:br>
              <a:rPr lang="en-US" sz="2800" kern="0" dirty="0"/>
            </a:br>
            <a:endParaRPr lang="en-US" sz="2800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5228272"/>
            <a:ext cx="8077200" cy="1477328"/>
          </a:xfrm>
          <a:prstGeom prst="rect">
            <a:avLst/>
          </a:prstGeom>
          <a:noFill/>
          <a:ln>
            <a:solidFill>
              <a:schemeClr val="tx1">
                <a:lumMod val="90000"/>
                <a:lumOff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/>
              <a:t>Identify market niche (high-value fruit and vegetable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/>
              <a:t>Address information failure with promotion efforts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/>
              <a:t>‘Continuous improvement plan’ to identify and resolve regulatory/policy barriers (regional market access, SPS certification) and investment needs (last-mile infrastructure, cold storage infrastructure)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613972"/>
      </p:ext>
    </p:extLst>
  </p:cSld>
  <p:clrMapOvr>
    <a:masterClrMapping/>
  </p:clrMapOvr>
</p:sld>
</file>

<file path=ppt/theme/theme1.xml><?xml version="1.0" encoding="utf-8"?>
<a:theme xmlns:a="http://schemas.openxmlformats.org/drawingml/2006/main" name="FPSD_master">
  <a:themeElements>
    <a:clrScheme name="FPSD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PSD_master">
      <a:majorFont>
        <a:latin typeface="Lucida Sans"/>
        <a:ea typeface="Osaka"/>
        <a:cs typeface="Arial"/>
      </a:majorFont>
      <a:minorFont>
        <a:latin typeface="Lucida Sans"/>
        <a:ea typeface="Osak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PSD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SD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SD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SD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SD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SD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SD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SD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SD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SD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SD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SD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orld Bank Group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6381</TotalTime>
  <Words>545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MS PGothic</vt:lpstr>
      <vt:lpstr>Andes ExtraLight</vt:lpstr>
      <vt:lpstr>Arial</vt:lpstr>
      <vt:lpstr>Arial Bold</vt:lpstr>
      <vt:lpstr>Calibri</vt:lpstr>
      <vt:lpstr>Lucida Sans</vt:lpstr>
      <vt:lpstr>Osaka</vt:lpstr>
      <vt:lpstr>Times</vt:lpstr>
      <vt:lpstr>Trebuchet MS</vt:lpstr>
      <vt:lpstr>Wingdings</vt:lpstr>
      <vt:lpstr>FPSD_master</vt:lpstr>
      <vt:lpstr>World Bank Group</vt:lpstr>
      <vt:lpstr>Productivity and Economic Growth: The Suriname Case  WBG Comments on FDI, clusters, and lessons for Suriname </vt:lpstr>
      <vt:lpstr>Structure of comments</vt:lpstr>
      <vt:lpstr>1. WBG support for productivity and competitiveness in Suriname </vt:lpstr>
      <vt:lpstr>2. Comments on FDI, Productivity, and Growth</vt:lpstr>
      <vt:lpstr>Comment 1: importance of considering different types of fdi</vt:lpstr>
      <vt:lpstr>Comment 2: importance of fdi-specific legal and regulatory environment</vt:lpstr>
      <vt:lpstr>Priority challenge for suriname:  attract productivity-enhancing fdi</vt:lpstr>
      <vt:lpstr>3. Comments on Cluster development</vt:lpstr>
      <vt:lpstr>Comment 2: Key public role to remove constraints, make public investments </vt:lpstr>
      <vt:lpstr>Priority challenge for suriname: provide optimal public support for clusters</vt:lpstr>
      <vt:lpstr>4. WBG Enterprise Survey plans and productivity analysis</vt:lpstr>
      <vt:lpstr>Conclusion: Summary priority challenges and potential solutions</vt:lpstr>
    </vt:vector>
  </TitlesOfParts>
  <Company>The World Bank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Hyun Kyong Lee</dc:creator>
  <cp:lastModifiedBy>John Anderson</cp:lastModifiedBy>
  <cp:revision>725</cp:revision>
  <cp:lastPrinted>2017-07-20T14:04:57Z</cp:lastPrinted>
  <dcterms:created xsi:type="dcterms:W3CDTF">2014-01-29T16:19:17Z</dcterms:created>
  <dcterms:modified xsi:type="dcterms:W3CDTF">2017-08-28T23:59:52Z</dcterms:modified>
</cp:coreProperties>
</file>