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  <p:sldMasterId id="2147483667" r:id="rId3"/>
  </p:sldMasterIdLst>
  <p:notesMasterIdLst>
    <p:notesMasterId r:id="rId30"/>
  </p:notesMasterIdLst>
  <p:handoutMasterIdLst>
    <p:handoutMasterId r:id="rId31"/>
  </p:handoutMasterIdLst>
  <p:sldIdLst>
    <p:sldId id="272" r:id="rId4"/>
    <p:sldId id="311" r:id="rId5"/>
    <p:sldId id="312" r:id="rId6"/>
    <p:sldId id="338" r:id="rId7"/>
    <p:sldId id="339" r:id="rId8"/>
    <p:sldId id="340" r:id="rId9"/>
    <p:sldId id="335" r:id="rId10"/>
    <p:sldId id="353" r:id="rId11"/>
    <p:sldId id="313" r:id="rId12"/>
    <p:sldId id="337" r:id="rId13"/>
    <p:sldId id="314" r:id="rId14"/>
    <p:sldId id="315" r:id="rId15"/>
    <p:sldId id="316" r:id="rId16"/>
    <p:sldId id="360" r:id="rId17"/>
    <p:sldId id="361" r:id="rId18"/>
    <p:sldId id="355" r:id="rId19"/>
    <p:sldId id="356" r:id="rId20"/>
    <p:sldId id="362" r:id="rId21"/>
    <p:sldId id="357" r:id="rId22"/>
    <p:sldId id="358" r:id="rId23"/>
    <p:sldId id="359" r:id="rId24"/>
    <p:sldId id="363" r:id="rId25"/>
    <p:sldId id="364" r:id="rId26"/>
    <p:sldId id="365" r:id="rId27"/>
    <p:sldId id="285" r:id="rId28"/>
    <p:sldId id="334" r:id="rId29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2ED0F6"/>
    <a:srgbClr val="FF9966"/>
    <a:srgbClr val="26C0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4" d="100"/>
        <a:sy n="8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5CEEBB-63DE-4BFE-BFF0-D10EFC00394E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EDEF9B-6709-4300-B24B-8FCF59D586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5270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1B4E31-FC06-4C85-A217-B955D86C47E1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29F81-319B-4257-BF46-38CD2D5DE7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68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02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>
              <a:ea typeface="ヒラギノ角ゴ Pro W3"/>
              <a:cs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4570948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3221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0794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0436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4229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8842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4216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1656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9754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6289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212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mining industry and the recent </a:t>
            </a:r>
            <a:r>
              <a:rPr lang="en-US" dirty="0" err="1" smtClean="0"/>
              <a:t>labour</a:t>
            </a:r>
            <a:r>
              <a:rPr lang="en-US" baseline="0" dirty="0" smtClean="0"/>
              <a:t> unrest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3375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709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053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636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143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Starting a business: The average time is almost 6 times longer than in the average OECD high-income economy.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9023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Obtaining a new electricity connection : we recently experience a number of load shedding due to high demand and low supply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020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017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Productivity</a:t>
            </a:r>
            <a:r>
              <a:rPr lang="en-US" baseline="0" dirty="0" smtClean="0"/>
              <a:t> SA has a strong research capability, annual and quarterly reports are released which are used to inform policy decisions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3542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29F81-319B-4257-BF46-38CD2D5DE73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300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617221"/>
            <a:ext cx="3886200" cy="2983230"/>
          </a:xfrm>
        </p:spPr>
        <p:txBody>
          <a:bodyPr/>
          <a:lstStyle>
            <a:lvl1pPr>
              <a:defRPr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0" y="3291840"/>
            <a:ext cx="3200400" cy="2347437"/>
          </a:xfrm>
          <a:prstGeom prst="rect">
            <a:avLst/>
          </a:prstGeom>
        </p:spPr>
        <p:txBody>
          <a:bodyPr vert="horz" lIns="82296" tIns="41148" rIns="82296" bIns="41148"/>
          <a:lstStyle>
            <a:lvl1pPr marL="0" indent="0" algn="r"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40536-4169-4C89-9665-A1F0BC7AC8FB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DA5A-BBAF-4949-993A-E3380D0E25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40536-4169-4C89-9665-A1F0BC7AC8FB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DA5A-BBAF-4949-993A-E3380D0E25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40536-4169-4C89-9665-A1F0BC7AC8FB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DA5A-BBAF-4949-993A-E3380D0E25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40536-4169-4C89-9665-A1F0BC7AC8FB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DA5A-BBAF-4949-993A-E3380D0E25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40536-4169-4C89-9665-A1F0BC7AC8FB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DA5A-BBAF-4949-993A-E3380D0E25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40536-4169-4C89-9665-A1F0BC7AC8FB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DA5A-BBAF-4949-993A-E3380D0E25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F14490-17E5-4145-B601-AABF5D1D0D6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F5C83E-AD38-40B8-B5AB-F3CA235788DB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C38E-7FBA-49B0-8017-2661445F2C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211073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685800" y="1844687"/>
            <a:ext cx="7772400" cy="204151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Body Level Five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53811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40536-4169-4C89-9665-A1F0BC7AC8FB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DA5A-BBAF-4949-993A-E3380D0E25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40536-4169-4C89-9665-A1F0BC7AC8FB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DA5A-BBAF-4949-993A-E3380D0E25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40536-4169-4C89-9665-A1F0BC7AC8FB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DA5A-BBAF-4949-993A-E3380D0E25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40536-4169-4C89-9665-A1F0BC7AC8FB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DA5A-BBAF-4949-993A-E3380D0E25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40536-4169-4C89-9665-A1F0BC7AC8FB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9DA5A-BBAF-4949-993A-E3380D0E25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/>
          </p:cNvSpPr>
          <p:nvPr/>
        </p:nvSpPr>
        <p:spPr bwMode="auto">
          <a:xfrm>
            <a:off x="0" y="57150"/>
            <a:ext cx="9212263" cy="6743700"/>
          </a:xfrm>
          <a:prstGeom prst="rect">
            <a:avLst/>
          </a:prstGeom>
          <a:solidFill>
            <a:schemeClr val="accent1"/>
          </a:solidFill>
          <a:ln w="25400">
            <a:noFill/>
            <a:miter lim="800000"/>
            <a:headEnd type="none" w="med" len="med"/>
            <a:tailEnd type="none" w="med" len="med"/>
          </a:ln>
        </p:spPr>
        <p:txBody>
          <a:bodyPr lIns="82296" tIns="41148" rIns="82296" bIns="41148"/>
          <a:lstStyle/>
          <a:p>
            <a:pPr>
              <a:defRPr/>
            </a:pPr>
            <a:endParaRPr lang="en-GB" dirty="0">
              <a:latin typeface="TradeGothic CondEighteen" charset="0"/>
              <a:ea typeface="Kai" pitchFamily="48" charset="-122"/>
              <a:cs typeface="+mn-cs"/>
              <a:sym typeface="Gill Sans" pitchFamily="48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83013" y="936625"/>
            <a:ext cx="4811712" cy="1520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34290" tIns="34290" rIns="34290" bIns="342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radeGothic BoldCondTwenty"/>
              </a:rPr>
              <a:t>Click to edit Master title style</a:t>
            </a:r>
          </a:p>
        </p:txBody>
      </p:sp>
      <p:grpSp>
        <p:nvGrpSpPr>
          <p:cNvPr id="3" name="Group 7"/>
          <p:cNvGrpSpPr>
            <a:grpSpLocks/>
          </p:cNvGrpSpPr>
          <p:nvPr userDrawn="1"/>
        </p:nvGrpSpPr>
        <p:grpSpPr bwMode="auto">
          <a:xfrm>
            <a:off x="-22225" y="0"/>
            <a:ext cx="9177338" cy="6926263"/>
            <a:chOff x="-22225" y="0"/>
            <a:chExt cx="9177338" cy="6926263"/>
          </a:xfrm>
        </p:grpSpPr>
        <p:sp>
          <p:nvSpPr>
            <p:cNvPr id="2" name="Rectangle 3"/>
            <p:cNvSpPr>
              <a:spLocks/>
            </p:cNvSpPr>
            <p:nvPr/>
          </p:nvSpPr>
          <p:spPr bwMode="auto">
            <a:xfrm>
              <a:off x="-22225" y="0"/>
              <a:ext cx="9177338" cy="136525"/>
            </a:xfrm>
            <a:prstGeom prst="rect">
              <a:avLst/>
            </a:prstGeom>
            <a:solidFill>
              <a:srgbClr val="6BA42D"/>
            </a:solidFill>
            <a:ln w="9525">
              <a:noFill/>
              <a:miter lim="800000"/>
              <a:headEnd type="none" w="med" len="med"/>
              <a:tailEnd type="none" w="med" len="med"/>
            </a:ln>
          </p:spPr>
          <p:txBody>
            <a:bodyPr lIns="82296" tIns="41148" rIns="82296" bIns="41148"/>
            <a:lstStyle/>
            <a:p>
              <a:pPr>
                <a:defRPr/>
              </a:pPr>
              <a:endParaRPr lang="en-GB" dirty="0">
                <a:latin typeface="TradeGothic CondEighteen" charset="0"/>
                <a:ea typeface="Kai" pitchFamily="48" charset="-122"/>
                <a:cs typeface="+mn-cs"/>
                <a:sym typeface="Gill Sans" pitchFamily="48" charset="0"/>
              </a:endParaRPr>
            </a:p>
          </p:txBody>
        </p:sp>
        <p:sp>
          <p:nvSpPr>
            <p:cNvPr id="1028" name="Rectangle 4"/>
            <p:cNvSpPr>
              <a:spLocks/>
            </p:cNvSpPr>
            <p:nvPr/>
          </p:nvSpPr>
          <p:spPr bwMode="auto">
            <a:xfrm>
              <a:off x="-22225" y="6789738"/>
              <a:ext cx="9177338" cy="136525"/>
            </a:xfrm>
            <a:prstGeom prst="rect">
              <a:avLst/>
            </a:prstGeom>
            <a:solidFill>
              <a:srgbClr val="6BA42D"/>
            </a:solidFill>
            <a:ln w="9525">
              <a:noFill/>
              <a:miter lim="800000"/>
              <a:headEnd type="none" w="med" len="med"/>
              <a:tailEnd type="none" w="med" len="med"/>
            </a:ln>
          </p:spPr>
          <p:txBody>
            <a:bodyPr lIns="82296" tIns="41148" rIns="82296" bIns="41148"/>
            <a:lstStyle/>
            <a:p>
              <a:pPr>
                <a:defRPr/>
              </a:pPr>
              <a:endParaRPr lang="en-GB" dirty="0">
                <a:latin typeface="TradeGothic CondEighteen" charset="0"/>
                <a:ea typeface="Kai" pitchFamily="48" charset="-122"/>
                <a:cs typeface="+mn-cs"/>
                <a:sym typeface="Gill Sans" pitchFamily="48" charset="0"/>
              </a:endParaRPr>
            </a:p>
          </p:txBody>
        </p:sp>
      </p:grpSp>
      <p:pic>
        <p:nvPicPr>
          <p:cNvPr id="1024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11813" y="5210175"/>
            <a:ext cx="3040062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6" descr="file://localhost/Users/kevinmann/Desktop/DecentcoverPPT-temp.gif"/>
          <p:cNvPicPr>
            <a:picLocks noChangeAspect="1" noChangeArrowheads="1"/>
          </p:cNvPicPr>
          <p:nvPr/>
        </p:nvPicPr>
        <p:blipFill>
          <a:blip r:embed="rId4" cstate="print"/>
          <a:srcRect r="22699" b="36731"/>
          <a:stretch>
            <a:fillRect/>
          </a:stretch>
        </p:blipFill>
        <p:spPr bwMode="auto">
          <a:xfrm>
            <a:off x="0" y="1508125"/>
            <a:ext cx="53594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animBg="1"/>
      <p:bldP spid="10243" grpId="0"/>
    </p:bldLst>
  </p:timing>
  <p:txStyles>
    <p:titleStyle>
      <a:lvl1pPr algn="r" rtl="0" eaLnBrk="0" fontAlgn="base" hangingPunct="0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Myriad Web Pro" pitchFamily="34" charset="0"/>
          <a:ea typeface="+mj-ea"/>
          <a:cs typeface="+mj-cs"/>
          <a:sym typeface="TradeGothic BoldCondTwenty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Myriad Web Pro" pitchFamily="34" charset="0"/>
          <a:ea typeface="Kai" pitchFamily="-80" charset="-122"/>
          <a:cs typeface="Kai" pitchFamily="-80" charset="-122"/>
          <a:sym typeface="TradeGothic BoldCondTwenty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Myriad Web Pro" pitchFamily="34" charset="0"/>
          <a:ea typeface="Kai" pitchFamily="-80" charset="-122"/>
          <a:cs typeface="Kai" pitchFamily="-80" charset="-122"/>
          <a:sym typeface="TradeGothic BoldCondTwenty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Myriad Web Pro" pitchFamily="34" charset="0"/>
          <a:ea typeface="Kai" pitchFamily="-80" charset="-122"/>
          <a:cs typeface="Kai" pitchFamily="-80" charset="-122"/>
          <a:sym typeface="TradeGothic BoldCondTwenty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500">
          <a:solidFill>
            <a:srgbClr val="FFFFFF"/>
          </a:solidFill>
          <a:latin typeface="Myriad Web Pro" pitchFamily="34" charset="0"/>
          <a:ea typeface="Kai" pitchFamily="-80" charset="-122"/>
          <a:cs typeface="Kai" pitchFamily="-80" charset="-122"/>
          <a:sym typeface="TradeGothic BoldCondTwenty"/>
        </a:defRPr>
      </a:lvl5pPr>
      <a:lvl6pPr marL="411480" algn="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TradeGothic BoldCondTwenty" charset="0"/>
          <a:ea typeface="Kai" pitchFamily="-80" charset="-122"/>
          <a:cs typeface="Kai" pitchFamily="-80" charset="-122"/>
          <a:sym typeface="TradeGothic BoldCondTwenty" charset="0"/>
        </a:defRPr>
      </a:lvl6pPr>
      <a:lvl7pPr marL="822960" algn="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TradeGothic BoldCondTwenty" charset="0"/>
          <a:ea typeface="Kai" pitchFamily="-80" charset="-122"/>
          <a:cs typeface="Kai" pitchFamily="-80" charset="-122"/>
          <a:sym typeface="TradeGothic BoldCondTwenty" charset="0"/>
        </a:defRPr>
      </a:lvl7pPr>
      <a:lvl8pPr marL="1234440" algn="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TradeGothic BoldCondTwenty" charset="0"/>
          <a:ea typeface="Kai" pitchFamily="-80" charset="-122"/>
          <a:cs typeface="Kai" pitchFamily="-80" charset="-122"/>
          <a:sym typeface="TradeGothic BoldCondTwenty" charset="0"/>
        </a:defRPr>
      </a:lvl8pPr>
      <a:lvl9pPr marL="1645920" algn="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TradeGothic BoldCondTwenty" charset="0"/>
          <a:ea typeface="Kai" pitchFamily="-80" charset="-122"/>
          <a:cs typeface="Kai" pitchFamily="-80" charset="-122"/>
          <a:sym typeface="TradeGothic BoldCondTwenty" charset="0"/>
        </a:defRPr>
      </a:lvl9pPr>
    </p:titleStyle>
    <p:bodyStyle>
      <a:lvl1pPr marL="307975" indent="-307975" algn="ctr" rtl="0" eaLnBrk="0" fontAlgn="base" hangingPunct="0">
        <a:spcBef>
          <a:spcPct val="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marL="668338" indent="-257175" algn="ctr" rtl="0" eaLnBrk="0" fontAlgn="base" hangingPunct="0">
        <a:spcBef>
          <a:spcPct val="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marL="1028700" indent="-204788" algn="ctr" rtl="0" eaLnBrk="0" fontAlgn="base" hangingPunct="0">
        <a:spcBef>
          <a:spcPct val="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marL="1439863" indent="-204788" algn="ctr" rtl="0" eaLnBrk="0" fontAlgn="base" hangingPunct="0">
        <a:spcBef>
          <a:spcPct val="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marL="1851025" indent="-204788" algn="ctr" rtl="0" eaLnBrk="0" fontAlgn="base" hangingPunct="0">
        <a:spcBef>
          <a:spcPct val="0"/>
        </a:spcBef>
        <a:spcAft>
          <a:spcPct val="0"/>
        </a:spcAft>
        <a:buChar char="»"/>
        <a:defRPr sz="25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marL="411480" algn="ctr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pitchFamily="-80" charset="0"/>
        </a:defRPr>
      </a:lvl6pPr>
      <a:lvl7pPr marL="822960" algn="ctr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pitchFamily="-80" charset="0"/>
        </a:defRPr>
      </a:lvl7pPr>
      <a:lvl8pPr marL="1234440" algn="ctr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pitchFamily="-80" charset="0"/>
        </a:defRPr>
      </a:lvl8pPr>
      <a:lvl9pPr marL="1645920" algn="ctr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pitchFamily="-80" charset="0"/>
        </a:defRPr>
      </a:lvl9pPr>
    </p:bodyStyle>
    <p:otherStyle>
      <a:defPPr>
        <a:defRPr lang="en-US"/>
      </a:defPPr>
      <a:lvl1pPr marL="0" algn="l" defTabSz="4114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4114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4114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4114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4114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4114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4114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4114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4114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5" name="Picture 7" descr="poverty"/>
          <p:cNvPicPr>
            <a:picLocks noChangeAspect="1" noChangeArrowheads="1"/>
          </p:cNvPicPr>
          <p:nvPr userDrawn="1"/>
        </p:nvPicPr>
        <p:blipFill>
          <a:blip r:embed="rId5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-25400" y="-46038"/>
            <a:ext cx="9169400" cy="694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>
            <a:spLocks/>
          </p:cNvSpPr>
          <p:nvPr userDrawn="1"/>
        </p:nvSpPr>
        <p:spPr bwMode="auto">
          <a:xfrm>
            <a:off x="0" y="1155700"/>
            <a:ext cx="9144000" cy="1404938"/>
          </a:xfrm>
          <a:prstGeom prst="rect">
            <a:avLst/>
          </a:prstGeom>
          <a:solidFill>
            <a:srgbClr val="999999">
              <a:alpha val="31203"/>
            </a:srgbClr>
          </a:solidFill>
          <a:ln w="25400">
            <a:noFill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 algn="ctr">
              <a:defRPr/>
            </a:pPr>
            <a:endParaRPr lang="en-GB" sz="2400" dirty="0">
              <a:latin typeface="TradeGothic CondEighteen" charset="0"/>
              <a:ea typeface="Kai" pitchFamily="48" charset="-122"/>
              <a:cs typeface="+mn-cs"/>
              <a:sym typeface="Gill Sans" pitchFamily="48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3810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1524000"/>
            <a:ext cx="66294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70787" y="6324600"/>
            <a:ext cx="1573213" cy="2698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Gill Sans M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8EF14490-17E5-4145-B601-AABF5D1D0D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7" name="Group 14"/>
          <p:cNvGrpSpPr>
            <a:grpSpLocks/>
          </p:cNvGrpSpPr>
          <p:nvPr userDrawn="1"/>
        </p:nvGrpSpPr>
        <p:grpSpPr bwMode="auto">
          <a:xfrm>
            <a:off x="-25400" y="0"/>
            <a:ext cx="9169400" cy="6875463"/>
            <a:chOff x="-25400" y="0"/>
            <a:chExt cx="9169400" cy="6876050"/>
          </a:xfrm>
        </p:grpSpPr>
        <p:sp>
          <p:nvSpPr>
            <p:cNvPr id="9" name="Rectangle 2"/>
            <p:cNvSpPr>
              <a:spLocks/>
            </p:cNvSpPr>
            <p:nvPr userDrawn="1"/>
          </p:nvSpPr>
          <p:spPr bwMode="auto">
            <a:xfrm>
              <a:off x="-25400" y="0"/>
              <a:ext cx="9169400" cy="112723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latin typeface="TradeGothic CondEighteen" charset="0"/>
                <a:ea typeface="Kai" pitchFamily="48" charset="-122"/>
                <a:cs typeface="+mn-cs"/>
                <a:sym typeface="Gill Sans" pitchFamily="48" charset="0"/>
              </a:endParaRPr>
            </a:p>
          </p:txBody>
        </p:sp>
        <p:sp>
          <p:nvSpPr>
            <p:cNvPr id="10" name="Rectangle 3"/>
            <p:cNvSpPr>
              <a:spLocks/>
            </p:cNvSpPr>
            <p:nvPr userDrawn="1"/>
          </p:nvSpPr>
          <p:spPr bwMode="auto">
            <a:xfrm>
              <a:off x="3175" y="6745864"/>
              <a:ext cx="9140825" cy="130186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latin typeface="TradeGothic CondEighteen" charset="0"/>
                <a:ea typeface="Kai" pitchFamily="48" charset="-122"/>
                <a:cs typeface="+mn-cs"/>
                <a:sym typeface="Gill Sans" pitchFamily="4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79" r:id="rId2"/>
    <p:sldLayoutId id="2147483680" r:id="rId3"/>
  </p:sldLayoutIdLst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/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1"/>
          </a:solidFill>
          <a:latin typeface="Myriad Web Pro" pitchFamily="34" charset="0"/>
          <a:ea typeface="ヒラギノ角ゴ Pro W3"/>
          <a:cs typeface="ヒラギノ角ゴ Pro W3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1"/>
          </a:solidFill>
          <a:latin typeface="Myriad Web Pro" pitchFamily="34" charset="0"/>
          <a:ea typeface="ヒラギノ角ゴ Pro W3"/>
          <a:cs typeface="ヒラギノ角ゴ Pro W3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1"/>
          </a:solidFill>
          <a:latin typeface="Myriad Web Pro" pitchFamily="34" charset="0"/>
          <a:ea typeface="ヒラギノ角ゴ Pro W3"/>
          <a:cs typeface="ヒラギノ角ゴ Pro W3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1"/>
          </a:solidFill>
          <a:latin typeface="Myriad Web Pro" pitchFamily="34" charset="0"/>
          <a:ea typeface="ヒラギノ角ゴ Pro W3"/>
          <a:cs typeface="ヒラギノ角ゴ Pro W3"/>
        </a:defRPr>
      </a:lvl5pPr>
      <a:lvl6pPr marL="457200" algn="l" defTabSz="457200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1"/>
          </a:solidFill>
          <a:latin typeface="Myriad Web Pro" pitchFamily="34" charset="0"/>
          <a:ea typeface="ヒラギノ角ゴ Pro W3"/>
          <a:cs typeface="ヒラギノ角ゴ Pro W3"/>
        </a:defRPr>
      </a:lvl6pPr>
      <a:lvl7pPr marL="914400" algn="l" defTabSz="457200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1"/>
          </a:solidFill>
          <a:latin typeface="Myriad Web Pro" pitchFamily="34" charset="0"/>
          <a:ea typeface="ヒラギノ角ゴ Pro W3"/>
          <a:cs typeface="ヒラギノ角ゴ Pro W3"/>
        </a:defRPr>
      </a:lvl7pPr>
      <a:lvl8pPr marL="1371600" algn="l" defTabSz="457200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1"/>
          </a:solidFill>
          <a:latin typeface="Myriad Web Pro" pitchFamily="34" charset="0"/>
          <a:ea typeface="ヒラギノ角ゴ Pro W3"/>
          <a:cs typeface="ヒラギノ角ゴ Pro W3"/>
        </a:defRPr>
      </a:lvl8pPr>
      <a:lvl9pPr marL="1828800" algn="l" defTabSz="457200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1"/>
          </a:solidFill>
          <a:latin typeface="Myriad Web Pro" pitchFamily="34" charset="0"/>
          <a:ea typeface="ヒラギノ角ゴ Pro W3"/>
          <a:cs typeface="ヒラギノ角ゴ Pro W3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47B7DB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47B7DB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47B7DB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47B7DB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47B7DB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47B7DB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47B7DB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47B7DB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47B7DB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40536-4169-4C89-9665-A1F0BC7AC8FB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9DA5A-BBAF-4949-993A-E3380D0E253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ransition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04800"/>
            <a:ext cx="8763000" cy="1676400"/>
          </a:xfrm>
        </p:spPr>
        <p:txBody>
          <a:bodyPr/>
          <a:lstStyle/>
          <a:p>
            <a:r>
              <a:rPr lang="en-US" sz="36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Productivity Experiences in South Africa and the role of Productivity SA</a:t>
            </a:r>
            <a:endParaRPr lang="en-US" sz="36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yriad Web Pro" pitchFamily="34" charset="0"/>
              <a:ea typeface="Gill San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53000" y="2895600"/>
            <a:ext cx="3810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6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1600" b="1" dirty="0" err="1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Ms</a:t>
            </a:r>
            <a:r>
              <a:rPr lang="en-US" sz="16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Vanessa </a:t>
            </a:r>
            <a:r>
              <a:rPr lang="en-US" sz="16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Phala,</a:t>
            </a:r>
          </a:p>
          <a:p>
            <a:pPr algn="r"/>
            <a:r>
              <a:rPr lang="en-US" sz="16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Senior Specialist, Employers' Activities</a:t>
            </a:r>
          </a:p>
          <a:p>
            <a:pPr algn="r"/>
            <a:r>
              <a:rPr lang="en-US" sz="16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International Labour Organization Decent Work Team and </a:t>
            </a:r>
          </a:p>
          <a:p>
            <a:pPr algn="r"/>
            <a:r>
              <a:rPr lang="en-US" sz="16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Office for the Caribbean </a:t>
            </a:r>
          </a:p>
          <a:p>
            <a:pPr algn="r"/>
            <a:r>
              <a:rPr lang="en-US" sz="16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Port of Spain</a:t>
            </a:r>
            <a:endParaRPr lang="en-US" sz="1600" b="1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Productivity SA – Core Functions</a:t>
            </a:r>
            <a:endParaRPr lang="en-T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6629400" cy="4114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GB" dirty="0" smtClean="0"/>
              <a:t>Promoting </a:t>
            </a:r>
            <a:r>
              <a:rPr lang="en-GB" dirty="0"/>
              <a:t>a culture of productivity in workplaces,</a:t>
            </a:r>
          </a:p>
          <a:p>
            <a:r>
              <a:rPr lang="en-GB" dirty="0" smtClean="0"/>
              <a:t>Facilitate </a:t>
            </a:r>
            <a:r>
              <a:rPr lang="en-GB" dirty="0"/>
              <a:t>and evaluate productivity improvement and competitiveness in workplaces, and,</a:t>
            </a:r>
          </a:p>
          <a:p>
            <a:r>
              <a:rPr lang="en-GB" dirty="0" smtClean="0"/>
              <a:t>Support </a:t>
            </a:r>
            <a:r>
              <a:rPr lang="en-GB" dirty="0"/>
              <a:t>initiatives aimed at preventing job losses.</a:t>
            </a:r>
          </a:p>
          <a:p>
            <a:pPr>
              <a:buNone/>
            </a:pPr>
            <a:endParaRPr lang="en-TT" dirty="0"/>
          </a:p>
        </p:txBody>
      </p:sp>
    </p:spTree>
    <p:extLst>
      <p:ext uri="{BB962C8B-B14F-4D97-AF65-F5344CB8AC3E}">
        <p14:creationId xmlns:p14="http://schemas.microsoft.com/office/powerpoint/2010/main" val="21532573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572000"/>
          </a:xfrm>
        </p:spPr>
        <p:txBody>
          <a:bodyPr>
            <a:noAutofit/>
          </a:bodyPr>
          <a:lstStyle/>
          <a:p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Mr Mthunzi Mdwaba - Chairperson of the Board</a:t>
            </a:r>
          </a:p>
          <a:p>
            <a:r>
              <a:rPr lang="en-GB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Board </a:t>
            </a:r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Member (Organised Business - NAAMSA)</a:t>
            </a:r>
          </a:p>
          <a:p>
            <a:r>
              <a:rPr lang="en-GB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Board </a:t>
            </a:r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Member (Organised Business - NAFCOC)</a:t>
            </a:r>
          </a:p>
          <a:p>
            <a:r>
              <a:rPr lang="en-GB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Board </a:t>
            </a:r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Member (Organised Labour - SACCAWU)</a:t>
            </a:r>
          </a:p>
          <a:p>
            <a:r>
              <a:rPr lang="en-GB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Organised Labour - HIAWU)</a:t>
            </a:r>
          </a:p>
          <a:p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Board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Member (Government - Department of Trade and Industry)</a:t>
            </a:r>
          </a:p>
          <a:p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Board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Member (Government – Department of Labour)</a:t>
            </a:r>
          </a:p>
          <a:p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Board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Member – Proxy  (Government – Department of Labour )</a:t>
            </a:r>
          </a:p>
          <a:p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Board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Member – Ex-Officio (Government - Unemployment Insurance Fund)</a:t>
            </a:r>
            <a:endParaRPr lang="en-US" sz="2000" dirty="0" smtClean="0">
              <a:latin typeface="Tahoma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81000" y="304800"/>
            <a:ext cx="8458200" cy="1219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Productivity SA Board 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54343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Board</a:t>
            </a:r>
            <a:endParaRPr lang="en-T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6629400" cy="4495800"/>
          </a:xfrm>
        </p:spPr>
        <p:txBody>
          <a:bodyPr/>
          <a:lstStyle/>
          <a:p>
            <a:r>
              <a:rPr lang="en-GB" dirty="0" smtClean="0"/>
              <a:t>The </a:t>
            </a:r>
            <a:r>
              <a:rPr lang="en-GB" dirty="0"/>
              <a:t>Board is responsible for the management and control of the affairs of Productivity South Africa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The </a:t>
            </a:r>
            <a:r>
              <a:rPr lang="en-GB" dirty="0"/>
              <a:t>members of the Board hold office for a period of </a:t>
            </a:r>
            <a:r>
              <a:rPr lang="en-GB" b="1" dirty="0"/>
              <a:t>five years </a:t>
            </a:r>
            <a:r>
              <a:rPr lang="en-GB" dirty="0"/>
              <a:t>and are eligible for reappointment upon expiry of their terms of office, but may not serve for more than two consecutive terms of office.</a:t>
            </a:r>
          </a:p>
          <a:p>
            <a:pPr>
              <a:buNone/>
            </a:pPr>
            <a:endParaRPr lang="en-TT" dirty="0"/>
          </a:p>
        </p:txBody>
      </p:sp>
    </p:spTree>
    <p:extLst>
      <p:ext uri="{BB962C8B-B14F-4D97-AF65-F5344CB8AC3E}">
        <p14:creationId xmlns:p14="http://schemas.microsoft.com/office/powerpoint/2010/main" val="261802957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ahoma" pitchFamily="34" charset="0"/>
                <a:cs typeface="Tahoma" pitchFamily="34" charset="0"/>
              </a:rPr>
              <a:t>Productivity SA - Journey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800600"/>
          </a:xfrm>
        </p:spPr>
        <p:txBody>
          <a:bodyPr>
            <a:normAutofit lnSpcReduction="10000"/>
          </a:bodyPr>
          <a:lstStyle/>
          <a:p>
            <a:pPr>
              <a:buBlip>
                <a:blip r:embed="rId3"/>
              </a:buBlip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PSA journey dates back to 1969 when the National Productivity Institute was established</a:t>
            </a: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Between 1971 – 1990, the Institute conducte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d a number of sectoral productivity measurement studies in the following sectors:</a:t>
            </a:r>
          </a:p>
          <a:p>
            <a:pPr lvl="1">
              <a:buBlip>
                <a:blip r:embed="rId3"/>
              </a:buBlip>
            </a:pPr>
            <a:r>
              <a:rPr lang="en-US" sz="2000" dirty="0" smtClean="0">
                <a:latin typeface="Tahoma" pitchFamily="34" charset="0"/>
                <a:cs typeface="Tahoma" pitchFamily="34" charset="0"/>
              </a:rPr>
              <a:t>Clothing;</a:t>
            </a:r>
          </a:p>
          <a:p>
            <a:pPr lvl="1">
              <a:buBlip>
                <a:blip r:embed="rId3"/>
              </a:buBlip>
            </a:pPr>
            <a:r>
              <a:rPr lang="en-US" sz="2000" dirty="0" smtClean="0">
                <a:latin typeface="Tahoma" pitchFamily="34" charset="0"/>
                <a:cs typeface="Tahoma" pitchFamily="34" charset="0"/>
              </a:rPr>
              <a:t>Agriculture;</a:t>
            </a:r>
          </a:p>
          <a:p>
            <a:pPr lvl="1">
              <a:buBlip>
                <a:blip r:embed="rId3"/>
              </a:buBlip>
            </a:pPr>
            <a:r>
              <a:rPr lang="en-US" sz="2000" dirty="0" smtClean="0">
                <a:latin typeface="Tahoma" pitchFamily="34" charset="0"/>
                <a:cs typeface="Tahoma" pitchFamily="34" charset="0"/>
              </a:rPr>
              <a:t>Construction;</a:t>
            </a:r>
          </a:p>
          <a:p>
            <a:pPr lvl="1">
              <a:buBlip>
                <a:blip r:embed="rId3"/>
              </a:buBlip>
            </a:pPr>
            <a:r>
              <a:rPr lang="en-US" sz="2000" dirty="0" smtClean="0">
                <a:latin typeface="Tahoma" pitchFamily="34" charset="0"/>
                <a:cs typeface="Tahoma" pitchFamily="34" charset="0"/>
              </a:rPr>
              <a:t>Printing industry;</a:t>
            </a:r>
          </a:p>
          <a:p>
            <a:pPr lvl="1">
              <a:buBlip>
                <a:blip r:embed="rId3"/>
              </a:buBlip>
            </a:pPr>
            <a:r>
              <a:rPr lang="en-US" sz="2000" dirty="0" smtClean="0">
                <a:latin typeface="Tahoma" pitchFamily="34" charset="0"/>
                <a:cs typeface="Tahoma" pitchFamily="34" charset="0"/>
              </a:rPr>
              <a:t>Pharmaceutical industry</a:t>
            </a: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These also included a productivity survey of 8 municipalities which led to the establishment of a permanent productivity unit for local authorities</a:t>
            </a:r>
            <a:endParaRPr lang="en-US" sz="24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32590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ahoma" pitchFamily="34" charset="0"/>
                <a:cs typeface="Tahoma" pitchFamily="34" charset="0"/>
              </a:rPr>
              <a:t>Productivity SA - Journey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800600"/>
          </a:xfrm>
        </p:spPr>
        <p:txBody>
          <a:bodyPr>
            <a:normAutofit fontScale="92500"/>
          </a:bodyPr>
          <a:lstStyle/>
          <a:p>
            <a:pPr>
              <a:buBlip>
                <a:blip r:embed="rId3"/>
              </a:buBlip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Between 1998 – 1999 a transitional period took place post the 1994 first democratic elections. A new Tripartite Productivity Advisory Council was appointed</a:t>
            </a: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In 2000 the new Council initiated projects to prevent job loses and declining employment opportunities following the 1997 financial crisis</a:t>
            </a: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The Work Place Challenge was launched as an initiative between NEDLAC and the DTI to support and encourage work place change and help industries re-entry into the global market</a:t>
            </a: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Tahoma" pitchFamily="34" charset="0"/>
                <a:cs typeface="Tahoma" pitchFamily="34" charset="0"/>
              </a:rPr>
              <a:t>By 2001 – 2003 A transformation and reconfiguration of the NPI took place to align with government priorities </a:t>
            </a:r>
            <a:endParaRPr lang="en-US" sz="24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23576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ahoma" pitchFamily="34" charset="0"/>
                <a:cs typeface="Tahoma" pitchFamily="34" charset="0"/>
              </a:rPr>
              <a:t>Productivity SA - Journey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800600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sz="1800" dirty="0" smtClean="0">
                <a:latin typeface="Tahoma" pitchFamily="34" charset="0"/>
                <a:cs typeface="Tahoma" pitchFamily="34" charset="0"/>
              </a:rPr>
              <a:t>In 2004, the NPI launched Productivity Capacity Building Programme for SMMEs</a:t>
            </a:r>
          </a:p>
          <a:p>
            <a:pPr>
              <a:buBlip>
                <a:blip r:embed="rId3"/>
              </a:buBlip>
            </a:pPr>
            <a:r>
              <a:rPr lang="en-US" sz="1800" dirty="0" smtClean="0">
                <a:latin typeface="Tahoma" pitchFamily="34" charset="0"/>
                <a:cs typeface="Tahoma" pitchFamily="34" charset="0"/>
              </a:rPr>
              <a:t>In 2005 NPI launched partnership with Asia Productivity Organisations </a:t>
            </a:r>
          </a:p>
          <a:p>
            <a:pPr>
              <a:buBlip>
                <a:blip r:embed="rId3"/>
              </a:buBlip>
            </a:pPr>
            <a:r>
              <a:rPr lang="en-US" sz="1800" dirty="0" smtClean="0">
                <a:latin typeface="Tahoma" pitchFamily="34" charset="0"/>
                <a:cs typeface="Tahoma" pitchFamily="34" charset="0"/>
              </a:rPr>
              <a:t>Between 2006 – 2007 – Period of major achievements and growth</a:t>
            </a:r>
          </a:p>
          <a:p>
            <a:pPr lvl="1">
              <a:buBlip>
                <a:blip r:embed="rId3"/>
              </a:buBlip>
            </a:pPr>
            <a:r>
              <a:rPr lang="en-US" sz="1800" dirty="0" smtClean="0">
                <a:latin typeface="Tahoma" pitchFamily="34" charset="0"/>
                <a:cs typeface="Tahoma" pitchFamily="34" charset="0"/>
              </a:rPr>
              <a:t>The NPI affirmed itself as the leader in productivity and increasing enterprise competitiveness </a:t>
            </a:r>
          </a:p>
          <a:p>
            <a:pPr lvl="1">
              <a:buBlip>
                <a:blip r:embed="rId3"/>
              </a:buBlip>
            </a:pPr>
            <a:r>
              <a:rPr lang="en-US" sz="1800" dirty="0" smtClean="0">
                <a:latin typeface="Tahoma" pitchFamily="34" charset="0"/>
                <a:cs typeface="Tahoma" pitchFamily="34" charset="0"/>
              </a:rPr>
              <a:t>Re-branding of NPI to Productivity SA</a:t>
            </a:r>
          </a:p>
          <a:p>
            <a:pPr>
              <a:buBlip>
                <a:blip r:embed="rId3"/>
              </a:buBlip>
            </a:pPr>
            <a:r>
              <a:rPr lang="en-US" sz="1800" dirty="0" smtClean="0">
                <a:latin typeface="Tahoma" pitchFamily="34" charset="0"/>
                <a:cs typeface="Tahoma" pitchFamily="34" charset="0"/>
              </a:rPr>
              <a:t>In 2008, Productivity SA hosted the world Productivity Congress for the first time in Africa</a:t>
            </a:r>
          </a:p>
          <a:p>
            <a:pPr>
              <a:buBlip>
                <a:blip r:embed="rId3"/>
              </a:buBlip>
            </a:pPr>
            <a:r>
              <a:rPr lang="en-US" sz="1800" dirty="0" smtClean="0">
                <a:latin typeface="Tahoma" pitchFamily="34" charset="0"/>
                <a:cs typeface="Tahoma" pitchFamily="34" charset="0"/>
              </a:rPr>
              <a:t>2009, Productivity SA celebrated 40 years</a:t>
            </a:r>
          </a:p>
          <a:p>
            <a:pPr>
              <a:buBlip>
                <a:blip r:embed="rId3"/>
              </a:buBlip>
            </a:pPr>
            <a:r>
              <a:rPr lang="en-US" sz="1800" dirty="0" smtClean="0">
                <a:latin typeface="Tahoma" pitchFamily="34" charset="0"/>
                <a:cs typeface="Tahoma" pitchFamily="34" charset="0"/>
              </a:rPr>
              <a:t>2010- 2015 – productivity research and data collected to continue influencing policy </a:t>
            </a:r>
            <a:r>
              <a:rPr lang="en-US" sz="1800" dirty="0" smtClean="0">
                <a:latin typeface="Tahoma" pitchFamily="34" charset="0"/>
                <a:cs typeface="Tahoma" pitchFamily="34" charset="0"/>
              </a:rPr>
              <a:t>and programme interventions</a:t>
            </a:r>
          </a:p>
          <a:p>
            <a:pPr>
              <a:buBlip>
                <a:blip r:embed="rId3"/>
              </a:buBlip>
            </a:pPr>
            <a:r>
              <a:rPr lang="en-US" sz="1800" dirty="0" smtClean="0">
                <a:latin typeface="Tahoma" pitchFamily="34" charset="0"/>
                <a:cs typeface="Tahoma" pitchFamily="34" charset="0"/>
              </a:rPr>
              <a:t>Productivity Awards remains one of the biggest initiative to</a:t>
            </a:r>
            <a:r>
              <a:rPr lang="en-GB" sz="1800" dirty="0" smtClean="0"/>
              <a:t> </a:t>
            </a:r>
            <a:r>
              <a:rPr lang="en-GB" sz="1800" dirty="0"/>
              <a:t>raise awareness about the potential role of productivity in growing and developing </a:t>
            </a:r>
            <a:r>
              <a:rPr lang="en-GB" sz="1800" dirty="0" smtClean="0"/>
              <a:t>the economy</a:t>
            </a:r>
            <a:r>
              <a:rPr lang="en-US" sz="1800" dirty="0" smtClean="0">
                <a:latin typeface="Tahoma" pitchFamily="34" charset="0"/>
                <a:cs typeface="Tahoma" pitchFamily="34" charset="0"/>
              </a:rPr>
              <a:t> </a:t>
            </a: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76876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4000" dirty="0">
                <a:latin typeface="Arial Rounded MT Bold"/>
                <a:ea typeface="Arial Rounded MT Bold"/>
                <a:cs typeface="Arial Rounded MT Bold"/>
                <a:sym typeface="Arial Rounded MT Bold"/>
              </a:rPr>
              <a:t>Productivity SA- </a:t>
            </a:r>
            <a:r>
              <a:rPr lang="en-US" sz="3600" dirty="0">
                <a:latin typeface="Arial Rounded MT Bold"/>
                <a:ea typeface="Arial Rounded MT Bold"/>
                <a:cs typeface="Arial Rounded MT Bold"/>
                <a:sym typeface="Arial Rounded MT Bold"/>
              </a:rPr>
              <a:t>STRATEGIC THRUSTS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800600"/>
          </a:xfrm>
        </p:spPr>
        <p:txBody>
          <a:bodyPr>
            <a:normAutofit fontScale="92500"/>
          </a:bodyPr>
          <a:lstStyle/>
          <a:p>
            <a:pPr lvl="0">
              <a:spcBef>
                <a:spcPts val="400"/>
              </a:spcBef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Promote and support SME and 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cooperatives productivity capabilities (Productivity Organisational Solutions Programme)</a:t>
            </a:r>
          </a:p>
          <a:p>
            <a:pPr lvl="0">
              <a:spcBef>
                <a:spcPts val="400"/>
              </a:spcBef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Promote </a:t>
            </a:r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Enterprise 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productivity and competitiveness (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Workplace Challenge Programme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) </a:t>
            </a:r>
          </a:p>
          <a:p>
            <a:pPr lvl="0">
              <a:spcBef>
                <a:spcPts val="400"/>
              </a:spcBef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Saving jobs and creating  a conducive  environment  for  economic  growth (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Turnaround Solutions Programme</a:t>
            </a:r>
            <a:r>
              <a:rPr lang="en-GB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) </a:t>
            </a:r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launched 16 years ago</a:t>
            </a: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  <a:p>
            <a:pPr lvl="0">
              <a:spcBef>
                <a:spcPts val="400"/>
              </a:spcBef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Generate productivity 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related research to influence policy debates and decision-making by investors</a:t>
            </a:r>
          </a:p>
          <a:p>
            <a:pPr lvl="0">
              <a:spcBef>
                <a:spcPts val="400"/>
              </a:spcBef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Creating awareness of Productivity in the economy</a:t>
            </a:r>
          </a:p>
          <a:p>
            <a:pPr marL="0" indent="0">
              <a:buNone/>
            </a:pPr>
            <a:endParaRPr lang="en-US" sz="24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60023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sz="3600" dirty="0"/>
              <a:t>THE </a:t>
            </a:r>
            <a:r>
              <a:rPr lang="en-GB" sz="3600" dirty="0" smtClean="0"/>
              <a:t>Work Place Challenge </a:t>
            </a:r>
            <a:r>
              <a:rPr lang="en-GB" sz="3600" dirty="0"/>
              <a:t>CONCEPT</a:t>
            </a:r>
            <a:br>
              <a:rPr lang="en-GB" sz="3600" dirty="0"/>
            </a:b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4" name="Group 236"/>
          <p:cNvGrpSpPr/>
          <p:nvPr/>
        </p:nvGrpSpPr>
        <p:grpSpPr>
          <a:xfrm>
            <a:off x="514349" y="1700808"/>
            <a:ext cx="8186746" cy="3426657"/>
            <a:chOff x="633246" y="0"/>
            <a:chExt cx="8186745" cy="3426656"/>
          </a:xfrm>
        </p:grpSpPr>
        <p:grpSp>
          <p:nvGrpSpPr>
            <p:cNvPr id="5" name="Group 220"/>
            <p:cNvGrpSpPr/>
            <p:nvPr/>
          </p:nvGrpSpPr>
          <p:grpSpPr>
            <a:xfrm>
              <a:off x="4241635" y="1332077"/>
              <a:ext cx="1143002" cy="2094579"/>
              <a:chOff x="0" y="0"/>
              <a:chExt cx="1143000" cy="2094578"/>
            </a:xfrm>
          </p:grpSpPr>
          <p:grpSp>
            <p:nvGrpSpPr>
              <p:cNvPr id="21" name="Group 217"/>
              <p:cNvGrpSpPr/>
              <p:nvPr/>
            </p:nvGrpSpPr>
            <p:grpSpPr>
              <a:xfrm>
                <a:off x="228600" y="165360"/>
                <a:ext cx="685801" cy="1763859"/>
                <a:chOff x="0" y="0"/>
                <a:chExt cx="685800" cy="1763857"/>
              </a:xfrm>
            </p:grpSpPr>
            <p:sp>
              <p:nvSpPr>
                <p:cNvPr id="24" name="Shape 215"/>
                <p:cNvSpPr/>
                <p:nvPr/>
              </p:nvSpPr>
              <p:spPr>
                <a:xfrm>
                  <a:off x="-1" y="-1"/>
                  <a:ext cx="685801" cy="1763859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8F8F39"/>
                    </a:gs>
                    <a:gs pos="50000">
                      <a:srgbClr val="FFFFC5"/>
                    </a:gs>
                    <a:gs pos="100000">
                      <a:srgbClr val="8F8F39"/>
                    </a:gs>
                  </a:gsLst>
                  <a:lin ang="0" scaled="0"/>
                </a:gradFill>
                <a:ln w="28575" cap="flat">
                  <a:solidFill>
                    <a:srgbClr val="000000"/>
                  </a:solidFill>
                  <a:prstDash val="solid"/>
                  <a:miter lim="800000"/>
                  <a:tailEnd type="triangle" w="med" len="med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25" name="Shape 216"/>
                <p:cNvSpPr/>
                <p:nvPr/>
              </p:nvSpPr>
              <p:spPr>
                <a:xfrm rot="16200000">
                  <a:off x="-539029" y="748578"/>
                  <a:ext cx="1763858" cy="26670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0" tIns="0" rIns="0" bIns="0" numCol="1" anchor="ctr">
                  <a:spAutoFit/>
                </a:bodyPr>
                <a:lstStyle>
                  <a:lvl1pPr algn="ctr">
                    <a:defRPr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Best Practices</a:t>
                  </a:r>
                </a:p>
              </p:txBody>
            </p:sp>
          </p:grpSp>
          <p:sp>
            <p:nvSpPr>
              <p:cNvPr id="22" name="Shape 218"/>
              <p:cNvSpPr/>
              <p:nvPr/>
            </p:nvSpPr>
            <p:spPr>
              <a:xfrm>
                <a:off x="0" y="1929216"/>
                <a:ext cx="1143001" cy="165363"/>
              </a:xfrm>
              <a:prstGeom prst="rect">
                <a:avLst/>
              </a:prstGeom>
              <a:gradFill flip="none" rotWithShape="1">
                <a:gsLst>
                  <a:gs pos="0">
                    <a:srgbClr val="8F8F39"/>
                  </a:gs>
                  <a:gs pos="50000">
                    <a:srgbClr val="FFFFC5"/>
                  </a:gs>
                  <a:gs pos="100000">
                    <a:srgbClr val="8F8F39"/>
                  </a:gs>
                </a:gsLst>
                <a:lin ang="0" scaled="0"/>
              </a:gradFill>
              <a:ln w="28575" cap="flat">
                <a:solidFill>
                  <a:srgbClr val="000000"/>
                </a:solidFill>
                <a:prstDash val="solid"/>
                <a:miter lim="800000"/>
                <a:tailEnd type="triangle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23" name="Shape 219"/>
              <p:cNvSpPr/>
              <p:nvPr/>
            </p:nvSpPr>
            <p:spPr>
              <a:xfrm>
                <a:off x="0" y="0"/>
                <a:ext cx="1143001" cy="165362"/>
              </a:xfrm>
              <a:prstGeom prst="rect">
                <a:avLst/>
              </a:prstGeom>
              <a:gradFill flip="none" rotWithShape="1">
                <a:gsLst>
                  <a:gs pos="0">
                    <a:srgbClr val="8F8F39"/>
                  </a:gs>
                  <a:gs pos="50000">
                    <a:srgbClr val="FFFFC5"/>
                  </a:gs>
                  <a:gs pos="100000">
                    <a:srgbClr val="8F8F39"/>
                  </a:gs>
                </a:gsLst>
                <a:lin ang="0" scaled="0"/>
              </a:gradFill>
              <a:ln w="28575" cap="flat">
                <a:solidFill>
                  <a:srgbClr val="000000"/>
                </a:solidFill>
                <a:prstDash val="solid"/>
                <a:miter lim="800000"/>
                <a:tailEnd type="triangle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grpSp>
          <p:nvGrpSpPr>
            <p:cNvPr id="6" name="Group 226"/>
            <p:cNvGrpSpPr/>
            <p:nvPr/>
          </p:nvGrpSpPr>
          <p:grpSpPr>
            <a:xfrm>
              <a:off x="945984" y="1332077"/>
              <a:ext cx="1143002" cy="2094579"/>
              <a:chOff x="0" y="0"/>
              <a:chExt cx="1143000" cy="2094578"/>
            </a:xfrm>
          </p:grpSpPr>
          <p:grpSp>
            <p:nvGrpSpPr>
              <p:cNvPr id="16" name="Group 223"/>
              <p:cNvGrpSpPr/>
              <p:nvPr/>
            </p:nvGrpSpPr>
            <p:grpSpPr>
              <a:xfrm>
                <a:off x="228600" y="165360"/>
                <a:ext cx="685801" cy="1763859"/>
                <a:chOff x="0" y="0"/>
                <a:chExt cx="685800" cy="1763857"/>
              </a:xfrm>
            </p:grpSpPr>
            <p:sp>
              <p:nvSpPr>
                <p:cNvPr id="19" name="Shape 221"/>
                <p:cNvSpPr/>
                <p:nvPr/>
              </p:nvSpPr>
              <p:spPr>
                <a:xfrm>
                  <a:off x="-1" y="-1"/>
                  <a:ext cx="685801" cy="1763859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8F8F39"/>
                    </a:gs>
                    <a:gs pos="50000">
                      <a:srgbClr val="FFFFC5"/>
                    </a:gs>
                    <a:gs pos="100000">
                      <a:srgbClr val="8F8F39"/>
                    </a:gs>
                  </a:gsLst>
                  <a:lin ang="0" scaled="0"/>
                </a:gradFill>
                <a:ln w="28575" cap="flat">
                  <a:solidFill>
                    <a:srgbClr val="000000"/>
                  </a:solidFill>
                  <a:prstDash val="solid"/>
                  <a:miter lim="800000"/>
                  <a:tailEnd type="triangle" w="med" len="med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 b="1"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20" name="Shape 222"/>
                <p:cNvSpPr/>
                <p:nvPr/>
              </p:nvSpPr>
              <p:spPr>
                <a:xfrm rot="16200000">
                  <a:off x="-539029" y="735878"/>
                  <a:ext cx="1763858" cy="29210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0" tIns="0" rIns="0" bIns="0" numCol="1" anchor="ctr">
                  <a:spAutoFit/>
                </a:bodyPr>
                <a:lstStyle>
                  <a:lvl1pPr algn="ctr">
                    <a:defRPr sz="2000"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sz="1800" b="0"/>
                  </a:pPr>
                  <a:r>
                    <a:rPr sz="2000" b="1" dirty="0"/>
                    <a:t>Collaboration</a:t>
                  </a:r>
                </a:p>
              </p:txBody>
            </p:sp>
          </p:grpSp>
          <p:sp>
            <p:nvSpPr>
              <p:cNvPr id="17" name="Shape 224"/>
              <p:cNvSpPr/>
              <p:nvPr/>
            </p:nvSpPr>
            <p:spPr>
              <a:xfrm>
                <a:off x="0" y="1929216"/>
                <a:ext cx="1143001" cy="165363"/>
              </a:xfrm>
              <a:prstGeom prst="rect">
                <a:avLst/>
              </a:prstGeom>
              <a:gradFill flip="none" rotWithShape="1">
                <a:gsLst>
                  <a:gs pos="0">
                    <a:srgbClr val="8F8F39"/>
                  </a:gs>
                  <a:gs pos="50000">
                    <a:srgbClr val="FFFFC5"/>
                  </a:gs>
                  <a:gs pos="100000">
                    <a:srgbClr val="8F8F39"/>
                  </a:gs>
                </a:gsLst>
                <a:lin ang="0" scaled="0"/>
              </a:gradFill>
              <a:ln w="28575" cap="flat">
                <a:solidFill>
                  <a:srgbClr val="000000"/>
                </a:solidFill>
                <a:prstDash val="solid"/>
                <a:miter lim="800000"/>
                <a:tailEnd type="triangle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8" name="Shape 225"/>
              <p:cNvSpPr/>
              <p:nvPr/>
            </p:nvSpPr>
            <p:spPr>
              <a:xfrm>
                <a:off x="0" y="0"/>
                <a:ext cx="1143001" cy="165362"/>
              </a:xfrm>
              <a:prstGeom prst="rect">
                <a:avLst/>
              </a:prstGeom>
              <a:gradFill flip="none" rotWithShape="1">
                <a:gsLst>
                  <a:gs pos="0">
                    <a:srgbClr val="8F8F39"/>
                  </a:gs>
                  <a:gs pos="50000">
                    <a:srgbClr val="FFFFC5"/>
                  </a:gs>
                  <a:gs pos="100000">
                    <a:srgbClr val="8F8F39"/>
                  </a:gs>
                </a:gsLst>
                <a:lin ang="0" scaled="0"/>
              </a:gradFill>
              <a:ln w="28575" cap="flat">
                <a:solidFill>
                  <a:srgbClr val="000000"/>
                </a:solidFill>
                <a:prstDash val="solid"/>
                <a:miter lim="800000"/>
                <a:tailEnd type="triangle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grpSp>
          <p:nvGrpSpPr>
            <p:cNvPr id="7" name="Group 229"/>
            <p:cNvGrpSpPr/>
            <p:nvPr/>
          </p:nvGrpSpPr>
          <p:grpSpPr>
            <a:xfrm>
              <a:off x="633246" y="0"/>
              <a:ext cx="8186745" cy="1312559"/>
              <a:chOff x="633246" y="0"/>
              <a:chExt cx="8186743" cy="1312558"/>
            </a:xfrm>
          </p:grpSpPr>
          <p:sp>
            <p:nvSpPr>
              <p:cNvPr id="14" name="Shape 227"/>
              <p:cNvSpPr/>
              <p:nvPr/>
            </p:nvSpPr>
            <p:spPr>
              <a:xfrm>
                <a:off x="633246" y="0"/>
                <a:ext cx="8186743" cy="1312558"/>
              </a:xfrm>
              <a:prstGeom prst="triangle">
                <a:avLst/>
              </a:prstGeom>
              <a:gradFill flip="none" rotWithShape="1">
                <a:gsLst>
                  <a:gs pos="0">
                    <a:srgbClr val="8F8F39"/>
                  </a:gs>
                  <a:gs pos="50000">
                    <a:srgbClr val="FFFFC5">
                      <a:alpha val="47000"/>
                    </a:srgbClr>
                  </a:gs>
                  <a:gs pos="100000">
                    <a:srgbClr val="8F8F39"/>
                  </a:gs>
                </a:gsLst>
                <a:lin ang="0" scaled="0"/>
              </a:gradFill>
              <a:ln w="28575" cap="flat">
                <a:solidFill>
                  <a:srgbClr val="000000"/>
                </a:solidFill>
                <a:prstDash val="solid"/>
                <a:miter lim="800000"/>
                <a:tailEnd type="triangle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2000" b="1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5" name="Shape 228"/>
              <p:cNvSpPr/>
              <p:nvPr/>
            </p:nvSpPr>
            <p:spPr>
              <a:xfrm>
                <a:off x="2679932" y="676641"/>
                <a:ext cx="4093372" cy="61555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ctr">
                  <a:defRPr sz="2000" b="1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2000" b="1" dirty="0">
                    <a:solidFill>
                      <a:schemeClr val="tx1"/>
                    </a:solidFill>
                  </a:rPr>
                  <a:t>Improved Productivity &amp; Competitiveness</a:t>
                </a:r>
              </a:p>
            </p:txBody>
          </p:sp>
        </p:grpSp>
        <p:grpSp>
          <p:nvGrpSpPr>
            <p:cNvPr id="8" name="Group 235"/>
            <p:cNvGrpSpPr/>
            <p:nvPr/>
          </p:nvGrpSpPr>
          <p:grpSpPr>
            <a:xfrm>
              <a:off x="7526173" y="1332077"/>
              <a:ext cx="1143002" cy="2094579"/>
              <a:chOff x="0" y="0"/>
              <a:chExt cx="1143000" cy="2094578"/>
            </a:xfrm>
          </p:grpSpPr>
          <p:grpSp>
            <p:nvGrpSpPr>
              <p:cNvPr id="9" name="Group 232"/>
              <p:cNvGrpSpPr/>
              <p:nvPr/>
            </p:nvGrpSpPr>
            <p:grpSpPr>
              <a:xfrm>
                <a:off x="228600" y="165360"/>
                <a:ext cx="685801" cy="1763859"/>
                <a:chOff x="0" y="0"/>
                <a:chExt cx="685800" cy="1763857"/>
              </a:xfrm>
            </p:grpSpPr>
            <p:sp>
              <p:nvSpPr>
                <p:cNvPr id="12" name="Shape 230"/>
                <p:cNvSpPr/>
                <p:nvPr/>
              </p:nvSpPr>
              <p:spPr>
                <a:xfrm>
                  <a:off x="-1" y="-1"/>
                  <a:ext cx="685801" cy="1763859"/>
                </a:xfrm>
                <a:prstGeom prst="rect">
                  <a:avLst/>
                </a:prstGeom>
                <a:gradFill flip="none" rotWithShape="1">
                  <a:gsLst>
                    <a:gs pos="0">
                      <a:srgbClr val="8F8F39"/>
                    </a:gs>
                    <a:gs pos="57000">
                      <a:srgbClr val="FFFFC5"/>
                    </a:gs>
                    <a:gs pos="100000">
                      <a:srgbClr val="8F8F39"/>
                    </a:gs>
                  </a:gsLst>
                  <a:lin ang="0" scaled="0"/>
                </a:gradFill>
                <a:ln w="28575" cap="flat">
                  <a:solidFill>
                    <a:srgbClr val="000000"/>
                  </a:solidFill>
                  <a:prstDash val="solid"/>
                  <a:miter lim="800000"/>
                  <a:tailEnd type="triangle" w="med" len="med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lvl="0" algn="ctr">
                    <a:defRPr>
                      <a:latin typeface="Calibri"/>
                      <a:ea typeface="Calibri"/>
                      <a:cs typeface="Calibri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13" name="Shape 231"/>
                <p:cNvSpPr/>
                <p:nvPr/>
              </p:nvSpPr>
              <p:spPr>
                <a:xfrm rot="16200000">
                  <a:off x="-539029" y="748578"/>
                  <a:ext cx="1763858" cy="266701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="" val="1"/>
                  </a:ext>
                </a:extLst>
              </p:spPr>
              <p:txBody>
                <a:bodyPr wrap="square" lIns="0" tIns="0" rIns="0" bIns="0" numCol="1" anchor="ctr">
                  <a:spAutoFit/>
                </a:bodyPr>
                <a:lstStyle>
                  <a:lvl1pPr algn="ctr">
                    <a:defRPr b="1">
                      <a:latin typeface="Calibri"/>
                      <a:ea typeface="Calibri"/>
                      <a:cs typeface="Calibri"/>
                      <a:sym typeface="Calibri"/>
                    </a:defRPr>
                  </a:lvl1pPr>
                </a:lstStyle>
                <a:p>
                  <a:pPr lvl="0">
                    <a:defRPr b="0"/>
                  </a:pPr>
                  <a:r>
                    <a:rPr b="1"/>
                    <a:t>Sharing lessons</a:t>
                  </a:r>
                </a:p>
              </p:txBody>
            </p:sp>
          </p:grpSp>
          <p:sp>
            <p:nvSpPr>
              <p:cNvPr id="10" name="Shape 233"/>
              <p:cNvSpPr/>
              <p:nvPr/>
            </p:nvSpPr>
            <p:spPr>
              <a:xfrm>
                <a:off x="0" y="1929216"/>
                <a:ext cx="1143001" cy="165363"/>
              </a:xfrm>
              <a:prstGeom prst="rect">
                <a:avLst/>
              </a:prstGeom>
              <a:gradFill flip="none" rotWithShape="1">
                <a:gsLst>
                  <a:gs pos="0">
                    <a:srgbClr val="8F8F39"/>
                  </a:gs>
                  <a:gs pos="50000">
                    <a:srgbClr val="FFFFC5"/>
                  </a:gs>
                  <a:gs pos="100000">
                    <a:srgbClr val="8F8F39"/>
                  </a:gs>
                </a:gsLst>
                <a:lin ang="0" scaled="0"/>
              </a:gradFill>
              <a:ln w="28575" cap="flat">
                <a:solidFill>
                  <a:srgbClr val="000000"/>
                </a:solidFill>
                <a:prstDash val="solid"/>
                <a:miter lim="800000"/>
                <a:tailEnd type="triangle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1" name="Shape 234"/>
              <p:cNvSpPr/>
              <p:nvPr/>
            </p:nvSpPr>
            <p:spPr>
              <a:xfrm>
                <a:off x="0" y="0"/>
                <a:ext cx="1143001" cy="165362"/>
              </a:xfrm>
              <a:prstGeom prst="rect">
                <a:avLst/>
              </a:prstGeom>
              <a:gradFill flip="none" rotWithShape="1">
                <a:gsLst>
                  <a:gs pos="0">
                    <a:srgbClr val="8F8F39"/>
                  </a:gs>
                  <a:gs pos="50000">
                    <a:srgbClr val="FFFFC5"/>
                  </a:gs>
                  <a:gs pos="100000">
                    <a:srgbClr val="8F8F39"/>
                  </a:gs>
                </a:gsLst>
                <a:lin ang="0" scaled="0"/>
              </a:gradFill>
              <a:ln w="28575" cap="flat">
                <a:solidFill>
                  <a:srgbClr val="000000"/>
                </a:solidFill>
                <a:prstDash val="solid"/>
                <a:miter lim="800000"/>
                <a:tailEnd type="triangle" w="med" len="med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b="1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9127590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/>
              <a:t>THE Work Place Challenge </a:t>
            </a:r>
            <a:r>
              <a:rPr lang="en-GB" sz="3600" dirty="0" smtClean="0"/>
              <a:t>ACHIEVEMENTS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800600"/>
          </a:xfrm>
        </p:spPr>
        <p:txBody>
          <a:bodyPr>
            <a:normAutofit fontScale="85000" lnSpcReduction="20000"/>
          </a:bodyPr>
          <a:lstStyle/>
          <a:p>
            <a:pPr>
              <a:buBlip>
                <a:blip r:embed="rId3"/>
              </a:buBlip>
            </a:pPr>
            <a:r>
              <a:rPr lang="en-GB" sz="2400" dirty="0" smtClean="0"/>
              <a:t>The programme </a:t>
            </a:r>
            <a:r>
              <a:rPr lang="en-GB" sz="2400" dirty="0"/>
              <a:t>is implemented over a 2</a:t>
            </a:r>
            <a:r>
              <a:rPr lang="en-GB" sz="2400" dirty="0" smtClean="0"/>
              <a:t> </a:t>
            </a:r>
            <a:r>
              <a:rPr lang="en-GB" sz="2400" dirty="0"/>
              <a:t>year period in industrial clusters, under the guidance of a dedicated WPC Change Facilitator, and involves small groups of enterprises in a process of implementing the basic principles of Continuous </a:t>
            </a:r>
            <a:r>
              <a:rPr lang="en-GB" sz="2400" dirty="0" smtClean="0"/>
              <a:t>Improvement</a:t>
            </a:r>
          </a:p>
          <a:p>
            <a:pPr>
              <a:buBlip>
                <a:blip r:embed="rId3"/>
              </a:buBlip>
            </a:pPr>
            <a:r>
              <a:rPr lang="en-US" sz="2400" dirty="0" smtClean="0"/>
              <a:t>The </a:t>
            </a:r>
            <a:r>
              <a:rPr lang="en-GB" sz="2400" dirty="0" smtClean="0"/>
              <a:t>basics include:</a:t>
            </a:r>
          </a:p>
          <a:p>
            <a:pPr lvl="1">
              <a:buBlip>
                <a:blip r:embed="rId3"/>
              </a:buBlip>
            </a:pPr>
            <a:r>
              <a:rPr lang="en-GB" sz="2000" dirty="0" smtClean="0"/>
              <a:t>World-class </a:t>
            </a:r>
            <a:r>
              <a:rPr lang="en-GB" sz="2000" dirty="0"/>
              <a:t>Management System, </a:t>
            </a:r>
            <a:endParaRPr lang="en-GB" sz="2000" dirty="0" smtClean="0"/>
          </a:p>
          <a:p>
            <a:pPr lvl="1">
              <a:buBlip>
                <a:blip r:embed="rId3"/>
              </a:buBlip>
            </a:pPr>
            <a:r>
              <a:rPr lang="en-GB" sz="2000" dirty="0" smtClean="0"/>
              <a:t>Goal </a:t>
            </a:r>
            <a:r>
              <a:rPr lang="en-GB" sz="2000" dirty="0"/>
              <a:t>Alignment, </a:t>
            </a:r>
            <a:endParaRPr lang="en-GB" sz="2000" dirty="0" smtClean="0"/>
          </a:p>
          <a:p>
            <a:pPr lvl="1">
              <a:buBlip>
                <a:blip r:embed="rId3"/>
              </a:buBlip>
            </a:pPr>
            <a:r>
              <a:rPr lang="en-GB" sz="2000" dirty="0" smtClean="0"/>
              <a:t>Cleaning </a:t>
            </a:r>
            <a:r>
              <a:rPr lang="en-GB" sz="2000" dirty="0"/>
              <a:t>&amp; Organising (5S), </a:t>
            </a:r>
            <a:endParaRPr lang="en-GB" sz="2000" dirty="0" smtClean="0"/>
          </a:p>
          <a:p>
            <a:pPr lvl="1">
              <a:buBlip>
                <a:blip r:embed="rId3"/>
              </a:buBlip>
            </a:pPr>
            <a:r>
              <a:rPr lang="en-GB" sz="2000" dirty="0" smtClean="0"/>
              <a:t>Teamwork</a:t>
            </a:r>
            <a:r>
              <a:rPr lang="en-GB" sz="2000" dirty="0"/>
              <a:t>, </a:t>
            </a:r>
            <a:endParaRPr lang="en-GB" sz="2000" dirty="0" smtClean="0"/>
          </a:p>
          <a:p>
            <a:pPr lvl="1">
              <a:buBlip>
                <a:blip r:embed="rId3"/>
              </a:buBlip>
            </a:pPr>
            <a:r>
              <a:rPr lang="en-GB" sz="2000" dirty="0" smtClean="0"/>
              <a:t>Leadership </a:t>
            </a:r>
            <a:r>
              <a:rPr lang="en-GB" sz="2000" dirty="0"/>
              <a:t>and Green Productivity (Improving carbon, water, chemical, paper and human energy footprint</a:t>
            </a:r>
            <a:r>
              <a:rPr lang="en-GB" sz="2000" dirty="0" smtClean="0"/>
              <a:t>).</a:t>
            </a:r>
          </a:p>
          <a:p>
            <a:pPr marL="457200" lvl="1" indent="0">
              <a:buNone/>
            </a:pPr>
            <a:endParaRPr lang="en-GB" sz="2000" dirty="0"/>
          </a:p>
          <a:p>
            <a:pPr marL="342900" lvl="2" indent="-342900">
              <a:buBlip>
                <a:blip r:embed="rId3"/>
              </a:buBlip>
            </a:pPr>
            <a:r>
              <a:rPr lang="en-GB" dirty="0" smtClean="0"/>
              <a:t>The cluster participants </a:t>
            </a:r>
            <a:r>
              <a:rPr lang="en-GB" dirty="0"/>
              <a:t>are also facilitated to share their lessons learnt and to learn from one another</a:t>
            </a:r>
            <a:r>
              <a:rPr lang="en-GB" dirty="0" smtClean="0"/>
              <a:t>.</a:t>
            </a:r>
          </a:p>
          <a:p>
            <a:pPr>
              <a:buBlip>
                <a:blip r:embed="rId3"/>
              </a:buBlip>
            </a:pPr>
            <a:r>
              <a:rPr lang="en-GB" sz="2400" dirty="0" smtClean="0"/>
              <a:t>Over the </a:t>
            </a:r>
            <a:r>
              <a:rPr lang="en-GB" sz="2400" dirty="0"/>
              <a:t>past 15 years the Workplace </a:t>
            </a:r>
            <a:r>
              <a:rPr lang="en-GB" sz="2400" dirty="0" smtClean="0"/>
              <a:t>Challenge programme</a:t>
            </a:r>
            <a:r>
              <a:rPr lang="en-GB" sz="2400" dirty="0"/>
              <a:t>, Productivity SA’s Best Operating Practice/world-class manufacturing programme, has brought many positive changes to the lives of more than 50 </a:t>
            </a:r>
            <a:r>
              <a:rPr lang="en-GB" sz="2400" dirty="0" smtClean="0"/>
              <a:t>000 </a:t>
            </a:r>
            <a:r>
              <a:rPr lang="en-GB" sz="2400" dirty="0"/>
              <a:t>employees, of 256 </a:t>
            </a:r>
            <a:r>
              <a:rPr lang="en-GB" sz="2400" dirty="0" smtClean="0"/>
              <a:t>companies</a:t>
            </a:r>
          </a:p>
          <a:p>
            <a:pPr marL="0" indent="0">
              <a:buNone/>
            </a:pPr>
            <a:endParaRPr lang="en-US" sz="24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19396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GB" sz="3600" dirty="0">
                <a:latin typeface="Arial Rounded MT Bold"/>
                <a:ea typeface="Arial Rounded MT Bold"/>
                <a:cs typeface="Arial Rounded MT Bold"/>
                <a:sym typeface="Arial Rounded MT Bold"/>
              </a:rPr>
              <a:t>TURN AROUND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800600"/>
          </a:xfrm>
        </p:spPr>
        <p:txBody>
          <a:bodyPr>
            <a:normAutofit/>
          </a:bodyPr>
          <a:lstStyle/>
          <a:p>
            <a:pPr lvl="0">
              <a:buBlip>
                <a:blip r:embed="rId3"/>
              </a:buBlip>
            </a:pPr>
            <a:r>
              <a:rPr lang="en-GB" sz="2000" dirty="0"/>
              <a:t>Turnaround Solutions is an intervention which delivers turnaround and contingency plans for companies that are faced with the risk of financial ruin, extensive job loss and sustainability challenges.</a:t>
            </a:r>
          </a:p>
          <a:p>
            <a:pPr>
              <a:buBlip>
                <a:blip r:embed="rId3"/>
              </a:buBlip>
            </a:pPr>
            <a:endParaRPr lang="en-US" dirty="0" smtClean="0"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US" dirty="0" smtClean="0"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US" sz="2400" dirty="0"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US" sz="2400" dirty="0"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US" sz="2400" dirty="0" smtClean="0"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5" name="Group 300"/>
          <p:cNvGrpSpPr/>
          <p:nvPr/>
        </p:nvGrpSpPr>
        <p:grpSpPr>
          <a:xfrm>
            <a:off x="2286000" y="2895600"/>
            <a:ext cx="4267200" cy="3193759"/>
            <a:chOff x="-1" y="0"/>
            <a:chExt cx="3072932" cy="2620993"/>
          </a:xfrm>
        </p:grpSpPr>
        <p:grpSp>
          <p:nvGrpSpPr>
            <p:cNvPr id="6" name="Group 290"/>
            <p:cNvGrpSpPr/>
            <p:nvPr/>
          </p:nvGrpSpPr>
          <p:grpSpPr>
            <a:xfrm>
              <a:off x="960288" y="0"/>
              <a:ext cx="1152353" cy="806647"/>
              <a:chOff x="-1" y="0"/>
              <a:chExt cx="1152352" cy="806646"/>
            </a:xfrm>
          </p:grpSpPr>
          <p:sp>
            <p:nvSpPr>
              <p:cNvPr id="16" name="Shape 288"/>
              <p:cNvSpPr/>
              <p:nvPr/>
            </p:nvSpPr>
            <p:spPr>
              <a:xfrm>
                <a:off x="-1" y="0"/>
                <a:ext cx="1152352" cy="806646"/>
              </a:xfrm>
              <a:prstGeom prst="roundRect">
                <a:avLst>
                  <a:gd name="adj" fmla="val 20000"/>
                </a:avLst>
              </a:prstGeom>
              <a:solidFill>
                <a:srgbClr val="9BBB59"/>
              </a:solidFill>
              <a:ln w="12700" cap="flat">
                <a:noFill/>
                <a:miter lim="400000"/>
                <a:tailEnd type="triangle" w="med" len="med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1200">
                    <a:latin typeface="Arial Rounded MT Bold"/>
                    <a:ea typeface="Arial Rounded MT Bold"/>
                    <a:cs typeface="Arial Rounded MT Bold"/>
                    <a:sym typeface="Arial Rounded MT Bold"/>
                  </a:defRPr>
                </a:pPr>
                <a:endParaRPr/>
              </a:p>
            </p:txBody>
          </p:sp>
          <p:sp>
            <p:nvSpPr>
              <p:cNvPr id="17" name="Shape 289"/>
              <p:cNvSpPr/>
              <p:nvPr/>
            </p:nvSpPr>
            <p:spPr>
              <a:xfrm>
                <a:off x="47241" y="136622"/>
                <a:ext cx="1057869" cy="533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ctr">
                  <a:defRPr sz="1200">
                    <a:latin typeface="Arial Rounded MT Bold"/>
                    <a:ea typeface="Arial Rounded MT Bold"/>
                    <a:cs typeface="Arial Rounded MT Bold"/>
                    <a:sym typeface="Arial Rounded MT Bold"/>
                  </a:defRPr>
                </a:lvl1pPr>
              </a:lstStyle>
              <a:p>
                <a:pPr lvl="0">
                  <a:defRPr sz="1800"/>
                </a:pPr>
                <a:r>
                  <a:rPr sz="1200" dirty="0"/>
                  <a:t>Phase 1: Turnaround Solutions</a:t>
                </a:r>
              </a:p>
            </p:txBody>
          </p:sp>
        </p:grpSp>
        <p:sp>
          <p:nvSpPr>
            <p:cNvPr id="7" name="Shape 291"/>
            <p:cNvSpPr/>
            <p:nvPr/>
          </p:nvSpPr>
          <p:spPr>
            <a:xfrm>
              <a:off x="2267995" y="678993"/>
              <a:ext cx="376496" cy="791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13136" y="5485"/>
                    <a:pt x="20946" y="13294"/>
                    <a:pt x="21600" y="21600"/>
                  </a:cubicBezTo>
                </a:path>
              </a:pathLst>
            </a:custGeom>
            <a:noFill/>
            <a:ln w="9525" cap="flat">
              <a:solidFill>
                <a:srgbClr val="BE4B48"/>
              </a:solidFill>
              <a:prstDash val="solid"/>
              <a:bevel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8" name="Group 294"/>
            <p:cNvGrpSpPr/>
            <p:nvPr/>
          </p:nvGrpSpPr>
          <p:grpSpPr>
            <a:xfrm>
              <a:off x="1920579" y="1663271"/>
              <a:ext cx="1152352" cy="806647"/>
              <a:chOff x="0" y="0"/>
              <a:chExt cx="1152350" cy="806646"/>
            </a:xfrm>
          </p:grpSpPr>
          <p:sp>
            <p:nvSpPr>
              <p:cNvPr id="14" name="Shape 292"/>
              <p:cNvSpPr/>
              <p:nvPr/>
            </p:nvSpPr>
            <p:spPr>
              <a:xfrm>
                <a:off x="-1" y="0"/>
                <a:ext cx="1152352" cy="806647"/>
              </a:xfrm>
              <a:prstGeom prst="roundRect">
                <a:avLst>
                  <a:gd name="adj" fmla="val 20000"/>
                </a:avLst>
              </a:prstGeom>
              <a:gradFill flip="none" rotWithShape="1">
                <a:gsLst>
                  <a:gs pos="0">
                    <a:srgbClr val="6B5831"/>
                  </a:gs>
                  <a:gs pos="80000">
                    <a:srgbClr val="8D7440"/>
                  </a:gs>
                  <a:gs pos="100000">
                    <a:srgbClr val="8F753F"/>
                  </a:gs>
                </a:gsLst>
                <a:lin ang="16200000" scaled="0"/>
              </a:gradFill>
              <a:ln w="12700" cap="flat">
                <a:noFill/>
                <a:miter lim="400000"/>
                <a:tailEnd type="triangle" w="med" len="med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1000">
                    <a:latin typeface="Arial Rounded MT Bold"/>
                    <a:ea typeface="Arial Rounded MT Bold"/>
                    <a:cs typeface="Arial Rounded MT Bold"/>
                    <a:sym typeface="Arial Rounded MT Bold"/>
                  </a:defRPr>
                </a:pPr>
                <a:endParaRPr/>
              </a:p>
            </p:txBody>
          </p:sp>
          <p:sp>
            <p:nvSpPr>
              <p:cNvPr id="15" name="Shape 293"/>
              <p:cNvSpPr/>
              <p:nvPr/>
            </p:nvSpPr>
            <p:spPr>
              <a:xfrm>
                <a:off x="47241" y="187422"/>
                <a:ext cx="1057869" cy="4318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/>
                <a:r>
                  <a:rPr sz="1000" dirty="0">
                    <a:latin typeface="Arial Rounded MT Bold"/>
                    <a:ea typeface="Arial Rounded MT Bold"/>
                    <a:cs typeface="Arial Rounded MT Bold"/>
                    <a:sym typeface="Arial Rounded MT Bold"/>
                  </a:rPr>
                  <a:t>Phase 2: </a:t>
                </a:r>
                <a:r>
                  <a:rPr sz="1100" dirty="0">
                    <a:latin typeface="Arial Rounded MT Bold"/>
                    <a:ea typeface="Arial Rounded MT Bold"/>
                    <a:cs typeface="Arial Rounded MT Bold"/>
                    <a:sym typeface="Arial Rounded MT Bold"/>
                  </a:rPr>
                  <a:t>Managing</a:t>
                </a:r>
                <a:r>
                  <a:rPr sz="1000" dirty="0">
                    <a:latin typeface="Arial Rounded MT Bold"/>
                    <a:ea typeface="Arial Rounded MT Bold"/>
                    <a:cs typeface="Arial Rounded MT Bold"/>
                    <a:sym typeface="Arial Rounded MT Bold"/>
                  </a:rPr>
                  <a:t> retrenchments</a:t>
                </a:r>
              </a:p>
            </p:txBody>
          </p:sp>
        </p:grpSp>
        <p:sp>
          <p:nvSpPr>
            <p:cNvPr id="9" name="Shape 295"/>
            <p:cNvSpPr/>
            <p:nvPr/>
          </p:nvSpPr>
          <p:spPr>
            <a:xfrm>
              <a:off x="1135841" y="2546067"/>
              <a:ext cx="801247" cy="749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extrusionOk="0">
                  <a:moveTo>
                    <a:pt x="21600" y="0"/>
                  </a:moveTo>
                  <a:cubicBezTo>
                    <a:pt x="14650" y="21600"/>
                    <a:pt x="6950" y="21600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877248"/>
              </a:solidFill>
              <a:prstDash val="solid"/>
              <a:bevel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grpSp>
          <p:nvGrpSpPr>
            <p:cNvPr id="10" name="Group 298"/>
            <p:cNvGrpSpPr/>
            <p:nvPr/>
          </p:nvGrpSpPr>
          <p:grpSpPr>
            <a:xfrm>
              <a:off x="-1" y="1663271"/>
              <a:ext cx="1152351" cy="806647"/>
              <a:chOff x="0" y="0"/>
              <a:chExt cx="1152349" cy="806646"/>
            </a:xfrm>
          </p:grpSpPr>
          <p:sp>
            <p:nvSpPr>
              <p:cNvPr id="12" name="Shape 296"/>
              <p:cNvSpPr/>
              <p:nvPr/>
            </p:nvSpPr>
            <p:spPr>
              <a:xfrm>
                <a:off x="-1" y="0"/>
                <a:ext cx="1152351" cy="806647"/>
              </a:xfrm>
              <a:prstGeom prst="roundRect">
                <a:avLst>
                  <a:gd name="adj" fmla="val 20000"/>
                </a:avLst>
              </a:prstGeom>
              <a:solidFill>
                <a:srgbClr val="C0504D"/>
              </a:solidFill>
              <a:ln w="12700" cap="flat">
                <a:noFill/>
                <a:miter lim="400000"/>
                <a:tailEnd type="triangle" w="med" len="med"/>
              </a:ln>
              <a:effectLst>
                <a:outerShdw blurRad="381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 algn="ctr">
                  <a:defRPr sz="1100">
                    <a:latin typeface="Arial Rounded MT Bold"/>
                    <a:ea typeface="Arial Rounded MT Bold"/>
                    <a:cs typeface="Arial Rounded MT Bold"/>
                    <a:sym typeface="Arial Rounded MT Bold"/>
                  </a:defRPr>
                </a:pPr>
                <a:endParaRPr/>
              </a:p>
            </p:txBody>
          </p:sp>
          <p:sp>
            <p:nvSpPr>
              <p:cNvPr id="13" name="Shape 297"/>
              <p:cNvSpPr/>
              <p:nvPr/>
            </p:nvSpPr>
            <p:spPr>
              <a:xfrm>
                <a:off x="47241" y="248569"/>
                <a:ext cx="1057868" cy="30950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/>
              <a:p>
                <a:pPr lvl="0" algn="ctr"/>
                <a:r>
                  <a:rPr sz="1100">
                    <a:latin typeface="Arial Bold"/>
                    <a:ea typeface="Arial Bold"/>
                    <a:cs typeface="Arial Bold"/>
                    <a:sym typeface="Arial Bold"/>
                  </a:rPr>
                  <a:t>Phase</a:t>
                </a:r>
                <a:r>
                  <a:rPr sz="1100">
                    <a:latin typeface="Arial Rounded MT Bold"/>
                    <a:ea typeface="Arial Rounded MT Bold"/>
                    <a:cs typeface="Arial Rounded MT Bold"/>
                    <a:sym typeface="Arial Rounded MT Bold"/>
                  </a:rPr>
                  <a:t> 3: Job creation</a:t>
                </a:r>
              </a:p>
            </p:txBody>
          </p:sp>
        </p:grpSp>
        <p:sp>
          <p:nvSpPr>
            <p:cNvPr id="11" name="Shape 299"/>
            <p:cNvSpPr/>
            <p:nvPr/>
          </p:nvSpPr>
          <p:spPr>
            <a:xfrm>
              <a:off x="428437" y="678993"/>
              <a:ext cx="376497" cy="791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cubicBezTo>
                    <a:pt x="654" y="13294"/>
                    <a:pt x="8464" y="5485"/>
                    <a:pt x="21600" y="0"/>
                  </a:cubicBezTo>
                </a:path>
              </a:pathLst>
            </a:custGeom>
            <a:noFill/>
            <a:ln w="9525" cap="flat">
              <a:solidFill>
                <a:srgbClr val="98B955"/>
              </a:solidFill>
              <a:prstDash val="solid"/>
              <a:bevel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49949787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ahoma" pitchFamily="34" charset="0"/>
                <a:cs typeface="Tahoma" pitchFamily="34" charset="0"/>
              </a:rPr>
              <a:t>South Africa – Brief Context 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257800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r>
              <a:rPr lang="en-US" sz="2600" dirty="0" smtClean="0">
                <a:latin typeface="Tahoma" pitchFamily="34" charset="0"/>
                <a:cs typeface="Tahoma" pitchFamily="34" charset="0"/>
              </a:rPr>
              <a:t>One of the biggest economy in the Continent</a:t>
            </a:r>
          </a:p>
          <a:p>
            <a:pPr>
              <a:buBlip>
                <a:blip r:embed="rId3"/>
              </a:buBlip>
            </a:pPr>
            <a:r>
              <a:rPr lang="en-US" sz="2600" dirty="0" smtClean="0">
                <a:latin typeface="Tahoma" pitchFamily="34" charset="0"/>
                <a:cs typeface="Tahoma" pitchFamily="34" charset="0"/>
              </a:rPr>
              <a:t>Growth rate continues to decline over the years</a:t>
            </a:r>
          </a:p>
          <a:p>
            <a:pPr>
              <a:buBlip>
                <a:blip r:embed="rId3"/>
              </a:buBlip>
            </a:pPr>
            <a:r>
              <a:rPr lang="en-US" sz="2600" dirty="0" smtClean="0">
                <a:latin typeface="Tahoma" pitchFamily="34" charset="0"/>
                <a:cs typeface="Tahoma" pitchFamily="34" charset="0"/>
              </a:rPr>
              <a:t>2011 – 2015</a:t>
            </a:r>
          </a:p>
          <a:p>
            <a:pPr lvl="1">
              <a:buBlip>
                <a:blip r:embed="rId3"/>
              </a:buBlip>
            </a:pPr>
            <a:r>
              <a:rPr lang="en-US" sz="2200" dirty="0" smtClean="0">
                <a:latin typeface="Tahoma" pitchFamily="34" charset="0"/>
                <a:cs typeface="Tahoma" pitchFamily="34" charset="0"/>
              </a:rPr>
              <a:t>Population 51m – 54m</a:t>
            </a:r>
          </a:p>
          <a:p>
            <a:pPr lvl="1">
              <a:buBlip>
                <a:blip r:embed="rId3"/>
              </a:buBlip>
            </a:pPr>
            <a:r>
              <a:rPr lang="en-US" sz="2200" dirty="0" smtClean="0">
                <a:latin typeface="Tahoma" pitchFamily="34" charset="0"/>
                <a:cs typeface="Tahoma" pitchFamily="34" charset="0"/>
              </a:rPr>
              <a:t>Economic growth 3,2% - 1,3%</a:t>
            </a:r>
          </a:p>
          <a:p>
            <a:pPr lvl="1">
              <a:buBlip>
                <a:blip r:embed="rId3"/>
              </a:buBlip>
            </a:pPr>
            <a:r>
              <a:rPr lang="en-US" sz="2200" dirty="0" smtClean="0">
                <a:latin typeface="Tahoma" pitchFamily="34" charset="0"/>
                <a:cs typeface="Tahoma" pitchFamily="34" charset="0"/>
              </a:rPr>
              <a:t>Unemployment 24% - 25% (65% youth)</a:t>
            </a:r>
          </a:p>
          <a:p>
            <a:pPr lvl="1">
              <a:buBlip>
                <a:blip r:embed="rId3"/>
              </a:buBlip>
            </a:pPr>
            <a:r>
              <a:rPr lang="en-US" sz="2200" dirty="0" smtClean="0">
                <a:latin typeface="Tahoma" pitchFamily="34" charset="0"/>
                <a:cs typeface="Tahoma" pitchFamily="34" charset="0"/>
              </a:rPr>
              <a:t>GDP per capita (USD) 8,656 – 5,994</a:t>
            </a:r>
          </a:p>
          <a:p>
            <a:pPr lvl="1">
              <a:buBlip>
                <a:blip r:embed="rId3"/>
              </a:buBlip>
            </a:pPr>
            <a:r>
              <a:rPr lang="en-US" sz="2200" dirty="0" smtClean="0">
                <a:latin typeface="Tahoma" pitchFamily="34" charset="0"/>
                <a:cs typeface="Tahoma" pitchFamily="34" charset="0"/>
              </a:rPr>
              <a:t>Exchange rate (USD) 8 – 15,5 </a:t>
            </a:r>
          </a:p>
          <a:p>
            <a:pPr>
              <a:buBlip>
                <a:blip r:embed="rId3"/>
              </a:buBlip>
            </a:pPr>
            <a:r>
              <a:rPr lang="en-US" sz="2600" dirty="0" smtClean="0">
                <a:latin typeface="Tahoma" pitchFamily="34" charset="0"/>
                <a:cs typeface="Tahoma" pitchFamily="34" charset="0"/>
              </a:rPr>
              <a:t>Key sectors of the economy and contribution to GDP</a:t>
            </a:r>
          </a:p>
          <a:p>
            <a:pPr lvl="1">
              <a:buBlip>
                <a:blip r:embed="rId3"/>
              </a:buBlip>
            </a:pPr>
            <a:r>
              <a:rPr lang="en-US" sz="1400" dirty="0" smtClean="0">
                <a:latin typeface="Tahoma" pitchFamily="34" charset="0"/>
                <a:cs typeface="Tahoma" pitchFamily="34" charset="0"/>
              </a:rPr>
              <a:t>Manufacturing – 15,2%</a:t>
            </a:r>
          </a:p>
          <a:p>
            <a:pPr lvl="1">
              <a:buBlip>
                <a:blip r:embed="rId3"/>
              </a:buBlip>
            </a:pPr>
            <a:r>
              <a:rPr lang="en-US" sz="1400" dirty="0" smtClean="0">
                <a:latin typeface="Tahoma" pitchFamily="34" charset="0"/>
                <a:cs typeface="Tahoma" pitchFamily="34" charset="0"/>
              </a:rPr>
              <a:t>Mining – 4,9%</a:t>
            </a:r>
          </a:p>
          <a:p>
            <a:pPr lvl="1">
              <a:buBlip>
                <a:blip r:embed="rId3"/>
              </a:buBlip>
            </a:pPr>
            <a:r>
              <a:rPr lang="en-US" sz="1400" dirty="0" smtClean="0">
                <a:latin typeface="Tahoma" pitchFamily="34" charset="0"/>
                <a:cs typeface="Tahoma" pitchFamily="34" charset="0"/>
              </a:rPr>
              <a:t>Agriculture – 2,2%</a:t>
            </a:r>
          </a:p>
          <a:p>
            <a:pPr lvl="1">
              <a:buBlip>
                <a:blip r:embed="rId3"/>
              </a:buBlip>
            </a:pPr>
            <a:r>
              <a:rPr lang="en-US" sz="1400" dirty="0" smtClean="0">
                <a:latin typeface="Tahoma" pitchFamily="34" charset="0"/>
                <a:cs typeface="Tahoma" pitchFamily="34" charset="0"/>
              </a:rPr>
              <a:t>Construction – 3%</a:t>
            </a:r>
          </a:p>
          <a:p>
            <a:pPr lvl="1">
              <a:buBlip>
                <a:blip r:embed="rId3"/>
              </a:buBlip>
            </a:pPr>
            <a:r>
              <a:rPr lang="en-US" sz="1400" dirty="0" smtClean="0">
                <a:latin typeface="Tahoma" pitchFamily="34" charset="0"/>
                <a:cs typeface="Tahoma" pitchFamily="34" charset="0"/>
              </a:rPr>
              <a:t>Finance, real estate and Bus services 21,5%</a:t>
            </a:r>
          </a:p>
        </p:txBody>
      </p:sp>
    </p:spTree>
    <p:extLst>
      <p:ext uri="{BB962C8B-B14F-4D97-AF65-F5344CB8AC3E}">
        <p14:creationId xmlns:p14="http://schemas.microsoft.com/office/powerpoint/2010/main" val="361113895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sz="3600" dirty="0" smtClean="0">
                <a:latin typeface="Arial Rounded MT Bold"/>
                <a:ea typeface="Arial Rounded MT Bold"/>
                <a:cs typeface="Arial Rounded MT Bold"/>
                <a:sym typeface="Arial Rounded MT Bold"/>
              </a:rPr>
              <a:t/>
            </a:r>
            <a:br>
              <a:rPr lang="en-GB" sz="3600" dirty="0" smtClean="0">
                <a:latin typeface="Arial Rounded MT Bold"/>
                <a:ea typeface="Arial Rounded MT Bold"/>
                <a:cs typeface="Arial Rounded MT Bold"/>
                <a:sym typeface="Arial Rounded MT Bold"/>
              </a:rPr>
            </a:br>
            <a:r>
              <a:rPr lang="en-GB" sz="3600" dirty="0" smtClean="0">
                <a:latin typeface="Arial Rounded MT Bold"/>
                <a:ea typeface="Arial Rounded MT Bold"/>
                <a:cs typeface="Arial Rounded MT Bold"/>
                <a:sym typeface="Arial Rounded MT Bold"/>
              </a:rPr>
              <a:t>OUTCOMES </a:t>
            </a:r>
            <a:r>
              <a:rPr lang="en-GB" sz="3600" dirty="0">
                <a:latin typeface="Arial Rounded MT Bold"/>
                <a:ea typeface="Arial Rounded MT Bold"/>
                <a:cs typeface="Arial Rounded MT Bold"/>
                <a:sym typeface="Arial Rounded MT Bold"/>
              </a:rPr>
              <a:t>OF TURNAROUND </a:t>
            </a:r>
            <a:r>
              <a:rPr lang="en-GB" sz="3600" dirty="0"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GB" sz="3600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GB" sz="3600" dirty="0">
                <a:latin typeface="Arial Rounded MT Bold"/>
                <a:ea typeface="Arial Rounded MT Bold"/>
                <a:cs typeface="Arial Rounded MT Bold"/>
                <a:sym typeface="Arial Rounded MT Bold"/>
              </a:rPr>
              <a:t>SOLUTIONS</a:t>
            </a:r>
            <a:br>
              <a:rPr lang="en-GB" sz="3600" dirty="0">
                <a:latin typeface="Arial Rounded MT Bold"/>
                <a:ea typeface="Arial Rounded MT Bold"/>
                <a:cs typeface="Arial Rounded MT Bold"/>
                <a:sym typeface="Arial Rounded MT Bold"/>
              </a:rPr>
            </a:b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800600"/>
          </a:xfrm>
        </p:spPr>
        <p:txBody>
          <a:bodyPr>
            <a:normAutofit/>
          </a:bodyPr>
          <a:lstStyle/>
          <a:p>
            <a:pPr lvl="0">
              <a:spcBef>
                <a:spcPts val="400"/>
              </a:spcBef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sz="3200" dirty="0">
                <a:latin typeface="Calibri"/>
                <a:ea typeface="Calibri"/>
                <a:cs typeface="Calibri"/>
                <a:sym typeface="Calibri"/>
              </a:rPr>
              <a:t>Jobs security</a:t>
            </a:r>
          </a:p>
          <a:p>
            <a:pPr lvl="0">
              <a:spcBef>
                <a:spcPts val="400"/>
              </a:spcBef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sz="3200" dirty="0">
                <a:latin typeface="Calibri"/>
                <a:ea typeface="Calibri"/>
                <a:cs typeface="Calibri"/>
                <a:sym typeface="Calibri"/>
              </a:rPr>
              <a:t>Improves Productivity and profitability of enterprises</a:t>
            </a:r>
          </a:p>
          <a:p>
            <a:pPr lvl="0">
              <a:spcBef>
                <a:spcPts val="400"/>
              </a:spcBef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sz="3200" dirty="0">
                <a:latin typeface="Calibri"/>
                <a:ea typeface="Calibri"/>
                <a:cs typeface="Calibri"/>
                <a:sym typeface="Calibri"/>
              </a:rPr>
              <a:t>Improves company performance through better marketing, financial strategies, management, HR and Operations</a:t>
            </a:r>
          </a:p>
          <a:p>
            <a:pPr lvl="0">
              <a:spcBef>
                <a:spcPts val="400"/>
              </a:spcBef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sz="3200" dirty="0">
                <a:latin typeface="Calibri"/>
                <a:ea typeface="Calibri"/>
                <a:cs typeface="Calibri"/>
                <a:sym typeface="Calibri"/>
              </a:rPr>
              <a:t>Effective labour-management collaborations</a:t>
            </a:r>
          </a:p>
          <a:p>
            <a:pPr lvl="0">
              <a:spcBef>
                <a:spcPts val="400"/>
              </a:spcBef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sz="3200" dirty="0">
                <a:latin typeface="Calibri"/>
                <a:ea typeface="Calibri"/>
                <a:cs typeface="Calibri"/>
                <a:sym typeface="Calibri"/>
              </a:rPr>
              <a:t>Early Warning systems to detect signs of decline</a:t>
            </a:r>
          </a:p>
          <a:p>
            <a:pPr>
              <a:buBlip>
                <a:blip r:embed="rId3"/>
              </a:buBlip>
            </a:pPr>
            <a:endParaRPr lang="en-US" sz="24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32994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sz="3600" dirty="0" smtClean="0">
                <a:latin typeface="Arial Rounded MT Bold"/>
                <a:ea typeface="Arial Rounded MT Bold"/>
                <a:cs typeface="Arial Rounded MT Bold"/>
                <a:sym typeface="Arial Rounded MT Bold"/>
              </a:rPr>
              <a:t/>
            </a:r>
            <a:br>
              <a:rPr lang="en-GB" sz="3600" dirty="0" smtClean="0">
                <a:latin typeface="Arial Rounded MT Bold"/>
                <a:ea typeface="Arial Rounded MT Bold"/>
                <a:cs typeface="Arial Rounded MT Bold"/>
                <a:sym typeface="Arial Rounded MT Bold"/>
              </a:rPr>
            </a:br>
            <a:r>
              <a:rPr lang="en-GB" sz="3600" dirty="0" smtClean="0">
                <a:latin typeface="Arial Rounded MT Bold"/>
                <a:ea typeface="Arial Rounded MT Bold"/>
                <a:cs typeface="Arial Rounded MT Bold"/>
                <a:sym typeface="Arial Rounded MT Bold"/>
              </a:rPr>
              <a:t/>
            </a:r>
            <a:br>
              <a:rPr lang="en-GB" sz="3600" dirty="0" smtClean="0">
                <a:latin typeface="Arial Rounded MT Bold"/>
                <a:ea typeface="Arial Rounded MT Bold"/>
                <a:cs typeface="Arial Rounded MT Bold"/>
                <a:sym typeface="Arial Rounded MT Bold"/>
              </a:rPr>
            </a:br>
            <a:r>
              <a:rPr lang="en-GB" sz="3600" dirty="0" smtClean="0">
                <a:latin typeface="Arial Rounded MT Bold"/>
                <a:ea typeface="Arial Rounded MT Bold"/>
                <a:cs typeface="Arial Rounded MT Bold"/>
                <a:sym typeface="Arial Rounded MT Bold"/>
              </a:rPr>
              <a:t>BENEFITS </a:t>
            </a:r>
            <a:r>
              <a:rPr lang="en-GB" sz="3600" dirty="0">
                <a:latin typeface="Arial Rounded MT Bold"/>
                <a:ea typeface="Arial Rounded MT Bold"/>
                <a:cs typeface="Arial Rounded MT Bold"/>
                <a:sym typeface="Arial Rounded MT Bold"/>
              </a:rPr>
              <a:t>OF PRODUCTIVITY </a:t>
            </a:r>
            <a:r>
              <a:rPr lang="en-GB" sz="3600" dirty="0"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GB" sz="3600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GB" sz="3600" dirty="0">
                <a:latin typeface="Arial Rounded MT Bold"/>
                <a:ea typeface="Arial Rounded MT Bold"/>
                <a:cs typeface="Arial Rounded MT Bold"/>
                <a:sym typeface="Arial Rounded MT Bold"/>
              </a:rPr>
              <a:t>INTERVENTIONS IN SMEs</a:t>
            </a:r>
            <a:br>
              <a:rPr lang="en-GB" sz="3600" dirty="0">
                <a:latin typeface="Arial Rounded MT Bold"/>
                <a:ea typeface="Arial Rounded MT Bold"/>
                <a:cs typeface="Arial Rounded MT Bold"/>
                <a:sym typeface="Arial Rounded MT Bold"/>
              </a:rPr>
            </a:br>
            <a:r>
              <a:rPr lang="en-GB" sz="3600" dirty="0">
                <a:latin typeface="Arial Rounded MT Bold"/>
                <a:ea typeface="Arial Rounded MT Bold"/>
                <a:cs typeface="Arial Rounded MT Bold"/>
                <a:sym typeface="Arial Rounded MT Bold"/>
              </a:rPr>
              <a:t/>
            </a:r>
            <a:br>
              <a:rPr lang="en-GB" sz="3600" dirty="0">
                <a:latin typeface="Arial Rounded MT Bold"/>
                <a:ea typeface="Arial Rounded MT Bold"/>
                <a:cs typeface="Arial Rounded MT Bold"/>
                <a:sym typeface="Arial Rounded MT Bold"/>
              </a:rPr>
            </a:b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800600"/>
          </a:xfrm>
        </p:spPr>
        <p:txBody>
          <a:bodyPr>
            <a:normAutofit fontScale="77500" lnSpcReduction="20000"/>
          </a:bodyPr>
          <a:lstStyle/>
          <a:p>
            <a:pPr lvl="0">
              <a:spcBef>
                <a:spcPts val="1000"/>
              </a:spcBef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sz="3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Increase productivity levels amongst small–medium enterprises.</a:t>
            </a:r>
          </a:p>
          <a:p>
            <a:pPr lvl="0">
              <a:spcBef>
                <a:spcPts val="1000"/>
              </a:spcBef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sz="3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Build the productive capabilities of small-medium enterprises.</a:t>
            </a:r>
          </a:p>
          <a:p>
            <a:pPr lvl="0">
              <a:spcBef>
                <a:spcPts val="400"/>
              </a:spcBef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sz="3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Improves Productivity and profitability of enterprises.</a:t>
            </a:r>
          </a:p>
          <a:p>
            <a:pPr lvl="0">
              <a:spcBef>
                <a:spcPts val="400"/>
              </a:spcBef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sz="3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Quality problems are sorted out leading to better quality products.</a:t>
            </a:r>
          </a:p>
          <a:p>
            <a:pPr lvl="0">
              <a:spcBef>
                <a:spcPts val="400"/>
              </a:spcBef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sz="3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Delivery problems are attended </a:t>
            </a:r>
            <a:r>
              <a:rPr lang="en-GB" sz="3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to leading </a:t>
            </a:r>
            <a:r>
              <a:rPr lang="en-GB" sz="3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to a more reliable delivery.</a:t>
            </a:r>
          </a:p>
          <a:p>
            <a:pPr lvl="0">
              <a:spcBef>
                <a:spcPts val="400"/>
              </a:spcBef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sz="3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Waste is reduced leading to improved cost, productivity and competitiveness.</a:t>
            </a:r>
          </a:p>
          <a:p>
            <a:pPr lvl="0">
              <a:spcBef>
                <a:spcPts val="400"/>
              </a:spcBef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sz="3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Shop floor employees acquire skills and competence, leading to a better morale, loyalty and performance .</a:t>
            </a:r>
          </a:p>
          <a:p>
            <a:pPr>
              <a:buBlip>
                <a:blip r:embed="rId3"/>
              </a:buBlip>
            </a:pPr>
            <a:endParaRPr lang="en-US" sz="24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6563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Productivity Movements in Africa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800600"/>
          </a:xfrm>
        </p:spPr>
        <p:txBody>
          <a:bodyPr>
            <a:normAutofit fontScale="92500" lnSpcReduction="10000"/>
          </a:bodyPr>
          <a:lstStyle/>
          <a:p>
            <a:pPr>
              <a:buBlip>
                <a:blip r:embed="rId3"/>
              </a:buBlip>
            </a:pPr>
            <a:r>
              <a:rPr lang="en-GB" sz="2400" dirty="0" smtClean="0"/>
              <a:t>The </a:t>
            </a:r>
            <a:r>
              <a:rPr lang="en-GB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Pan </a:t>
            </a:r>
            <a:r>
              <a:rPr lang="en-GB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African Productivity Association (PAPA) was established in 1990 through  Declaration by Botswana, Ethiopia, Ghana, Ivory Coast, Nigeria and South Africa delegates at the World Productivity Congress held in Malaysia</a:t>
            </a:r>
            <a:r>
              <a:rPr lang="en-GB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.</a:t>
            </a:r>
          </a:p>
          <a:p>
            <a:pPr marL="0" indent="0">
              <a:buNone/>
            </a:pPr>
            <a:endParaRPr lang="en-GB" sz="19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  <a:p>
            <a:pPr>
              <a:buBlip>
                <a:blip r:embed="rId3"/>
              </a:buBlip>
            </a:pPr>
            <a:r>
              <a:rPr lang="en-US" sz="19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Objectives of PAPA are: </a:t>
            </a:r>
          </a:p>
          <a:p>
            <a:pPr lvl="1">
              <a:buBlip>
                <a:blip r:embed="rId3"/>
              </a:buBlip>
            </a:pPr>
            <a:r>
              <a:rPr lang="en-US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To </a:t>
            </a:r>
            <a:r>
              <a:rPr lang="en-GB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provide </a:t>
            </a:r>
            <a:r>
              <a:rPr lang="en-GB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a forum for promoting and sharing ideas &amp; experience on strategies, techniques &amp; practices for productivity </a:t>
            </a:r>
            <a:r>
              <a:rPr lang="en-GB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enhancement</a:t>
            </a:r>
          </a:p>
          <a:p>
            <a:pPr lvl="1">
              <a:buBlip>
                <a:blip r:embed="rId3"/>
              </a:buBlip>
            </a:pPr>
            <a:r>
              <a:rPr lang="en-GB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To </a:t>
            </a:r>
            <a:r>
              <a:rPr lang="en-GB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encourage &amp; nurture the development of a productivity culture in African </a:t>
            </a:r>
            <a:r>
              <a:rPr lang="en-GB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economies</a:t>
            </a:r>
          </a:p>
          <a:p>
            <a:pPr lvl="1">
              <a:buBlip>
                <a:blip r:embed="rId3"/>
              </a:buBlip>
            </a:pPr>
            <a:r>
              <a:rPr lang="en-GB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To </a:t>
            </a:r>
            <a:r>
              <a:rPr lang="en-GB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foster co-operation &amp; collaboration between  national productivity organisations &amp; other related bodies in Africa &amp; </a:t>
            </a:r>
            <a:r>
              <a:rPr lang="en-GB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Internationally</a:t>
            </a:r>
          </a:p>
          <a:p>
            <a:pPr lvl="1">
              <a:buBlip>
                <a:blip r:embed="rId3"/>
              </a:buBlip>
            </a:pPr>
            <a:r>
              <a:rPr lang="en-GB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To </a:t>
            </a:r>
            <a:r>
              <a:rPr lang="en-GB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facilitate the establishment and development of National Productivity Organisations, centres or institutions in </a:t>
            </a:r>
            <a:r>
              <a:rPr lang="en-GB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Africa</a:t>
            </a:r>
          </a:p>
          <a:p>
            <a:pPr lvl="1">
              <a:buBlip>
                <a:blip r:embed="rId3"/>
              </a:buBlip>
            </a:pPr>
            <a:r>
              <a:rPr lang="en-GB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To </a:t>
            </a:r>
            <a:r>
              <a:rPr lang="en-GB" sz="1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facilitate and promote tripartism in enhancing productivity</a:t>
            </a:r>
            <a:r>
              <a:rPr lang="en-GB" sz="1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.</a:t>
            </a:r>
            <a:endParaRPr lang="en-GB" sz="1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  <a:p>
            <a:pPr marL="927100" lvl="1" indent="-469900">
              <a:spcBef>
                <a:spcPts val="600"/>
              </a:spcBef>
              <a:buClr>
                <a:srgbClr val="FFFFFF"/>
              </a:buClr>
              <a:buSzPct val="100000"/>
              <a:buFont typeface="Arial"/>
              <a:buChar char="•"/>
            </a:pPr>
            <a:endParaRPr lang="en-GB" sz="1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  <a:p>
            <a:pPr marL="127000" lvl="0" indent="-127000">
              <a:buClr>
                <a:srgbClr val="FFFFFF"/>
              </a:buClr>
              <a:buSzPct val="100000"/>
              <a:buFont typeface="Arial"/>
              <a:buChar char="•"/>
            </a:pPr>
            <a:r>
              <a:rPr lang="en-GB" sz="1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 Bold"/>
              </a:rPr>
              <a:t>Productivity SA serve as the Secretariat of PAPA.</a:t>
            </a:r>
          </a:p>
          <a:p>
            <a:pPr>
              <a:buBlip>
                <a:blip r:embed="rId3"/>
              </a:buBlip>
            </a:pPr>
            <a:endParaRPr lang="en-US" sz="24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60465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 smtClean="0"/>
              <a:t>AU Productivity Agenda 2010/2016 and Programme of Action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800600"/>
          </a:xfrm>
        </p:spPr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The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Ouagadougou 2004 Declarations called for increased productivity. </a:t>
            </a:r>
            <a:endParaRPr lang="en-GB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  <a:p>
            <a:pPr>
              <a:buBlip>
                <a:blip r:embed="rId3"/>
              </a:buBlip>
            </a:pP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A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t the Labour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and Social Affairs Commission of the African Union in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2009, the 2010/16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Productivity Agenda for Africa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was adopted</a:t>
            </a:r>
            <a:endParaRPr lang="en-GB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  <a:p>
            <a:pPr>
              <a:buBlip>
                <a:blip r:embed="rId3"/>
              </a:buBlip>
            </a:pP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The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adoption of PAPA to serve as the technical wing to implement the Productivity Agenda for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Africa.</a:t>
            </a:r>
          </a:p>
          <a:p>
            <a:pPr>
              <a:buBlip>
                <a:blip r:embed="rId3"/>
              </a:buBlip>
            </a:pP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Accelerate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the implementation of productivity agenda for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Africa.</a:t>
            </a:r>
          </a:p>
          <a:p>
            <a:pPr>
              <a:buBlip>
                <a:blip r:embed="rId3"/>
              </a:buBlip>
            </a:pP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Formalise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the setting up of a Continental Productivity organisation to spear-head the productivity movement in Africa.</a:t>
            </a:r>
          </a:p>
          <a:p>
            <a:pPr>
              <a:buBlip>
                <a:blip r:embed="rId3"/>
              </a:buBlip>
            </a:pPr>
            <a:endParaRPr lang="en-US" sz="24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1855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Programme of Action for the Agenda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800600"/>
          </a:xfrm>
        </p:spPr>
        <p:txBody>
          <a:bodyPr>
            <a:normAutofit lnSpcReduction="10000"/>
          </a:bodyPr>
          <a:lstStyle/>
          <a:p>
            <a:pPr>
              <a:buBlip>
                <a:blip r:embed="rId3"/>
              </a:buBlip>
            </a:pPr>
            <a:r>
              <a:rPr lang="en-GB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Develop </a:t>
            </a:r>
            <a:r>
              <a:rPr lang="en-GB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a platform for creating collaborative linkages with development bodies to enable Africa to benefit from best practices in productivity and </a:t>
            </a:r>
            <a:r>
              <a:rPr lang="en-GB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competitiveness.</a:t>
            </a:r>
          </a:p>
          <a:p>
            <a:pPr marL="0" indent="0">
              <a:buNone/>
            </a:pPr>
            <a:endParaRPr lang="en-GB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  <a:p>
            <a:pPr>
              <a:buBlip>
                <a:blip r:embed="rId3"/>
              </a:buBlip>
            </a:pPr>
            <a:r>
              <a:rPr lang="en-GB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Develop </a:t>
            </a:r>
            <a:r>
              <a:rPr lang="en-GB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Communication Strategy to promote productivity and competitiveness culture based on documented trends and success stories in </a:t>
            </a:r>
            <a:r>
              <a:rPr lang="en-GB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Africa</a:t>
            </a:r>
          </a:p>
          <a:p>
            <a:pPr marL="0" indent="0">
              <a:buNone/>
            </a:pPr>
            <a:endParaRPr lang="en-GB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  <a:p>
            <a:pPr>
              <a:buBlip>
                <a:blip r:embed="rId3"/>
              </a:buBlip>
            </a:pPr>
            <a:r>
              <a:rPr lang="en-GB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Develop </a:t>
            </a:r>
            <a:r>
              <a:rPr lang="en-GB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Productivity capacity building programmes for MSMEs, agricultural and public sector &amp; implemented at Regional Economic </a:t>
            </a:r>
            <a:r>
              <a:rPr lang="en-GB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Bodies</a:t>
            </a:r>
          </a:p>
          <a:p>
            <a:pPr marL="0" indent="0">
              <a:buNone/>
            </a:pPr>
            <a:endParaRPr lang="en-GB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  <a:p>
            <a:pPr>
              <a:buBlip>
                <a:blip r:embed="rId3"/>
              </a:buBlip>
            </a:pPr>
            <a:r>
              <a:rPr lang="en-GB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Development </a:t>
            </a:r>
            <a:r>
              <a:rPr lang="en-GB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of Productivity &amp; Competitiveness Index for Africa.</a:t>
            </a:r>
          </a:p>
          <a:p>
            <a:pPr marL="0" indent="0">
              <a:buNone/>
            </a:pPr>
            <a:endParaRPr lang="en-US" sz="24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4759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991600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Tahoma" pitchFamily="34" charset="0"/>
                <a:cs typeface="Tahoma" pitchFamily="34" charset="0"/>
              </a:rPr>
              <a:t>Conclusion </a:t>
            </a:r>
            <a:endParaRPr lang="en-US" sz="2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876800"/>
          </a:xfrm>
        </p:spPr>
        <p:txBody>
          <a:bodyPr>
            <a:noAutofit/>
          </a:bodyPr>
          <a:lstStyle/>
          <a:p>
            <a:pPr>
              <a:buBlip>
                <a:blip r:embed="rId2"/>
              </a:buBlip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Increasing productivity requires a long term strategy 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Sector specific interventions are 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useful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Research and data collection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is critical for evidence base policy making</a:t>
            </a:r>
            <a:endParaRPr lang="en-US" dirty="0">
              <a:latin typeface="Tahoma" pitchFamily="34" charset="0"/>
              <a:cs typeface="Tahoma" pitchFamily="34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Collaborative approach is the key at both national (tripartite) and industry (bi-partite) levels 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Long journey which requires continues dialogues and innovation</a:t>
            </a:r>
            <a:endParaRPr lang="en-US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11983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/>
              <a:t>THE END</a:t>
            </a:r>
            <a:br>
              <a:rPr lang="en-US" sz="40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2551837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2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Ms</a:t>
            </a:r>
            <a:r>
              <a:rPr lang="en-US" sz="2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Vanessa </a:t>
            </a:r>
            <a:r>
              <a:rPr lang="en-US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Phala,</a:t>
            </a:r>
          </a:p>
          <a:p>
            <a:pPr algn="r"/>
            <a:r>
              <a:rPr lang="en-US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Senior Specialist, Employers' Activities</a:t>
            </a:r>
          </a:p>
          <a:p>
            <a:pPr algn="r"/>
            <a:r>
              <a:rPr lang="en-US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International Labour Organization Decent Work Team and </a:t>
            </a:r>
          </a:p>
          <a:p>
            <a:pPr algn="r"/>
            <a:r>
              <a:rPr lang="en-US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Office for the Caribbean </a:t>
            </a:r>
          </a:p>
          <a:p>
            <a:pPr algn="r"/>
            <a:r>
              <a:rPr lang="en-US" sz="20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Port of Spain</a:t>
            </a:r>
            <a:endParaRPr lang="en-US" sz="2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9717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599"/>
            <a:ext cx="8458200" cy="1219201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ahoma" pitchFamily="34" charset="0"/>
                <a:cs typeface="Tahoma" pitchFamily="34" charset="0"/>
              </a:rPr>
              <a:t>Productivity and Competiveness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458200" cy="4495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According to the recent </a:t>
            </a: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Global Competitiveness </a:t>
            </a:r>
            <a:r>
              <a:rPr lang="en-GB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Index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mprovements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“technological readiness” helped South Africa reverse a four-year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decline. RSA is now at position 49/140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countries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back into the top 50</a:t>
            </a:r>
          </a:p>
          <a:p>
            <a:pPr>
              <a:buBlip>
                <a:blip r:embed="rId3"/>
              </a:buBlip>
            </a:pP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indicator measuring efficiency in the </a:t>
            </a:r>
            <a:r>
              <a:rPr lang="en-US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labour</a:t>
            </a: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market also improved</a:t>
            </a:r>
          </a:p>
          <a:p>
            <a:pPr>
              <a:buBlip>
                <a:blip r:embed="rId3"/>
              </a:buBlip>
            </a:pP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Some challenges are still being experienced in the following areas:</a:t>
            </a:r>
          </a:p>
          <a:p>
            <a:pPr lvl="1">
              <a:buBlip>
                <a:blip r:embed="rId3"/>
              </a:buBlip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co-operation in labour-employer </a:t>
            </a: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relations</a:t>
            </a:r>
          </a:p>
          <a:p>
            <a:pPr lvl="1">
              <a:buBlip>
                <a:blip r:embed="rId3"/>
              </a:buBlip>
            </a:pP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hiring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firing </a:t>
            </a: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practices</a:t>
            </a:r>
          </a:p>
          <a:p>
            <a:pPr lvl="1">
              <a:buBlip>
                <a:blip r:embed="rId3"/>
              </a:buBlip>
            </a:pP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flexibility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wage </a:t>
            </a: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determination</a:t>
            </a:r>
          </a:p>
          <a:p>
            <a:pPr lvl="1">
              <a:buBlip>
                <a:blip r:embed="rId3"/>
              </a:buBlip>
            </a:pP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linkage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between pay and </a:t>
            </a: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productivity</a:t>
            </a:r>
            <a:endParaRPr lang="en-US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Blip>
                <a:blip r:embed="rId3"/>
              </a:buBlip>
            </a:pP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Competitiveness is defined </a:t>
            </a:r>
            <a:r>
              <a:rPr lang="en-GB" sz="1600" dirty="0" smtClean="0"/>
              <a:t>as </a:t>
            </a:r>
            <a:r>
              <a:rPr lang="en-GB" sz="1600" dirty="0"/>
              <a:t>the set of institutions, policies and factors that determine the level of productivity of a </a:t>
            </a:r>
            <a:r>
              <a:rPr lang="en-GB" sz="1600" dirty="0" smtClean="0"/>
              <a:t>country, using data covering 12 categories:</a:t>
            </a:r>
          </a:p>
          <a:p>
            <a:pPr lvl="1">
              <a:buBlip>
                <a:blip r:embed="rId3"/>
              </a:buBlip>
            </a:pPr>
            <a:r>
              <a:rPr lang="en-GB" sz="1200" dirty="0" smtClean="0"/>
              <a:t>institutions</a:t>
            </a:r>
            <a:r>
              <a:rPr lang="en-GB" sz="1200" dirty="0"/>
              <a:t>, infrastructure, macro-economic environment, health and primary education, higher education and training, goods market efficiency, labour market efficiency, financial market development, technological readiness, market size, business sophistication, and innovation.</a:t>
            </a:r>
          </a:p>
          <a:p>
            <a:pPr>
              <a:buBlip>
                <a:blip r:embed="rId3"/>
              </a:buBlip>
            </a:pP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country experienced a decline in the following categories:</a:t>
            </a:r>
          </a:p>
          <a:p>
            <a:pPr lvl="1">
              <a:buBlip>
                <a:blip r:embed="rId3"/>
              </a:buBlip>
            </a:pP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Institutions – corruption and the rule of law</a:t>
            </a:r>
          </a:p>
          <a:p>
            <a:pPr lvl="1">
              <a:buBlip>
                <a:blip r:embed="rId3"/>
              </a:buBlip>
            </a:pP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Financial Market</a:t>
            </a:r>
          </a:p>
          <a:p>
            <a:pPr lvl="1">
              <a:buBlip>
                <a:blip r:embed="rId3"/>
              </a:buBlip>
            </a:pPr>
            <a:r>
              <a:rPr lang="en-US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Education – quality basic education (math and science)</a:t>
            </a:r>
            <a:endParaRPr lang="en-GB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16031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599"/>
            <a:ext cx="8458200" cy="1219201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ahoma" pitchFamily="34" charset="0"/>
                <a:cs typeface="Tahoma" pitchFamily="34" charset="0"/>
              </a:rPr>
              <a:t>Productivity and Competiveness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458200" cy="5334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smtClean="0"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According to the recent </a:t>
            </a: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GB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World Competitiveness Ranking 2015</a:t>
            </a: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South Africa's competitiveness ranking is 53/61 countries </a:t>
            </a:r>
          </a:p>
          <a:p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is in relation to in relation to </a:t>
            </a:r>
            <a:r>
              <a:rPr lang="en-US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facts and policies that shape the ability of a nation to create and maintain an environment that sustains more value creation for its enterprises and more prosperity for its </a:t>
            </a:r>
            <a:r>
              <a:rPr lang="en-US" sz="14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people.</a:t>
            </a:r>
          </a:p>
          <a:p>
            <a:pPr marL="0" indent="0">
              <a:buNone/>
            </a:pPr>
            <a:endParaRPr lang="en-GB" sz="1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Blip>
                <a:blip r:embed="rId3"/>
              </a:buBlip>
            </a:pP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WCI measure competitiveness in relation to four competitive factors: namely; 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Economic Performance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Government Efficiency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Business Efficiency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Infrastructure</a:t>
            </a:r>
          </a:p>
          <a:p>
            <a:pPr marL="0" indent="0">
              <a:buNone/>
            </a:pP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Blip>
                <a:blip r:embed="rId3"/>
              </a:buBlip>
            </a:pP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biggest underperformance for South Africa, is in relation to </a:t>
            </a:r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government efficiency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According to the Report, the following factors contributed to this problem</a:t>
            </a:r>
          </a:p>
          <a:p>
            <a:pPr lvl="1"/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State intervention in business activities </a:t>
            </a:r>
          </a:p>
          <a:p>
            <a:pPr lvl="1"/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Government have not provided macroeconomic that are predictable to minimize the external risks for economic enterprise.</a:t>
            </a:r>
            <a:endParaRPr lang="en-GB" sz="1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Government have not been flexible in adapting its economic policies to a changing international environment.</a:t>
            </a:r>
            <a:endParaRPr lang="en-GB" sz="1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Government should provide a societal framework, which promotes fairness, equality and justice while ensuring the security of the population?????</a:t>
            </a:r>
            <a:endParaRPr lang="en-GB" sz="1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Blip>
                <a:blip r:embed="rId3"/>
              </a:buBlip>
            </a:pPr>
            <a:endParaRPr lang="en-GB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00095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599"/>
            <a:ext cx="8458200" cy="1219201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ahoma" pitchFamily="34" charset="0"/>
                <a:cs typeface="Tahoma" pitchFamily="34" charset="0"/>
              </a:rPr>
              <a:t>Productivity and Competiveness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458200" cy="5334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According to the recent </a:t>
            </a: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GB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Doing Business Report 2015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South Africa is ranked 43/189 countries in terms of ease of doing business.</a:t>
            </a:r>
            <a:endParaRPr lang="en-US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Blip>
                <a:blip r:embed="rId3"/>
              </a:buBlip>
            </a:pPr>
            <a:r>
              <a:rPr lang="en-US" sz="1600" dirty="0" smtClean="0">
                <a:latin typeface="Tahoma" pitchFamily="34" charset="0"/>
                <a:cs typeface="Tahoma" pitchFamily="34" charset="0"/>
              </a:rPr>
              <a:t>The following indicators are used to measure </a:t>
            </a:r>
            <a:r>
              <a:rPr lang="en-US" sz="1600" dirty="0" smtClean="0"/>
              <a:t>the </a:t>
            </a:r>
            <a:r>
              <a:rPr lang="en-US" sz="1600" dirty="0"/>
              <a:t>quality of business laws and related legal </a:t>
            </a:r>
            <a:r>
              <a:rPr lang="en-US" sz="1600" dirty="0" smtClean="0"/>
              <a:t>institutions: </a:t>
            </a:r>
            <a:endParaRPr lang="en-US" sz="1600" dirty="0" smtClean="0">
              <a:latin typeface="Tahoma" pitchFamily="34" charset="0"/>
              <a:cs typeface="Tahoma" pitchFamily="34" charset="0"/>
            </a:endParaRPr>
          </a:p>
          <a:p>
            <a:pPr lvl="1"/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Starting a Business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Dealing with Construction Permits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Getting Electricity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Registering 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Property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Getting 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Credit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Protecting Minority Investors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Paying Taxes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Trading Across Borders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Enforcing Contracts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Resolving Insolvency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Blip>
                <a:blip r:embed="rId3"/>
              </a:buBlip>
            </a:pPr>
            <a:r>
              <a:rPr lang="en-US" sz="1600" b="1" dirty="0" smtClean="0">
                <a:latin typeface="Tahoma" pitchFamily="34" charset="0"/>
                <a:cs typeface="Tahoma" pitchFamily="34" charset="0"/>
              </a:rPr>
              <a:t>2015 Findings </a:t>
            </a:r>
            <a:endParaRPr lang="en-US" sz="1600" b="1" dirty="0">
              <a:latin typeface="Tahoma" pitchFamily="34" charset="0"/>
              <a:cs typeface="Tahoma" pitchFamily="34" charset="0"/>
            </a:endParaRPr>
          </a:p>
          <a:p>
            <a:r>
              <a:rPr lang="en-GB" sz="1600" dirty="0" smtClean="0"/>
              <a:t>On </a:t>
            </a:r>
            <a:r>
              <a:rPr lang="en-GB" sz="1600" dirty="0"/>
              <a:t>average, starting a </a:t>
            </a:r>
            <a:r>
              <a:rPr lang="en-GB" sz="1600" dirty="0" smtClean="0"/>
              <a:t>private company </a:t>
            </a:r>
            <a:r>
              <a:rPr lang="en-GB" sz="1600" dirty="0"/>
              <a:t>in South </a:t>
            </a:r>
            <a:r>
              <a:rPr lang="en-GB" sz="1600" dirty="0" smtClean="0"/>
              <a:t>Africa </a:t>
            </a:r>
            <a:r>
              <a:rPr lang="en-GB" sz="1600" dirty="0"/>
              <a:t>requires </a:t>
            </a:r>
            <a:r>
              <a:rPr lang="en-GB" sz="1600" dirty="0" smtClean="0"/>
              <a:t>6 procedures</a:t>
            </a:r>
            <a:r>
              <a:rPr lang="en-GB" sz="1600" dirty="0"/>
              <a:t>, 53 days and costs </a:t>
            </a:r>
            <a:r>
              <a:rPr lang="en-GB" sz="1600" dirty="0" smtClean="0"/>
              <a:t>0.3% of </a:t>
            </a:r>
            <a:r>
              <a:rPr lang="en-GB" sz="1600" dirty="0"/>
              <a:t>income per capita</a:t>
            </a:r>
            <a:r>
              <a:rPr lang="en-GB" sz="1600" dirty="0" smtClean="0"/>
              <a:t>.</a:t>
            </a:r>
          </a:p>
          <a:p>
            <a:r>
              <a:rPr lang="en-GB" sz="1600" dirty="0"/>
              <a:t>Dealing with construction </a:t>
            </a:r>
            <a:r>
              <a:rPr lang="en-GB" sz="1600" dirty="0" smtClean="0"/>
              <a:t>permits takes </a:t>
            </a:r>
            <a:r>
              <a:rPr lang="en-GB" sz="1600" dirty="0"/>
              <a:t>on </a:t>
            </a:r>
            <a:r>
              <a:rPr lang="en-GB" sz="1600" dirty="0" smtClean="0"/>
              <a:t>average of </a:t>
            </a:r>
            <a:r>
              <a:rPr lang="en-GB" sz="1600" dirty="0"/>
              <a:t>17 procedures, </a:t>
            </a:r>
            <a:r>
              <a:rPr lang="en-GB" sz="1600" dirty="0" smtClean="0"/>
              <a:t>111 days </a:t>
            </a:r>
            <a:r>
              <a:rPr lang="en-GB" sz="1600" dirty="0"/>
              <a:t>and costs 1.03% of the </a:t>
            </a:r>
            <a:r>
              <a:rPr lang="en-GB" sz="1600" dirty="0" smtClean="0"/>
              <a:t>warehouse value—which </a:t>
            </a:r>
            <a:r>
              <a:rPr lang="en-GB" sz="1600" dirty="0"/>
              <a:t>is more complex </a:t>
            </a:r>
            <a:r>
              <a:rPr lang="en-GB" sz="1600" dirty="0" smtClean="0"/>
              <a:t>than the </a:t>
            </a:r>
            <a:r>
              <a:rPr lang="en-GB" sz="1600" dirty="0"/>
              <a:t>OECD high-income </a:t>
            </a:r>
            <a:r>
              <a:rPr lang="en-GB" sz="1600" dirty="0" smtClean="0"/>
              <a:t>economies’ average</a:t>
            </a:r>
            <a:r>
              <a:rPr lang="en-GB" sz="1600" dirty="0"/>
              <a:t>.</a:t>
            </a:r>
            <a:endParaRPr lang="en-US" sz="1600" dirty="0" smtClean="0">
              <a:latin typeface="Tahoma" pitchFamily="34" charset="0"/>
              <a:cs typeface="Tahoma" pitchFamily="34" charset="0"/>
            </a:endParaRPr>
          </a:p>
          <a:p>
            <a:pPr marL="0" indent="0">
              <a:buNone/>
            </a:pPr>
            <a:endParaRPr lang="en-GB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37055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599"/>
            <a:ext cx="8458200" cy="1219201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ahoma" pitchFamily="34" charset="0"/>
                <a:cs typeface="Tahoma" pitchFamily="34" charset="0"/>
              </a:rPr>
              <a:t>Productivity and Competiveness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458200" cy="5334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Doing Business Report 2015 – Continues….</a:t>
            </a:r>
            <a:endParaRPr lang="en-US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Blip>
                <a:blip r:embed="rId3"/>
              </a:buBlip>
            </a:pPr>
            <a:r>
              <a:rPr lang="en-US" sz="1800" b="1" dirty="0" smtClean="0">
                <a:latin typeface="Tahoma" pitchFamily="34" charset="0"/>
                <a:cs typeface="Tahoma" pitchFamily="34" charset="0"/>
              </a:rPr>
              <a:t>2015 Findings </a:t>
            </a:r>
          </a:p>
          <a:p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Obtaining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new electricity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connection for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business takes on average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procedures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141 days, and costs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472.8% of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income per capita. The number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procedures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at par with OECD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 income economies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but the process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almost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twice as long and much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expensive—the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OECD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high-income average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 is just 73.2% of income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 capita.</a:t>
            </a:r>
          </a:p>
          <a:p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Registering property takes on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average 8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procedures, 32 days and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costs 6.3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 of the property value. It is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cumbersome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more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expensive than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OECD high-income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economies, where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takes on average 5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steps, 24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days and costs 4.2% of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property value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GB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85080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image3.jpeg" descr="PSA Descriptor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331" y="0"/>
            <a:ext cx="9125342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40" name="Shape 140"/>
          <p:cNvSpPr/>
          <p:nvPr/>
        </p:nvSpPr>
        <p:spPr>
          <a:xfrm>
            <a:off x="323528" y="1295403"/>
            <a:ext cx="8568954" cy="1424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defTabSz="457200"/>
            <a:r>
              <a:rPr b="1" u="sng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Vision</a:t>
            </a:r>
            <a:r>
              <a: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: To lead and inspire a productive and competitive South Africa.</a:t>
            </a:r>
          </a:p>
          <a:p>
            <a:pPr lvl="0" defTabSz="457200"/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defTabSz="457200"/>
            <a:r>
              <a:rPr b="1" u="sng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Mission</a:t>
            </a:r>
            <a:r>
              <a: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: Improving the productivity of South Africa by diagnosing, advising, implementing programmes, monitoring solutions and evaluating progress aimed at improving South Africa’s competitiveness.</a:t>
            </a:r>
          </a:p>
        </p:txBody>
      </p:sp>
      <p:sp>
        <p:nvSpPr>
          <p:cNvPr id="141" name="Shape 141"/>
          <p:cNvSpPr/>
          <p:nvPr/>
        </p:nvSpPr>
        <p:spPr>
          <a:xfrm>
            <a:off x="0" y="440829"/>
            <a:ext cx="9144000" cy="688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/>
            <a:r>
              <a:rPr sz="40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sz="3200">
                <a:solidFill>
                  <a:srgbClr val="FFFFFF"/>
                </a:solidFill>
                <a:latin typeface="Arial Rounded MT Bold"/>
                <a:ea typeface="Arial Rounded MT Bold"/>
                <a:cs typeface="Arial Rounded MT Bold"/>
                <a:sym typeface="Arial Rounded MT Bold"/>
              </a:rPr>
              <a:t>WHO IS PRODUCTIVITY SA</a:t>
            </a:r>
          </a:p>
        </p:txBody>
      </p:sp>
      <p:sp>
        <p:nvSpPr>
          <p:cNvPr id="142" name="Shape 142"/>
          <p:cNvSpPr>
            <a:spLocks noGrp="1"/>
          </p:cNvSpPr>
          <p:nvPr>
            <p:ph type="sldNum" sz="quarter" idx="2"/>
          </p:nvPr>
        </p:nvSpPr>
        <p:spPr>
          <a:xfrm>
            <a:off x="6553200" y="6132834"/>
            <a:ext cx="2133600" cy="177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 lnSpcReduction="1000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200">
                <a:solidFill>
                  <a:srgbClr val="888888"/>
                </a:solidFill>
              </a:rPr>
              <a:t>7</a:t>
            </a:fld>
            <a:endParaRPr sz="1200">
              <a:solidFill>
                <a:srgbClr val="8888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39865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599"/>
            <a:ext cx="8458200" cy="1219201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ahoma" pitchFamily="34" charset="0"/>
                <a:cs typeface="Tahoma" pitchFamily="34" charset="0"/>
              </a:rPr>
              <a:t>Structure and Governance</a:t>
            </a:r>
            <a:endParaRPr 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458200" cy="53340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GB" sz="1200" dirty="0" smtClean="0">
              <a:solidFill>
                <a:srgbClr val="FFFFFF"/>
              </a:solidFill>
              <a:latin typeface="Arial Rounded MT Bold"/>
              <a:ea typeface="Arial Rounded MT Bold"/>
              <a:cs typeface="Arial Rounded MT Bold"/>
              <a:sym typeface="Arial Rounded MT Bold"/>
            </a:endParaRPr>
          </a:p>
          <a:p>
            <a:pPr lvl="0"/>
            <a:endParaRPr lang="en-GB" sz="1200" dirty="0">
              <a:solidFill>
                <a:srgbClr val="FFFFFF"/>
              </a:solidFill>
              <a:latin typeface="Arial Rounded MT Bold"/>
              <a:ea typeface="Arial Rounded MT Bold"/>
              <a:cs typeface="Arial Rounded MT Bold"/>
              <a:sym typeface="Arial Rounded MT Bold"/>
            </a:endParaRPr>
          </a:p>
          <a:p>
            <a:pPr lvl="0"/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 Rounded MT Bold"/>
              </a:rPr>
              <a:t>STRUCTURE</a:t>
            </a: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  <a:p>
            <a:pPr lvl="0"/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  <a:p>
            <a:pPr lvl="0"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Established in 1969</a:t>
            </a:r>
          </a:p>
          <a:p>
            <a:pPr lvl="0"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Public Entity in terms of Employment Services Act 2014 reporting to Minister of Labour</a:t>
            </a:r>
          </a:p>
          <a:p>
            <a:pPr lvl="0"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Tripartite organization – Board drawn from Government,  Business &amp; Labour</a:t>
            </a:r>
          </a:p>
          <a:p>
            <a:pPr lvl="0"/>
            <a:endParaRPr lang="en-GB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  <a:p>
            <a:pPr lvl="0"/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 Rounded MT Bold"/>
              </a:rPr>
              <a:t>ORGANIZATIONAL ARRANGEMENT</a:t>
            </a: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  <a:p>
            <a:pPr lvl="0"/>
            <a:endParaRPr lang="en-GB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  <a:p>
            <a:pPr lvl="0"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Head Office (Johannesburg)</a:t>
            </a:r>
          </a:p>
          <a:p>
            <a:pPr lvl="0">
              <a:buClr>
                <a:srgbClr val="FFFFFF"/>
              </a:buClr>
              <a:buSzPct val="100000"/>
              <a:buFont typeface="Wingdings" panose="05000000000000000000" pitchFamily="2" charset="2"/>
              <a:buChar char="v"/>
            </a:pPr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2 regional offices (Durban, Cape Town)</a:t>
            </a:r>
          </a:p>
          <a:p>
            <a:pPr marL="0" indent="0">
              <a:buNone/>
            </a:pPr>
            <a:endParaRPr lang="en-GB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33445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458200" cy="4876800"/>
          </a:xfrm>
        </p:spPr>
        <p:txBody>
          <a:bodyPr>
            <a:noAutofit/>
          </a:bodyPr>
          <a:lstStyle/>
          <a:p>
            <a:pPr>
              <a:buBlip>
                <a:blip r:embed="rId3"/>
              </a:buBlip>
            </a:pPr>
            <a:endParaRPr lang="en-US" sz="1400" dirty="0" smtClean="0">
              <a:latin typeface="Tahoma" pitchFamily="34" charset="0"/>
              <a:cs typeface="Tahoma" pitchFamily="34" charset="0"/>
            </a:endParaRPr>
          </a:p>
          <a:p>
            <a:pPr>
              <a:buBlip>
                <a:blip r:embed="rId3"/>
              </a:buBlip>
            </a:pPr>
            <a:r>
              <a:rPr lang="en-US" sz="2000" dirty="0" smtClean="0">
                <a:latin typeface="Tahoma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Productivity SA is established in terms of the Employment Services Act </a:t>
            </a:r>
          </a:p>
          <a:p>
            <a:pPr lvl="1">
              <a:buBlip>
                <a:blip r:embed="rId3"/>
              </a:buBlip>
            </a:pPr>
            <a:r>
              <a:rPr lang="en-GB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Functions </a:t>
            </a:r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Productivity South Africa</a:t>
            </a: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a) to promote a culture of productivity in the workplace;</a:t>
            </a:r>
          </a:p>
          <a:p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(b) to develop relevant productivity competencies;</a:t>
            </a:r>
          </a:p>
          <a:p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(c) to facilitate and evaluate productivity improvement and competitiveness in workplaces;</a:t>
            </a:r>
          </a:p>
          <a:p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(d) to measure and evaluate productivity in the workplace;</a:t>
            </a:r>
          </a:p>
          <a:p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(e) to maintain a data-base of productivity and competitiveness systems and to publicise these systems;</a:t>
            </a:r>
          </a:p>
          <a:p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(f) to undertake productivity-related research;</a:t>
            </a:r>
          </a:p>
          <a:p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(g) to support initiatives aimed at preventing job losses; and</a:t>
            </a:r>
          </a:p>
          <a:p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(h) to perform any other prescribed function.</a:t>
            </a:r>
          </a:p>
          <a:p>
            <a:pPr marL="0" indent="0">
              <a:buNone/>
            </a:pPr>
            <a:endParaRPr lang="en-US" sz="14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52400" y="152400"/>
            <a:ext cx="8763000" cy="1219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Productivity SA: Employment Services</a:t>
            </a:r>
            <a:r>
              <a:rPr kumimoji="0" lang="en-US" sz="36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j-ea"/>
                <a:cs typeface="Tahoma" pitchFamily="34" charset="0"/>
              </a:rPr>
              <a:t> Act 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+mj-ea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07057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ver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9999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CAC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TradeGothic BoldCondTwenty"/>
        <a:ea typeface="Kai"/>
        <a:cs typeface="Kai"/>
      </a:majorFont>
      <a:minorFont>
        <a:latin typeface="Gill Sans"/>
        <a:ea typeface="Kai"/>
        <a:cs typeface="Ka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radeGothic CondEighteen" charset="0"/>
            <a:ea typeface="Kai" pitchFamily="-80" charset="-122"/>
            <a:cs typeface="Kai" pitchFamily="-80" charset="-122"/>
            <a:sym typeface="Gill Sans" pitchFamily="-8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radeGothic CondEighteen" charset="0"/>
            <a:ea typeface="Kai" pitchFamily="-80" charset="-122"/>
            <a:cs typeface="Kai" pitchFamily="-80" charset="-122"/>
            <a:sym typeface="Gill Sans" pitchFamily="-80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Red Master">
  <a:themeElements>
    <a:clrScheme name="1_Red Master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Red Master">
      <a:majorFont>
        <a:latin typeface="Myriad Web Pro"/>
        <a:ea typeface="ヒラギノ角ゴ Pro W3"/>
        <a:cs typeface="ヒラギノ角ゴ Pro W3"/>
      </a:majorFont>
      <a:minorFont>
        <a:latin typeface="Myriad Web Pr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Red Master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1521</TotalTime>
  <Words>2154</Words>
  <Application>Microsoft Office PowerPoint</Application>
  <PresentationFormat>On-screen Show (4:3)</PresentationFormat>
  <Paragraphs>252</Paragraphs>
  <Slides>26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42" baseType="lpstr">
      <vt:lpstr>Arial</vt:lpstr>
      <vt:lpstr>Arial Bold</vt:lpstr>
      <vt:lpstr>Arial Rounded MT Bold</vt:lpstr>
      <vt:lpstr>Calibri</vt:lpstr>
      <vt:lpstr>Gill Sans</vt:lpstr>
      <vt:lpstr>Gill Sans MT</vt:lpstr>
      <vt:lpstr>Kai</vt:lpstr>
      <vt:lpstr>Myriad Web Pro</vt:lpstr>
      <vt:lpstr>Tahoma</vt:lpstr>
      <vt:lpstr>TradeGothic BoldCondTwenty</vt:lpstr>
      <vt:lpstr>TradeGothic CondEighteen</vt:lpstr>
      <vt:lpstr>Wingdings</vt:lpstr>
      <vt:lpstr>ヒラギノ角ゴ Pro W3</vt:lpstr>
      <vt:lpstr>Cover Slide</vt:lpstr>
      <vt:lpstr>1_Red Master</vt:lpstr>
      <vt:lpstr>Custom Design</vt:lpstr>
      <vt:lpstr>Productivity Experiences in South Africa and the role of Productivity SA</vt:lpstr>
      <vt:lpstr>South Africa – Brief Context </vt:lpstr>
      <vt:lpstr>Productivity and Competiveness</vt:lpstr>
      <vt:lpstr>Productivity and Competiveness</vt:lpstr>
      <vt:lpstr>Productivity and Competiveness</vt:lpstr>
      <vt:lpstr>Productivity and Competiveness</vt:lpstr>
      <vt:lpstr>PowerPoint Presentation</vt:lpstr>
      <vt:lpstr>Structure and Governance</vt:lpstr>
      <vt:lpstr>PowerPoint Presentation</vt:lpstr>
      <vt:lpstr>Productivity SA – Core Functions</vt:lpstr>
      <vt:lpstr>PowerPoint Presentation</vt:lpstr>
      <vt:lpstr>The Board</vt:lpstr>
      <vt:lpstr>Productivity SA - Journey</vt:lpstr>
      <vt:lpstr>Productivity SA - Journey</vt:lpstr>
      <vt:lpstr>Productivity SA - Journey</vt:lpstr>
      <vt:lpstr>Productivity SA- STRATEGIC THRUSTS</vt:lpstr>
      <vt:lpstr>THE Work Place Challenge CONCEPT </vt:lpstr>
      <vt:lpstr>THE Work Place Challenge ACHIEVEMENTS</vt:lpstr>
      <vt:lpstr>TURN AROUND SOLUTIONS</vt:lpstr>
      <vt:lpstr> OUTCOMES OF TURNAROUND  SOLUTIONS </vt:lpstr>
      <vt:lpstr>  BENEFITS OF PRODUCTIVITY  INTERVENTIONS IN SMEs  </vt:lpstr>
      <vt:lpstr>Productivity Movements in Africa</vt:lpstr>
      <vt:lpstr>AU Productivity Agenda 2010/2016 and Programme of Action</vt:lpstr>
      <vt:lpstr>Programme of Action for the Agenda</vt:lpstr>
      <vt:lpstr>Conclusion </vt:lpstr>
      <vt:lpstr>THE END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AND MICRO ENTERPRISE: CO-OPERATIVES AND THE DECENT WORK AGENDA</dc:title>
  <dc:creator>Mr. Kelvin S</dc:creator>
  <cp:lastModifiedBy>Phala, Vanessa</cp:lastModifiedBy>
  <cp:revision>94</cp:revision>
  <dcterms:created xsi:type="dcterms:W3CDTF">2012-03-04T23:21:09Z</dcterms:created>
  <dcterms:modified xsi:type="dcterms:W3CDTF">2016-05-17T17:09:26Z</dcterms:modified>
</cp:coreProperties>
</file>