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7" r:id="rId3"/>
    <p:sldId id="269" r:id="rId4"/>
    <p:sldId id="273" r:id="rId5"/>
    <p:sldId id="274" r:id="rId6"/>
    <p:sldId id="275" r:id="rId7"/>
    <p:sldId id="276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71" r:id="rId18"/>
    <p:sldId id="277" r:id="rId19"/>
    <p:sldId id="278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64457" autoAdjust="0"/>
  </p:normalViewPr>
  <p:slideViewPr>
    <p:cSldViewPr>
      <p:cViewPr>
        <p:scale>
          <a:sx n="50" d="100"/>
          <a:sy n="50" d="100"/>
        </p:scale>
        <p:origin x="-396" y="-4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755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1ED48-29DA-4CC4-BE9E-FEA794C5E9EE}" type="datetimeFigureOut">
              <a:rPr lang="en-US" smtClean="0"/>
              <a:pPr/>
              <a:t>23/06/2015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88D1FE-AEB8-4DBA-B342-B13B2B5387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8889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2CD2F4-1BC7-472D-BE73-EAA1F29CED79}" type="datetimeFigureOut">
              <a:rPr lang="en-US" smtClean="0"/>
              <a:pPr/>
              <a:t>23/06/2015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C3CC78-2747-4802-90A1-7C37037631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213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Zolang</a:t>
            </a:r>
            <a:r>
              <a:rPr lang="en-US" baseline="0" dirty="0" smtClean="0"/>
              <a:t> u </a:t>
            </a:r>
            <a:r>
              <a:rPr lang="en-US" baseline="0" dirty="0" err="1" smtClean="0"/>
              <a:t>deze</a:t>
            </a:r>
            <a:r>
              <a:rPr lang="en-US" baseline="0" dirty="0" smtClean="0"/>
              <a:t> signs </a:t>
            </a:r>
            <a:r>
              <a:rPr lang="en-US" baseline="0" dirty="0" err="1" smtClean="0"/>
              <a:t>ziet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weet</a:t>
            </a:r>
            <a:r>
              <a:rPr lang="en-US" baseline="0" dirty="0" smtClean="0"/>
              <a:t> u direct van </a:t>
            </a:r>
            <a:r>
              <a:rPr lang="en-US" baseline="0" dirty="0" err="1" smtClean="0"/>
              <a:t>welke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producent</a:t>
            </a:r>
            <a:r>
              <a:rPr lang="en-US" baseline="0" dirty="0" smtClean="0"/>
              <a:t> het is </a:t>
            </a:r>
            <a:r>
              <a:rPr lang="en-US" baseline="0" dirty="0" err="1" smtClean="0"/>
              <a:t>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dat</a:t>
            </a:r>
            <a:r>
              <a:rPr lang="en-US" baseline="0" dirty="0" smtClean="0"/>
              <a:t> het </a:t>
            </a:r>
            <a:r>
              <a:rPr lang="en-US" baseline="0" dirty="0" err="1" smtClean="0"/>
              <a:t>niet</a:t>
            </a:r>
            <a:r>
              <a:rPr lang="en-US" baseline="0" dirty="0" smtClean="0"/>
              <a:t> van de concurrent is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C3CC78-2747-4802-90A1-7C37037631E1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260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C3CC78-2747-4802-90A1-7C37037631E1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F7C13B2-7484-4E39-B3AC-C7D71B2AFFF5}" type="datetimeFigureOut">
              <a:rPr lang="en-US" smtClean="0"/>
              <a:pPr/>
              <a:t>23/06/2015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EE35140-8958-40F8-A3A1-CFD1BC6DF1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7C13B2-7484-4E39-B3AC-C7D71B2AFFF5}" type="datetimeFigureOut">
              <a:rPr lang="en-US" smtClean="0"/>
              <a:pPr/>
              <a:t>23/06/2015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E35140-8958-40F8-A3A1-CFD1BC6DF1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7C13B2-7484-4E39-B3AC-C7D71B2AFFF5}" type="datetimeFigureOut">
              <a:rPr lang="en-US" smtClean="0"/>
              <a:pPr/>
              <a:t>23/06/2015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E35140-8958-40F8-A3A1-CFD1BC6DF1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7C13B2-7484-4E39-B3AC-C7D71B2AFFF5}" type="datetimeFigureOut">
              <a:rPr lang="en-US" smtClean="0"/>
              <a:pPr/>
              <a:t>23/06/2015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E35140-8958-40F8-A3A1-CFD1BC6DF1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81000" y="1219200"/>
            <a:ext cx="70104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7C13B2-7484-4E39-B3AC-C7D71B2AFFF5}" type="datetimeFigureOut">
              <a:rPr lang="en-US" smtClean="0"/>
              <a:pPr/>
              <a:t>23/06/2015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E35140-8958-40F8-A3A1-CFD1BC6DF1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7C13B2-7484-4E39-B3AC-C7D71B2AFFF5}" type="datetimeFigureOut">
              <a:rPr lang="en-US" smtClean="0"/>
              <a:pPr/>
              <a:t>23/06/2015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E35140-8958-40F8-A3A1-CFD1BC6DF1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7C13B2-7484-4E39-B3AC-C7D71B2AFFF5}" type="datetimeFigureOut">
              <a:rPr lang="en-US" smtClean="0"/>
              <a:pPr/>
              <a:t>23/06/2015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E35140-8958-40F8-A3A1-CFD1BC6DF1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7C13B2-7484-4E39-B3AC-C7D71B2AFFF5}" type="datetimeFigureOut">
              <a:rPr lang="en-US" smtClean="0"/>
              <a:pPr/>
              <a:t>23/06/2015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E35140-8958-40F8-A3A1-CFD1BC6DF1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7C13B2-7484-4E39-B3AC-C7D71B2AFFF5}" type="datetimeFigureOut">
              <a:rPr lang="en-US" smtClean="0"/>
              <a:pPr/>
              <a:t>23/06/2015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E35140-8958-40F8-A3A1-CFD1BC6DF1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F7C13B2-7484-4E39-B3AC-C7D71B2AFFF5}" type="datetimeFigureOut">
              <a:rPr lang="en-US" smtClean="0"/>
              <a:pPr/>
              <a:t>23/06/2015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E35140-8958-40F8-A3A1-CFD1BC6DF1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F7C13B2-7484-4E39-B3AC-C7D71B2AFFF5}" type="datetimeFigureOut">
              <a:rPr lang="en-US" smtClean="0"/>
              <a:pPr/>
              <a:t>23/06/2015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EE35140-8958-40F8-A3A1-CFD1BC6DF1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F7C13B2-7484-4E39-B3AC-C7D71B2AFFF5}" type="datetimeFigureOut">
              <a:rPr lang="en-US" smtClean="0"/>
              <a:pPr/>
              <a:t>23/06/2015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EE35140-8958-40F8-A3A1-CFD1BC6DF1F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sr/url?sa=i&amp;rct=j&amp;q=coca+cola&amp;source=images&amp;cd=&amp;cad=rja&amp;uact=8&amp;ved=0CAcQjRw&amp;url=http://www.kabeetmaps.com/flash/result02.php?category=Company&amp;ei=fm6IVbalFcSagwTC2IDQDA&amp;bvm=bv.96339352,d.cWw&amp;psig=AFQjCNF8KM5U3l6_j8uI1k-OBGjzlONhvA&amp;ust=1435090923629187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hyperlink" Target="http://www.google.com/url?sa=i&amp;rct=j&amp;q=&amp;esrc=s&amp;source=images&amp;cd=&amp;cad=rja&amp;uact=8&amp;ved=0CAcQjRw&amp;url=http://blog.cbt.edu/pepsi-tackles-identity-crisis/&amp;ei=XbaIVeixEMvFggSn2LmgCQ&amp;bvm=bv.96339352,d.cWw&amp;psig=AFQjCNH4qEsg2WIwKYC7iFYtFTQ2VtC4yA&amp;ust=1435109335148915" TargetMode="External"/><Relationship Id="rId4" Type="http://schemas.openxmlformats.org/officeDocument/2006/relationships/image" Target="../media/image5.jpe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hyperlink" Target="http://www.google.sr/url?sa=i&amp;rct=j&amp;q=mcdonalds&amp;source=images&amp;cd=&amp;cad=rja&amp;uact=8&amp;ved=0CAcQjRw&amp;url=http://cucpopculture.weebly.com/john-hoffman/mcdonalds-globalization&amp;ei=iW2IVen2N4qjNpKUgBg&amp;bvm=bv.96339352,d.cWw&amp;psig=AFQjCNE8lpNsRwyh_LsCsH8ChBK_fQRNjQ&amp;ust=1435090693644631" TargetMode="External"/><Relationship Id="rId7" Type="http://schemas.openxmlformats.org/officeDocument/2006/relationships/hyperlink" Target="https://www.google.com/url?sa=i&amp;rct=j&amp;q=&amp;esrc=s&amp;source=images&amp;cd=&amp;cad=rja&amp;uact=8&amp;ved=0CAcQjRw&amp;url=https://velocidad.es/fibra-optica-orange-y-las-quejas-sobre-telefonica/&amp;ei=LLiIVfimA8a7ggSl5oCQBA&amp;bvm=bv.96339352,d.cWw&amp;psig=AFQjCNFuC-QNpAtdYU3YFzdOdEoV1i-K6Q&amp;ust=1435109790088302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hyperlink" Target="https://www.google.com/url?sa=i&amp;rct=j&amp;q=&amp;esrc=s&amp;source=images&amp;cd=&amp;cad=rja&amp;uact=8&amp;ved=0CAcQjRw&amp;url=https://en.wikipedia.org/?title=Volkswagen&amp;ei=kreIVY7vB4OigwSc4YLYCw&amp;bvm=bv.96339352,d.cWw&amp;psig=AFQjCNHmkSWbwPcMJWgeAbm-4SPKKOQWXg&amp;ust=1435109638726708" TargetMode="External"/><Relationship Id="rId10" Type="http://schemas.openxmlformats.org/officeDocument/2006/relationships/image" Target="../media/image10.jpeg"/><Relationship Id="rId4" Type="http://schemas.openxmlformats.org/officeDocument/2006/relationships/image" Target="../media/image7.png"/><Relationship Id="rId9" Type="http://schemas.openxmlformats.org/officeDocument/2006/relationships/hyperlink" Target="http://www.google.com/url?sa=i&amp;rct=j&amp;q=&amp;esrc=s&amp;source=images&amp;cd=&amp;cad=rja&amp;uact=8&amp;ved=0CAcQjRw&amp;url=http://bloginabottle.com/tag/coca-cola&amp;ei=oLiIVfSwGsukgwTVwbCYCg&amp;bvm=bv.96339352,d.cWw&amp;psig=AFQjCNEYxXyiGZj_I1AgND1Agg13G-qDaw&amp;ust=1435109891121235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s://www.flickr.com/photos/86954993@N00/4423154583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www.google.com/url?sa=i&amp;rct=j&amp;q=&amp;esrc=s&amp;source=images&amp;cd=&amp;cad=rja&amp;uact=8&amp;ved=0CAcQjRw&amp;url=http://www.slideshare.net/vinodraj5602/geographical-indication-44024329&amp;ei=AMyJVYqFOMe0ggStzY-QCQ&amp;bvm=bv.96339352,d.eXY&amp;psig=AFQjCNFheFQyv7jjqQ84OGMDVqH06Y5OUg&amp;ust=1435180412881181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google.sr/url?sa=i&amp;rct=j&amp;q=wipo&amp;source=images&amp;cd=&amp;cad=rja&amp;uact=8&amp;ved=0CAcQjRw&amp;url=http://www.uspto.gov/page/2014-wipo-seminars&amp;ei=4muJVZCvI8aggwTRpIPgCQ&amp;bvm=bv.96339352,d.cWw&amp;psig=AFQjCNEuC3ZscGN2PfyeAuIfemdN-8cAIg&amp;ust=1435155797843962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sr/url?sa=i&amp;rct=j&amp;q=wipo&amp;source=images&amp;cd=&amp;cad=rja&amp;uact=8&amp;ved=0CAcQjRw&amp;url=http://www.uspto.gov/page/2014-wipo-seminars&amp;ei=4muJVZCvI8aggwTRpIPgCQ&amp;bvm=bv.96339352,d.cWw&amp;psig=AFQjCNEuC3ZscGN2PfyeAuIfemdN-8cAIg&amp;ust=1435155797843962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425575"/>
            <a:ext cx="8077200" cy="1470025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/>
              <a:t>   </a:t>
            </a:r>
            <a:r>
              <a:rPr lang="en-US" sz="3600" dirty="0" err="1" smtClean="0"/>
              <a:t>Intellectuele</a:t>
            </a:r>
            <a:r>
              <a:rPr lang="en-US" sz="3600" dirty="0" smtClean="0"/>
              <a:t>  </a:t>
            </a:r>
            <a:r>
              <a:rPr lang="en-US" sz="3600" dirty="0" err="1" smtClean="0"/>
              <a:t>Eigendommen</a:t>
            </a:r>
            <a:r>
              <a:rPr lang="en-US" sz="3600" dirty="0" smtClean="0"/>
              <a:t> (IE)</a:t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124200"/>
            <a:ext cx="8610600" cy="14478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Intellectual Properties (IP)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494802" y="6019800"/>
            <a:ext cx="7620000" cy="45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noProof="0" dirty="0" smtClean="0">
                <a:latin typeface="Arial" pitchFamily="34" charset="0"/>
                <a:cs typeface="Arial" pitchFamily="34" charset="0"/>
              </a:rPr>
              <a:t>Paramaribo,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latin typeface="Arial" pitchFamily="34" charset="0"/>
                <a:cs typeface="Arial" pitchFamily="34" charset="0"/>
              </a:rPr>
              <a:t>  23 </a:t>
            </a: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uLnTx/>
                <a:uFillTx/>
                <a:latin typeface="Arial" pitchFamily="34" charset="0"/>
                <a:cs typeface="Arial" pitchFamily="34" charset="0"/>
              </a:rPr>
              <a:t>juni</a:t>
            </a:r>
            <a:r>
              <a:rPr kumimoji="0" lang="en-US" sz="2000" b="1" i="0" u="none" strike="noStrike" kern="1200" cap="none" spc="0" normalizeH="0" noProof="0" dirty="0" smtClean="0">
                <a:ln>
                  <a:noFill/>
                </a:ln>
                <a:uLnTx/>
                <a:uFillTx/>
                <a:latin typeface="Arial" pitchFamily="34" charset="0"/>
                <a:cs typeface="Arial" pitchFamily="34" charset="0"/>
              </a:rPr>
              <a:t> 2015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0" y="5410200"/>
            <a:ext cx="7620000" cy="45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noProof="0" dirty="0" smtClean="0">
                <a:latin typeface="Arial" pitchFamily="34" charset="0"/>
                <a:cs typeface="Arial" pitchFamily="34" charset="0"/>
              </a:rPr>
              <a:t>Dr Inez Demon 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noProof="0" dirty="0" smtClean="0">
                <a:latin typeface="Arial" pitchFamily="34" charset="0"/>
                <a:cs typeface="Arial" pitchFamily="34" charset="0"/>
              </a:rPr>
              <a:t>(On </a:t>
            </a:r>
            <a:r>
              <a:rPr lang="en-US" sz="2000" b="1" noProof="0" dirty="0" err="1" smtClean="0">
                <a:latin typeface="Arial" pitchFamily="34" charset="0"/>
                <a:cs typeface="Arial" pitchFamily="34" charset="0"/>
              </a:rPr>
              <a:t>linkedin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sz="2000" b="1" noProof="0" dirty="0" smtClean="0">
              <a:latin typeface="Arial" pitchFamily="34" charset="0"/>
              <a:cs typeface="Arial" pitchFamily="34" charset="0"/>
            </a:endParaRP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 b="1" noProof="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3255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447800"/>
            <a:ext cx="8458200" cy="4525963"/>
          </a:xfrm>
        </p:spPr>
        <p:txBody>
          <a:bodyPr>
            <a:normAutofit/>
          </a:bodyPr>
          <a:lstStyle/>
          <a:p>
            <a:pPr marL="566928" indent="-457200">
              <a:buFont typeface="+mj-lt"/>
              <a:buAutoNum type="arabicPeriod"/>
            </a:pPr>
            <a:r>
              <a:rPr lang="en-US" sz="2800" dirty="0" smtClean="0"/>
              <a:t>Patent</a:t>
            </a:r>
            <a:r>
              <a:rPr lang="en-US" sz="2400" dirty="0" smtClean="0"/>
              <a:t>			        </a:t>
            </a:r>
            <a:r>
              <a:rPr lang="en-US" sz="2400" dirty="0" smtClean="0">
                <a:sym typeface="Wingdings" panose="05000000000000000000" pitchFamily="2" charset="2"/>
              </a:rPr>
              <a:t>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sym typeface="Wingdings" panose="05000000000000000000" pitchFamily="2" charset="2"/>
              </a:rPr>
              <a:t>Patent  </a:t>
            </a:r>
          </a:p>
          <a:p>
            <a:pPr>
              <a:buFont typeface="+mj-lt"/>
              <a:buAutoNum type="arabicPeriod"/>
            </a:pPr>
            <a:endParaRPr lang="en-US" sz="1000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566928" indent="-457200">
              <a:buFont typeface="+mj-lt"/>
              <a:buAutoNum type="arabicPeriod"/>
            </a:pPr>
            <a:r>
              <a:rPr lang="en-US" sz="2800" dirty="0" err="1" smtClean="0"/>
              <a:t>Handelsmerk</a:t>
            </a:r>
            <a:r>
              <a:rPr lang="en-US" sz="2400" dirty="0" smtClean="0"/>
              <a:t>		   </a:t>
            </a:r>
            <a:r>
              <a:rPr lang="en-US" sz="2400" dirty="0" smtClean="0">
                <a:sym typeface="Wingdings" panose="05000000000000000000" pitchFamily="2" charset="2"/>
              </a:rPr>
              <a:t> 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Trademark</a:t>
            </a:r>
          </a:p>
          <a:p>
            <a:pPr>
              <a:buFont typeface="+mj-lt"/>
              <a:buAutoNum type="arabicPeriod"/>
            </a:pPr>
            <a:endParaRPr lang="en-US" sz="1000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566928" indent="-457200">
              <a:buFont typeface="+mj-lt"/>
              <a:buAutoNum type="arabicPeriod"/>
            </a:pPr>
            <a:r>
              <a:rPr lang="en-US" sz="2800" dirty="0" err="1" smtClean="0"/>
              <a:t>Auteursrechten</a:t>
            </a:r>
            <a:r>
              <a:rPr lang="en-US" sz="2800" dirty="0" smtClean="0"/>
              <a:t>               </a:t>
            </a:r>
            <a:r>
              <a:rPr lang="en-US" sz="2400" dirty="0" smtClean="0">
                <a:sym typeface="Wingdings" panose="05000000000000000000" pitchFamily="2" charset="2"/>
              </a:rPr>
              <a:t> 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Copyrights </a:t>
            </a:r>
          </a:p>
          <a:p>
            <a:pPr marL="566928" indent="-457200">
              <a:buFont typeface="+mj-lt"/>
              <a:buAutoNum type="arabicPeriod"/>
            </a:pPr>
            <a:endParaRPr lang="en-US" sz="800" dirty="0" smtClean="0"/>
          </a:p>
          <a:p>
            <a:pPr marL="566928" indent="-457200">
              <a:buFont typeface="+mj-lt"/>
              <a:buAutoNum type="arabicPeriod"/>
            </a:pPr>
            <a:r>
              <a:rPr lang="en-US" sz="2800" dirty="0" err="1"/>
              <a:t>Handelsgeheim</a:t>
            </a:r>
            <a:r>
              <a:rPr lang="en-US" sz="2800" dirty="0"/>
              <a:t> 	</a:t>
            </a:r>
            <a:r>
              <a:rPr lang="en-US" sz="2400" dirty="0"/>
              <a:t>             </a:t>
            </a:r>
            <a:r>
              <a:rPr lang="en-US" sz="2400" dirty="0">
                <a:sym typeface="Wingdings" panose="05000000000000000000" pitchFamily="2" charset="2"/>
              </a:rPr>
              <a:t> 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</a:rPr>
              <a:t>Trade 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secrets</a:t>
            </a:r>
            <a:b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</a:br>
            <a:endParaRPr lang="en-US" sz="900" dirty="0">
              <a:solidFill>
                <a:schemeClr val="bg2">
                  <a:lumMod val="50000"/>
                </a:schemeClr>
              </a:solidFill>
            </a:endParaRPr>
          </a:p>
          <a:p>
            <a:pPr>
              <a:buFont typeface="+mj-lt"/>
              <a:buAutoNum type="arabicPeriod"/>
            </a:pPr>
            <a:endParaRPr lang="en-US" sz="900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566928" indent="-457200">
              <a:buFont typeface="+mj-lt"/>
              <a:buAutoNum type="arabicPeriod"/>
            </a:pPr>
            <a:r>
              <a:rPr lang="en-US" sz="2800" dirty="0" err="1" smtClean="0"/>
              <a:t>Geografische</a:t>
            </a:r>
            <a:r>
              <a:rPr lang="en-US" sz="2800" dirty="0" smtClean="0"/>
              <a:t> </a:t>
            </a:r>
            <a:r>
              <a:rPr lang="en-US" sz="2800" dirty="0" err="1" smtClean="0"/>
              <a:t>aanduiding</a:t>
            </a:r>
            <a:r>
              <a:rPr lang="en-US" sz="2800" dirty="0" smtClean="0"/>
              <a:t>* </a:t>
            </a:r>
            <a:r>
              <a:rPr lang="en-US" sz="2400" dirty="0" smtClean="0">
                <a:sym typeface="Wingdings" panose="05000000000000000000" pitchFamily="2" charset="2"/>
              </a:rPr>
              <a:t>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sym typeface="Wingdings" panose="05000000000000000000" pitchFamily="2" charset="2"/>
              </a:rPr>
              <a:t>Geographical 							Indication</a:t>
            </a:r>
            <a:endParaRPr lang="en-US" sz="2400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109728" indent="0">
              <a:buNone/>
            </a:pP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Typen</a:t>
            </a:r>
            <a:r>
              <a:rPr lang="en-US" dirty="0" smtClean="0"/>
              <a:t> </a:t>
            </a:r>
            <a:r>
              <a:rPr lang="en-US" dirty="0" err="1" smtClean="0"/>
              <a:t>Intellectuele</a:t>
            </a:r>
            <a:r>
              <a:rPr lang="en-US" dirty="0" smtClean="0"/>
              <a:t> </a:t>
            </a:r>
            <a:r>
              <a:rPr lang="en-US" dirty="0" err="1" smtClean="0"/>
              <a:t>Eigendommen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748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81328"/>
            <a:ext cx="8839200" cy="4843272"/>
          </a:xfrm>
        </p:spPr>
        <p:txBody>
          <a:bodyPr>
            <a:normAutofit/>
          </a:bodyPr>
          <a:lstStyle/>
          <a:p>
            <a:r>
              <a:rPr lang="en-US" b="1" dirty="0" err="1" smtClean="0"/>
              <a:t>Een</a:t>
            </a:r>
            <a:r>
              <a:rPr lang="en-US" b="1" dirty="0" smtClean="0"/>
              <a:t> patent is </a:t>
            </a:r>
            <a:r>
              <a:rPr lang="en-US" b="1" dirty="0" err="1" smtClean="0"/>
              <a:t>een</a:t>
            </a:r>
            <a:r>
              <a:rPr lang="en-US" b="1" dirty="0" smtClean="0"/>
              <a:t> </a:t>
            </a:r>
            <a:r>
              <a:rPr lang="en-US" b="1" dirty="0" err="1" smtClean="0"/>
              <a:t>exclusief</a:t>
            </a:r>
            <a:r>
              <a:rPr lang="en-US" b="1" dirty="0" smtClean="0"/>
              <a:t> </a:t>
            </a:r>
            <a:r>
              <a:rPr lang="en-US" b="1" dirty="0" err="1" smtClean="0"/>
              <a:t>recht</a:t>
            </a:r>
            <a:r>
              <a:rPr lang="en-US" b="1" dirty="0" smtClean="0"/>
              <a:t> </a:t>
            </a:r>
            <a:r>
              <a:rPr lang="en-US" b="1" dirty="0" err="1" smtClean="0"/>
              <a:t>gegeven</a:t>
            </a:r>
            <a:r>
              <a:rPr lang="en-US" b="1" dirty="0" smtClean="0"/>
              <a:t> </a:t>
            </a:r>
            <a:r>
              <a:rPr lang="en-US" b="1" dirty="0" err="1" smtClean="0"/>
              <a:t>voor</a:t>
            </a:r>
            <a:r>
              <a:rPr lang="en-US" b="1" dirty="0" smtClean="0"/>
              <a:t> </a:t>
            </a:r>
            <a:r>
              <a:rPr lang="en-US" b="1" dirty="0" err="1" smtClean="0"/>
              <a:t>een</a:t>
            </a:r>
            <a:r>
              <a:rPr lang="en-US" b="1" dirty="0" smtClean="0"/>
              <a:t> </a:t>
            </a:r>
            <a:r>
              <a:rPr lang="en-US" b="1" dirty="0" err="1" smtClean="0"/>
              <a:t>uitvinding</a:t>
            </a:r>
            <a:r>
              <a:rPr lang="en-US" b="1" dirty="0" smtClean="0"/>
              <a:t>. </a:t>
            </a:r>
          </a:p>
          <a:p>
            <a:endParaRPr lang="en-US" b="1" dirty="0" smtClean="0"/>
          </a:p>
          <a:p>
            <a:r>
              <a:rPr lang="en-US" dirty="0" smtClean="0"/>
              <a:t>Over het </a:t>
            </a:r>
            <a:r>
              <a:rPr lang="en-US" dirty="0" err="1" smtClean="0"/>
              <a:t>algemeen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dit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: (</a:t>
            </a:r>
            <a:r>
              <a:rPr lang="en-US" dirty="0" err="1" smtClean="0"/>
              <a:t>i</a:t>
            </a:r>
            <a:r>
              <a:rPr lang="en-US" dirty="0" smtClean="0"/>
              <a:t>) </a:t>
            </a:r>
            <a:r>
              <a:rPr lang="en-US" dirty="0" err="1" smtClean="0"/>
              <a:t>een</a:t>
            </a:r>
            <a:r>
              <a:rPr lang="en-US" dirty="0" smtClean="0"/>
              <a:t> product of (ii)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proces</a:t>
            </a:r>
            <a:r>
              <a:rPr lang="en-US" dirty="0" smtClean="0"/>
              <a:t> </a:t>
            </a:r>
            <a:r>
              <a:rPr lang="en-US" dirty="0" err="1" smtClean="0"/>
              <a:t>welke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vernieuwende</a:t>
            </a:r>
            <a:r>
              <a:rPr lang="en-US" dirty="0" smtClean="0"/>
              <a:t> </a:t>
            </a:r>
            <a:r>
              <a:rPr lang="en-US" dirty="0" err="1" smtClean="0"/>
              <a:t>manier</a:t>
            </a:r>
            <a:r>
              <a:rPr lang="en-US" dirty="0" smtClean="0"/>
              <a:t> van </a:t>
            </a:r>
            <a:r>
              <a:rPr lang="en-US" dirty="0" err="1" smtClean="0"/>
              <a:t>iets</a:t>
            </a:r>
            <a:r>
              <a:rPr lang="en-US" dirty="0" smtClean="0"/>
              <a:t> </a:t>
            </a:r>
            <a:r>
              <a:rPr lang="en-US" dirty="0" err="1" smtClean="0"/>
              <a:t>doen</a:t>
            </a:r>
            <a:r>
              <a:rPr lang="en-US" dirty="0" smtClean="0"/>
              <a:t> </a:t>
            </a:r>
            <a:r>
              <a:rPr lang="en-US" dirty="0" err="1" smtClean="0"/>
              <a:t>doen</a:t>
            </a:r>
            <a:r>
              <a:rPr lang="en-US" dirty="0" smtClean="0"/>
              <a:t> of </a:t>
            </a:r>
            <a:r>
              <a:rPr lang="en-US" dirty="0" err="1" smtClean="0"/>
              <a:t>welke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nieuwe</a:t>
            </a:r>
            <a:r>
              <a:rPr lang="en-US" dirty="0" smtClean="0"/>
              <a:t> </a:t>
            </a:r>
            <a:r>
              <a:rPr lang="en-US" dirty="0" err="1" smtClean="0"/>
              <a:t>technische</a:t>
            </a:r>
            <a:r>
              <a:rPr lang="en-US" dirty="0" smtClean="0"/>
              <a:t> </a:t>
            </a:r>
            <a:r>
              <a:rPr lang="en-US" dirty="0" err="1" smtClean="0"/>
              <a:t>oplossing</a:t>
            </a:r>
            <a:r>
              <a:rPr lang="en-US" dirty="0" smtClean="0"/>
              <a:t> </a:t>
            </a:r>
            <a:r>
              <a:rPr lang="en-US" dirty="0" err="1" smtClean="0"/>
              <a:t>geeft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probleem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err="1" smtClean="0"/>
              <a:t>Een</a:t>
            </a:r>
            <a:r>
              <a:rPr lang="en-US" dirty="0" smtClean="0"/>
              <a:t> patent </a:t>
            </a:r>
            <a:r>
              <a:rPr lang="en-US" dirty="0" err="1" smtClean="0"/>
              <a:t>geeft</a:t>
            </a:r>
            <a:r>
              <a:rPr lang="en-US" dirty="0" smtClean="0"/>
              <a:t> de </a:t>
            </a:r>
            <a:r>
              <a:rPr lang="en-US" dirty="0" err="1" smtClean="0"/>
              <a:t>houder</a:t>
            </a:r>
            <a:r>
              <a:rPr lang="en-US" dirty="0" smtClean="0"/>
              <a:t> het </a:t>
            </a:r>
            <a:r>
              <a:rPr lang="en-US" dirty="0" err="1" smtClean="0"/>
              <a:t>recht</a:t>
            </a:r>
            <a:r>
              <a:rPr lang="en-US" dirty="0" smtClean="0"/>
              <a:t> om </a:t>
            </a:r>
            <a:r>
              <a:rPr lang="en-US" dirty="0" err="1" smtClean="0"/>
              <a:t>anderen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verbieden</a:t>
            </a:r>
            <a:r>
              <a:rPr lang="en-US" dirty="0" smtClean="0"/>
              <a:t> de </a:t>
            </a:r>
            <a:r>
              <a:rPr lang="en-US" dirty="0" err="1" smtClean="0"/>
              <a:t>uitvinding</a:t>
            </a:r>
            <a:r>
              <a:rPr lang="en-US" dirty="0" smtClean="0"/>
              <a:t> </a:t>
            </a:r>
            <a:r>
              <a:rPr lang="en-US" dirty="0" err="1" smtClean="0"/>
              <a:t>bedrijfsmatig</a:t>
            </a:r>
            <a:r>
              <a:rPr lang="en-US" dirty="0" smtClean="0"/>
              <a:t> toe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passen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Wat</a:t>
            </a:r>
            <a:r>
              <a:rPr lang="en-US" dirty="0" smtClean="0"/>
              <a:t> is </a:t>
            </a:r>
            <a:r>
              <a:rPr lang="en-US" dirty="0" err="1" smtClean="0"/>
              <a:t>een</a:t>
            </a:r>
            <a:r>
              <a:rPr lang="en-US" dirty="0" smtClean="0"/>
              <a:t> patent 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0499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81328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en-US" b="1" u="sng" dirty="0" err="1" smtClean="0">
                <a:solidFill>
                  <a:schemeClr val="bg2">
                    <a:lumMod val="50000"/>
                  </a:schemeClr>
                </a:solidFill>
              </a:rPr>
              <a:t>Nieuw</a:t>
            </a:r>
            <a:r>
              <a:rPr lang="en-US" dirty="0" smtClean="0"/>
              <a:t>: </a:t>
            </a:r>
          </a:p>
          <a:p>
            <a:pPr marL="109728" indent="0">
              <a:buNone/>
            </a:pPr>
            <a:r>
              <a:rPr lang="en-US" dirty="0"/>
              <a:t> </a:t>
            </a:r>
            <a:r>
              <a:rPr lang="en-US" dirty="0" err="1" smtClean="0"/>
              <a:t>E</a:t>
            </a:r>
            <a:r>
              <a:rPr lang="en-US" sz="2400" dirty="0" err="1" smtClean="0"/>
              <a:t>r</a:t>
            </a:r>
            <a:r>
              <a:rPr lang="en-US" sz="2400" dirty="0" smtClean="0"/>
              <a:t> is </a:t>
            </a:r>
            <a:r>
              <a:rPr lang="en-US" sz="2400" dirty="0" err="1" smtClean="0"/>
              <a:t>nooit</a:t>
            </a:r>
            <a:r>
              <a:rPr lang="en-US" sz="2400" dirty="0" smtClean="0"/>
              <a:t> </a:t>
            </a:r>
            <a:r>
              <a:rPr lang="en-US" sz="2400" dirty="0" err="1" smtClean="0"/>
              <a:t>iets</a:t>
            </a:r>
            <a:r>
              <a:rPr lang="en-US" sz="2400" dirty="0" smtClean="0"/>
              <a:t> over </a:t>
            </a:r>
            <a:r>
              <a:rPr lang="en-US" sz="2400" dirty="0" err="1" smtClean="0"/>
              <a:t>gepubliceerd</a:t>
            </a:r>
            <a:r>
              <a:rPr lang="en-US" sz="2400" dirty="0" smtClean="0"/>
              <a:t> in </a:t>
            </a:r>
            <a:r>
              <a:rPr lang="en-US" sz="2400" dirty="0" err="1" smtClean="0"/>
              <a:t>tijdschriften</a:t>
            </a:r>
            <a:r>
              <a:rPr lang="en-US" sz="2400" dirty="0" smtClean="0"/>
              <a:t>, </a:t>
            </a:r>
          </a:p>
          <a:p>
            <a:pPr marL="109728" indent="0">
              <a:buNone/>
            </a:pPr>
            <a:r>
              <a:rPr lang="en-US" sz="2400" dirty="0" smtClean="0"/>
              <a:t>de media etc.. </a:t>
            </a:r>
            <a:r>
              <a:rPr lang="en-US" sz="2400" dirty="0" err="1" smtClean="0"/>
              <a:t>Zelfs</a:t>
            </a:r>
            <a:r>
              <a:rPr lang="en-US" sz="2400" dirty="0" smtClean="0"/>
              <a:t> </a:t>
            </a:r>
            <a:r>
              <a:rPr lang="en-US" sz="2400" dirty="0" err="1" smtClean="0"/>
              <a:t>presentatie</a:t>
            </a:r>
            <a:r>
              <a:rPr lang="en-US" sz="2400" dirty="0" smtClean="0"/>
              <a:t> op </a:t>
            </a:r>
            <a:r>
              <a:rPr lang="en-US" sz="2400" dirty="0" err="1" smtClean="0"/>
              <a:t>conferenties</a:t>
            </a:r>
            <a:r>
              <a:rPr lang="en-US" sz="2400" dirty="0" smtClean="0"/>
              <a:t>/seminars </a:t>
            </a:r>
            <a:r>
              <a:rPr lang="en-US" sz="2400" dirty="0" err="1" smtClean="0"/>
              <a:t>kunnen</a:t>
            </a:r>
            <a:r>
              <a:rPr lang="en-US" sz="2400" dirty="0" smtClean="0"/>
              <a:t> “</a:t>
            </a:r>
            <a:r>
              <a:rPr lang="en-US" sz="2400" dirty="0" err="1" smtClean="0"/>
              <a:t>nieuw”status</a:t>
            </a:r>
            <a:r>
              <a:rPr lang="en-US" sz="2400" dirty="0" smtClean="0"/>
              <a:t> </a:t>
            </a:r>
            <a:r>
              <a:rPr lang="en-US" sz="2400" dirty="0" err="1" smtClean="0"/>
              <a:t>beinvloeden</a:t>
            </a:r>
            <a:r>
              <a:rPr lang="en-US" sz="2400" dirty="0" smtClean="0"/>
              <a:t>.</a:t>
            </a:r>
          </a:p>
          <a:p>
            <a:pPr marL="109728" indent="0">
              <a:buNone/>
            </a:pPr>
            <a:endParaRPr lang="en-US" sz="800" dirty="0"/>
          </a:p>
          <a:p>
            <a:r>
              <a:rPr lang="en-US" b="1" u="sng" dirty="0" err="1" smtClean="0">
                <a:solidFill>
                  <a:schemeClr val="bg2">
                    <a:lumMod val="50000"/>
                  </a:schemeClr>
                </a:solidFill>
              </a:rPr>
              <a:t>Inventief</a:t>
            </a:r>
            <a:r>
              <a:rPr lang="en-US" dirty="0" smtClean="0"/>
              <a:t>: </a:t>
            </a:r>
          </a:p>
          <a:p>
            <a:pPr>
              <a:buNone/>
            </a:pPr>
            <a:r>
              <a:rPr lang="en-US" sz="2400" dirty="0" smtClean="0"/>
              <a:t>Is </a:t>
            </a:r>
            <a:r>
              <a:rPr lang="en-US" sz="2400" dirty="0" err="1" smtClean="0"/>
              <a:t>anders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wat</a:t>
            </a:r>
            <a:r>
              <a:rPr lang="en-US" sz="2400" dirty="0" smtClean="0"/>
              <a:t> </a:t>
            </a:r>
            <a:r>
              <a:rPr lang="en-US" sz="2400" dirty="0" err="1" smtClean="0"/>
              <a:t>er</a:t>
            </a:r>
            <a:r>
              <a:rPr lang="en-US" sz="2400" dirty="0" smtClean="0"/>
              <a:t> al </a:t>
            </a:r>
            <a:r>
              <a:rPr lang="en-US" sz="2400" dirty="0" err="1" smtClean="0"/>
              <a:t>bestaat</a:t>
            </a:r>
            <a:r>
              <a:rPr lang="en-US" sz="2400" dirty="0" smtClean="0"/>
              <a:t>, </a:t>
            </a:r>
            <a:r>
              <a:rPr lang="en-US" sz="2400" dirty="0" err="1" smtClean="0"/>
              <a:t>dus</a:t>
            </a:r>
            <a:r>
              <a:rPr lang="en-US" sz="2400" dirty="0" smtClean="0"/>
              <a:t> </a:t>
            </a:r>
            <a:r>
              <a:rPr lang="en-US" sz="2400" dirty="0" err="1" smtClean="0"/>
              <a:t>geen</a:t>
            </a:r>
            <a:r>
              <a:rPr lang="en-US" sz="2400" dirty="0" smtClean="0"/>
              <a:t> </a:t>
            </a:r>
            <a:r>
              <a:rPr lang="en-US" sz="2400" dirty="0" err="1" smtClean="0"/>
              <a:t>voor</a:t>
            </a:r>
            <a:r>
              <a:rPr lang="en-US" sz="2400" dirty="0" smtClean="0"/>
              <a:t> de </a:t>
            </a:r>
          </a:p>
          <a:p>
            <a:pPr>
              <a:buNone/>
            </a:pPr>
            <a:r>
              <a:rPr lang="en-US" sz="2400" dirty="0" smtClean="0"/>
              <a:t>hand </a:t>
            </a:r>
            <a:r>
              <a:rPr lang="en-US" sz="2400" dirty="0" err="1" smtClean="0"/>
              <a:t>liggende</a:t>
            </a:r>
            <a:r>
              <a:rPr lang="en-US" sz="2400" dirty="0" smtClean="0"/>
              <a:t> </a:t>
            </a:r>
            <a:r>
              <a:rPr lang="en-US" sz="2400" dirty="0" err="1" smtClean="0"/>
              <a:t>variatie</a:t>
            </a:r>
            <a:r>
              <a:rPr lang="en-US" sz="2400" dirty="0" smtClean="0"/>
              <a:t> op </a:t>
            </a:r>
            <a:r>
              <a:rPr lang="en-US" sz="2400" dirty="0" err="1" smtClean="0"/>
              <a:t>wat</a:t>
            </a:r>
            <a:r>
              <a:rPr lang="en-US" sz="2400" dirty="0" smtClean="0"/>
              <a:t> </a:t>
            </a:r>
            <a:r>
              <a:rPr lang="en-US" sz="2400" dirty="0" err="1" smtClean="0"/>
              <a:t>er</a:t>
            </a:r>
            <a:r>
              <a:rPr lang="en-US" sz="2400" dirty="0" smtClean="0"/>
              <a:t> al </a:t>
            </a:r>
            <a:r>
              <a:rPr lang="en-US" sz="2400" dirty="0" err="1" smtClean="0"/>
              <a:t>bestaa</a:t>
            </a:r>
            <a:r>
              <a:rPr lang="en-US" sz="2600" dirty="0" err="1" smtClean="0"/>
              <a:t>t</a:t>
            </a:r>
            <a:r>
              <a:rPr lang="en-US" dirty="0" smtClean="0"/>
              <a:t>.  </a:t>
            </a:r>
          </a:p>
          <a:p>
            <a:pPr>
              <a:buNone/>
            </a:pPr>
            <a:endParaRPr lang="en-US" sz="900" dirty="0" smtClean="0"/>
          </a:p>
          <a:p>
            <a:pPr algn="ctr"/>
            <a:r>
              <a:rPr lang="en-US" b="1" u="sng" dirty="0" err="1" smtClean="0">
                <a:solidFill>
                  <a:schemeClr val="bg2">
                    <a:lumMod val="50000"/>
                  </a:schemeClr>
                </a:solidFill>
              </a:rPr>
              <a:t>Bruikbaar</a:t>
            </a:r>
            <a:endParaRPr lang="en-US" b="1" u="sng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None/>
            </a:pPr>
            <a:r>
              <a:rPr lang="en-US" sz="2600" dirty="0" err="1" smtClean="0"/>
              <a:t>Er</a:t>
            </a:r>
            <a:r>
              <a:rPr lang="en-US" sz="2600" dirty="0" smtClean="0"/>
              <a:t> </a:t>
            </a:r>
            <a:r>
              <a:rPr lang="en-US" sz="2600" dirty="0" err="1" smtClean="0"/>
              <a:t>wordt</a:t>
            </a:r>
            <a:r>
              <a:rPr lang="en-US" sz="2600" dirty="0" smtClean="0"/>
              <a:t> </a:t>
            </a:r>
            <a:r>
              <a:rPr lang="en-US" sz="2600" dirty="0" err="1" smtClean="0"/>
              <a:t>nooit</a:t>
            </a:r>
            <a:r>
              <a:rPr lang="en-US" sz="2600" dirty="0" smtClean="0"/>
              <a:t> </a:t>
            </a:r>
            <a:r>
              <a:rPr lang="en-US" sz="2600" dirty="0" err="1" smtClean="0"/>
              <a:t>een</a:t>
            </a:r>
            <a:r>
              <a:rPr lang="en-US" sz="2600" dirty="0" smtClean="0"/>
              <a:t> patent </a:t>
            </a:r>
            <a:r>
              <a:rPr lang="en-US" sz="2600" dirty="0" err="1" smtClean="0"/>
              <a:t>gegeven</a:t>
            </a:r>
            <a:r>
              <a:rPr lang="en-US" sz="2600" dirty="0" smtClean="0"/>
              <a:t> </a:t>
            </a:r>
            <a:r>
              <a:rPr lang="en-US" sz="2600" dirty="0" err="1" smtClean="0"/>
              <a:t>voor</a:t>
            </a:r>
            <a:r>
              <a:rPr lang="en-US" sz="2600" dirty="0" smtClean="0"/>
              <a:t> </a:t>
            </a:r>
            <a:r>
              <a:rPr lang="en-US" sz="2600" dirty="0" err="1" smtClean="0"/>
              <a:t>een</a:t>
            </a:r>
            <a:r>
              <a:rPr lang="en-US" sz="2600" dirty="0" smtClean="0"/>
              <a:t> </a:t>
            </a:r>
            <a:r>
              <a:rPr lang="en-US" sz="2600" dirty="0" err="1" smtClean="0"/>
              <a:t>uitvinding</a:t>
            </a:r>
            <a:r>
              <a:rPr lang="en-US" sz="2600" dirty="0" smtClean="0"/>
              <a:t> </a:t>
            </a:r>
            <a:r>
              <a:rPr lang="en-US" sz="2600" dirty="0" err="1" smtClean="0"/>
              <a:t>dat</a:t>
            </a:r>
            <a:r>
              <a:rPr lang="en-US" sz="2600" dirty="0" smtClean="0"/>
              <a:t> </a:t>
            </a:r>
            <a:r>
              <a:rPr lang="en-US" sz="2600" dirty="0" err="1" smtClean="0"/>
              <a:t>niet</a:t>
            </a:r>
            <a:r>
              <a:rPr lang="en-US" sz="2600" dirty="0" smtClean="0"/>
              <a:t> </a:t>
            </a:r>
            <a:r>
              <a:rPr lang="en-US" sz="2600" dirty="0" err="1" smtClean="0"/>
              <a:t>bruikbaar</a:t>
            </a:r>
            <a:r>
              <a:rPr lang="en-US" sz="2600" dirty="0" smtClean="0"/>
              <a:t> is.</a:t>
            </a:r>
            <a:endParaRPr lang="en-US" sz="2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Wanneer</a:t>
            </a:r>
            <a:r>
              <a:rPr lang="en-US" dirty="0" smtClean="0"/>
              <a:t> is </a:t>
            </a:r>
            <a:r>
              <a:rPr lang="en-US" dirty="0" err="1" smtClean="0"/>
              <a:t>iets</a:t>
            </a:r>
            <a:r>
              <a:rPr lang="en-US" dirty="0" smtClean="0"/>
              <a:t> </a:t>
            </a:r>
            <a:r>
              <a:rPr lang="en-US" dirty="0" err="1" smtClean="0"/>
              <a:t>patenteerbaar</a:t>
            </a:r>
            <a:r>
              <a:rPr lang="en-US" dirty="0" smtClean="0"/>
              <a:t>?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7239000" y="3962401"/>
            <a:ext cx="2133600" cy="1981200"/>
            <a:chOff x="3352800" y="1219200"/>
            <a:chExt cx="2362200" cy="2666999"/>
          </a:xfrm>
        </p:grpSpPr>
        <p:sp>
          <p:nvSpPr>
            <p:cNvPr id="5" name="Isosceles Triangle 4"/>
            <p:cNvSpPr/>
            <p:nvPr/>
          </p:nvSpPr>
          <p:spPr>
            <a:xfrm rot="10800000">
              <a:off x="3352800" y="1600199"/>
              <a:ext cx="2362200" cy="2286000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581400" y="1828799"/>
              <a:ext cx="1981200" cy="4557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 smtClean="0">
                  <a:solidFill>
                    <a:schemeClr val="bg1"/>
                  </a:solidFill>
                </a:rPr>
                <a:t>UITVINDINGEN </a:t>
              </a:r>
              <a:endParaRPr lang="en-US" sz="1600" b="1" dirty="0">
                <a:solidFill>
                  <a:schemeClr val="bg1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114800" y="2438400"/>
              <a:ext cx="762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chemeClr val="bg1"/>
                  </a:solidFill>
                </a:rPr>
                <a:t>20 </a:t>
              </a:r>
              <a:r>
                <a:rPr lang="en-US" b="1" dirty="0" err="1" smtClean="0">
                  <a:solidFill>
                    <a:schemeClr val="bg1"/>
                  </a:solidFill>
                </a:rPr>
                <a:t>jaar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3810000" y="1219200"/>
              <a:ext cx="135325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PATENTEN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480720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ttp://www.kabeetmaps.com/images/logo/1205136584-coke_bottlers_copy1.jpg">
            <a:hlinkClick r:id="rId3"/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43" r="8685"/>
          <a:stretch/>
        </p:blipFill>
        <p:spPr bwMode="auto">
          <a:xfrm>
            <a:off x="5962917" y="1371600"/>
            <a:ext cx="3181083" cy="1028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-76200" y="1481328"/>
            <a:ext cx="6400800" cy="4525963"/>
          </a:xfrm>
        </p:spPr>
        <p:txBody>
          <a:bodyPr>
            <a:normAutofit fontScale="92500"/>
          </a:bodyPr>
          <a:lstStyle/>
          <a:p>
            <a:r>
              <a:rPr lang="en-US" sz="2600" dirty="0" err="1" smtClean="0"/>
              <a:t>Een</a:t>
            </a:r>
            <a:r>
              <a:rPr lang="en-US" sz="2600" dirty="0" smtClean="0"/>
              <a:t> </a:t>
            </a:r>
            <a:r>
              <a:rPr lang="en-US" sz="2600" dirty="0" err="1" smtClean="0"/>
              <a:t>handelsmerk</a:t>
            </a:r>
            <a:r>
              <a:rPr lang="en-US" sz="2600" dirty="0" smtClean="0"/>
              <a:t> is </a:t>
            </a:r>
            <a:r>
              <a:rPr lang="en-US" sz="2600" dirty="0" err="1" smtClean="0"/>
              <a:t>een</a:t>
            </a:r>
            <a:r>
              <a:rPr lang="en-US" sz="2600" dirty="0" smtClean="0"/>
              <a:t> </a:t>
            </a:r>
            <a:r>
              <a:rPr lang="en-US" sz="2600" b="1" u="sng" dirty="0" err="1" smtClean="0"/>
              <a:t>teken</a:t>
            </a:r>
            <a:r>
              <a:rPr lang="en-US" sz="2600" dirty="0" smtClean="0"/>
              <a:t>, of </a:t>
            </a:r>
            <a:r>
              <a:rPr lang="en-US" sz="2600" b="1" u="sng" dirty="0" err="1" smtClean="0"/>
              <a:t>woord</a:t>
            </a:r>
            <a:r>
              <a:rPr lang="en-US" sz="2600" dirty="0" smtClean="0"/>
              <a:t>, </a:t>
            </a:r>
            <a:r>
              <a:rPr lang="en-US" sz="2600" b="1" dirty="0" smtClean="0"/>
              <a:t>of</a:t>
            </a:r>
            <a:r>
              <a:rPr lang="en-US" sz="2600" dirty="0" smtClean="0"/>
              <a:t> </a:t>
            </a:r>
            <a:r>
              <a:rPr lang="en-US" sz="2600" b="1" u="sng" dirty="0" err="1" smtClean="0"/>
              <a:t>symbool</a:t>
            </a:r>
            <a:r>
              <a:rPr lang="en-US" sz="2600" b="1" dirty="0" smtClean="0"/>
              <a:t>, of </a:t>
            </a:r>
            <a:r>
              <a:rPr lang="en-US" sz="2600" b="1" u="sng" dirty="0" smtClean="0"/>
              <a:t>slogan</a:t>
            </a:r>
            <a:r>
              <a:rPr lang="en-US" sz="2600" b="1" dirty="0" smtClean="0"/>
              <a:t> (of </a:t>
            </a:r>
            <a:r>
              <a:rPr lang="en-US" sz="2600" b="1" dirty="0" err="1" smtClean="0"/>
              <a:t>een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combinatie</a:t>
            </a:r>
            <a:r>
              <a:rPr lang="en-US" sz="2600" b="1" dirty="0" smtClean="0"/>
              <a:t>) </a:t>
            </a:r>
            <a:r>
              <a:rPr lang="en-US" sz="2600" dirty="0" smtClean="0"/>
              <a:t> </a:t>
            </a:r>
            <a:r>
              <a:rPr lang="en-US" sz="2600" dirty="0" err="1" smtClean="0"/>
              <a:t>welke</a:t>
            </a:r>
            <a:r>
              <a:rPr lang="en-US" sz="2600" dirty="0" smtClean="0"/>
              <a:t> het </a:t>
            </a:r>
            <a:r>
              <a:rPr lang="en-US" sz="2600" dirty="0" err="1" smtClean="0"/>
              <a:t>mogelijk</a:t>
            </a:r>
            <a:r>
              <a:rPr lang="en-US" sz="2600" dirty="0" smtClean="0"/>
              <a:t> </a:t>
            </a:r>
            <a:r>
              <a:rPr lang="en-US" sz="2600" dirty="0" err="1" smtClean="0"/>
              <a:t>maakt</a:t>
            </a:r>
            <a:r>
              <a:rPr lang="en-US" sz="2600" dirty="0" smtClean="0"/>
              <a:t> om </a:t>
            </a:r>
            <a:r>
              <a:rPr lang="en-US" sz="2600" dirty="0" err="1" smtClean="0"/>
              <a:t>producten</a:t>
            </a:r>
            <a:r>
              <a:rPr lang="en-US" sz="2600" dirty="0" smtClean="0"/>
              <a:t> of services van </a:t>
            </a:r>
            <a:r>
              <a:rPr lang="en-US" sz="2600" dirty="0" err="1" smtClean="0"/>
              <a:t>een</a:t>
            </a:r>
            <a:r>
              <a:rPr lang="en-US" sz="2600" dirty="0" smtClean="0"/>
              <a:t> </a:t>
            </a:r>
            <a:r>
              <a:rPr lang="en-US" sz="2600" dirty="0" err="1" smtClean="0"/>
              <a:t>onderneming</a:t>
            </a:r>
            <a:r>
              <a:rPr lang="en-US" sz="2600" dirty="0" smtClean="0"/>
              <a:t> </a:t>
            </a:r>
            <a:r>
              <a:rPr lang="en-US" sz="2600" dirty="0" err="1" smtClean="0"/>
              <a:t>te</a:t>
            </a:r>
            <a:r>
              <a:rPr lang="en-US" sz="2600" dirty="0" smtClean="0"/>
              <a:t> </a:t>
            </a:r>
            <a:r>
              <a:rPr lang="en-US" sz="2600" dirty="0" err="1" smtClean="0"/>
              <a:t>onderscheiden</a:t>
            </a:r>
            <a:r>
              <a:rPr lang="en-US" sz="2600" dirty="0" smtClean="0"/>
              <a:t> van die van </a:t>
            </a:r>
            <a:r>
              <a:rPr lang="en-US" sz="2600" dirty="0" err="1" smtClean="0"/>
              <a:t>andere</a:t>
            </a:r>
            <a:r>
              <a:rPr lang="en-US" sz="2600" dirty="0" smtClean="0"/>
              <a:t> </a:t>
            </a:r>
            <a:r>
              <a:rPr lang="en-US" sz="2600" dirty="0" err="1" smtClean="0"/>
              <a:t>ondernemingen</a:t>
            </a:r>
            <a:r>
              <a:rPr lang="en-US" sz="2600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/>
              <a:t>handelsmerk</a:t>
            </a:r>
            <a:r>
              <a:rPr lang="en-US" dirty="0"/>
              <a:t> </a:t>
            </a:r>
            <a:r>
              <a:rPr lang="en-US" dirty="0" err="1" smtClean="0"/>
              <a:t>helpt</a:t>
            </a:r>
            <a:r>
              <a:rPr lang="en-US" dirty="0" smtClean="0"/>
              <a:t> </a:t>
            </a:r>
            <a:r>
              <a:rPr lang="en-US" dirty="0" err="1" smtClean="0"/>
              <a:t>consumenten</a:t>
            </a:r>
            <a:r>
              <a:rPr lang="en-US" dirty="0" smtClean="0"/>
              <a:t> </a:t>
            </a:r>
            <a:r>
              <a:rPr lang="en-US" dirty="0" err="1" smtClean="0"/>
              <a:t>producten</a:t>
            </a:r>
            <a:r>
              <a:rPr lang="en-US" dirty="0" smtClean="0"/>
              <a:t>/</a:t>
            </a:r>
            <a:r>
              <a:rPr lang="en-US" dirty="0" err="1" smtClean="0"/>
              <a:t>diensten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identificeren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keuze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maken</a:t>
            </a:r>
            <a:r>
              <a:rPr lang="en-US" dirty="0" smtClean="0"/>
              <a:t> </a:t>
            </a:r>
            <a:r>
              <a:rPr lang="en-US" dirty="0" err="1" smtClean="0"/>
              <a:t>gebassserd</a:t>
            </a:r>
            <a:r>
              <a:rPr lang="en-US" dirty="0" smtClean="0"/>
              <a:t> op de </a:t>
            </a:r>
            <a:r>
              <a:rPr lang="en-US" b="1" dirty="0" err="1" smtClean="0"/>
              <a:t>reputatie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b="1" dirty="0" err="1" smtClean="0"/>
              <a:t>kwaliteit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err="1" smtClean="0"/>
              <a:t>Wat</a:t>
            </a:r>
            <a:r>
              <a:rPr lang="en-US" dirty="0" smtClean="0"/>
              <a:t> is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handelsmerk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8" name="AutoShape 2" descr="Afbeeldingsresultaat voor coca cola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010400" y="2514600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Coca- cola</a:t>
            </a:r>
          </a:p>
          <a:p>
            <a:r>
              <a:rPr lang="en-US" dirty="0" smtClean="0"/>
              <a:t>Reg. 1887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858000" y="5373469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Pepsi</a:t>
            </a:r>
          </a:p>
          <a:p>
            <a:r>
              <a:rPr lang="en-US" dirty="0" smtClean="0"/>
              <a:t>Reg. 1905</a:t>
            </a:r>
            <a:endParaRPr lang="en-US" dirty="0"/>
          </a:p>
        </p:txBody>
      </p:sp>
      <p:pic>
        <p:nvPicPr>
          <p:cNvPr id="7170" name="Picture 2" descr="http://blog.cbt.edu/wp-content/uploads/2012/05/pepsi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477000" y="3886200"/>
            <a:ext cx="2405743" cy="12954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27915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3440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Verschillende</a:t>
            </a:r>
            <a:r>
              <a:rPr lang="en-US" dirty="0" smtClean="0"/>
              <a:t> </a:t>
            </a:r>
            <a:r>
              <a:rPr lang="en-US" dirty="0" err="1" smtClean="0"/>
              <a:t>typen</a:t>
            </a:r>
            <a:r>
              <a:rPr lang="en-US" dirty="0" smtClean="0"/>
              <a:t> </a:t>
            </a:r>
            <a:r>
              <a:rPr lang="en-US" dirty="0" err="1" smtClean="0"/>
              <a:t>handelsmerken</a:t>
            </a:r>
            <a:endParaRPr lang="en-US" dirty="0"/>
          </a:p>
        </p:txBody>
      </p:sp>
      <p:pic>
        <p:nvPicPr>
          <p:cNvPr id="1026" name="Picture 2" descr="http://cucpopculture.weebly.com/uploads/4/5/3/5/45359757/2569068_orig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524001"/>
            <a:ext cx="2362200" cy="1957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352800" y="1371600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Symbool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429000" y="31242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Slogan 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2209800" y="1752600"/>
            <a:ext cx="1066800" cy="3048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2514600" y="3276600"/>
            <a:ext cx="914400" cy="8277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553200" y="15240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Logo type</a:t>
            </a:r>
            <a:endParaRPr lang="en-US" dirty="0"/>
          </a:p>
        </p:txBody>
      </p:sp>
      <p:pic>
        <p:nvPicPr>
          <p:cNvPr id="5122" name="Picture 2" descr="http://upload.wikimedia.org/wikipedia/commons/thumb/4/40/Volkswagen_logo_2012.svg/2000px-Volkswagen_logo_2012.svg.pn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391400" y="1524000"/>
            <a:ext cx="1752600" cy="1752600"/>
          </a:xfrm>
          <a:prstGeom prst="rect">
            <a:avLst/>
          </a:prstGeom>
          <a:noFill/>
        </p:spPr>
      </p:pic>
      <p:pic>
        <p:nvPicPr>
          <p:cNvPr id="5124" name="Picture 4" descr="http://www.hapakenya.com/wp-content/uploads/2014/05/Orange.png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28600" y="4038600"/>
            <a:ext cx="2057400" cy="2057400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2743200" y="48006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kleur</a:t>
            </a:r>
            <a:endParaRPr lang="en-US" dirty="0"/>
          </a:p>
        </p:txBody>
      </p:sp>
      <p:cxnSp>
        <p:nvCxnSpPr>
          <p:cNvPr id="15" name="Straight Arrow Connector 14"/>
          <p:cNvCxnSpPr>
            <a:endCxn id="13" idx="1"/>
          </p:cNvCxnSpPr>
          <p:nvPr/>
        </p:nvCxnSpPr>
        <p:spPr>
          <a:xfrm>
            <a:off x="2209800" y="4876800"/>
            <a:ext cx="533400" cy="10846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oup 20"/>
          <p:cNvGrpSpPr/>
          <p:nvPr/>
        </p:nvGrpSpPr>
        <p:grpSpPr>
          <a:xfrm>
            <a:off x="3810000" y="3362325"/>
            <a:ext cx="3581400" cy="3495675"/>
            <a:chOff x="5029200" y="3362325"/>
            <a:chExt cx="3581400" cy="3495675"/>
          </a:xfrm>
        </p:grpSpPr>
        <p:pic>
          <p:nvPicPr>
            <p:cNvPr id="5126" name="Picture 6" descr="http://bloginabottle.com/wp-content/uploads/2009/09/coca-cola-bottle.jpg">
              <a:hlinkClick r:id="rId9"/>
            </p:cNvPr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5029200" y="3362325"/>
              <a:ext cx="1552575" cy="3495675"/>
            </a:xfrm>
            <a:prstGeom prst="rect">
              <a:avLst/>
            </a:prstGeom>
            <a:noFill/>
          </p:spPr>
        </p:pic>
        <p:sp>
          <p:nvSpPr>
            <p:cNvPr id="17" name="TextBox 16"/>
            <p:cNvSpPr txBox="1"/>
            <p:nvPr/>
          </p:nvSpPr>
          <p:spPr>
            <a:xfrm>
              <a:off x="6400800" y="3733800"/>
              <a:ext cx="1524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/>
                <a:t>Vorm</a:t>
              </a:r>
              <a:endParaRPr lang="en-US" dirty="0"/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V="1">
              <a:off x="6096000" y="4114800"/>
              <a:ext cx="533400" cy="38100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7086600" y="4812268"/>
              <a:ext cx="1524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/>
                <a:t>Naam</a:t>
              </a:r>
              <a:endParaRPr lang="en-US" dirty="0"/>
            </a:p>
          </p:txBody>
        </p:sp>
        <p:cxnSp>
          <p:nvCxnSpPr>
            <p:cNvPr id="20" name="Straight Arrow Connector 19"/>
            <p:cNvCxnSpPr/>
            <p:nvPr/>
          </p:nvCxnSpPr>
          <p:spPr>
            <a:xfrm>
              <a:off x="6172200" y="4964668"/>
              <a:ext cx="914400" cy="82773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7010401" y="4038600"/>
            <a:ext cx="2133599" cy="1981200"/>
            <a:chOff x="3352800" y="1219200"/>
            <a:chExt cx="2362200" cy="2666999"/>
          </a:xfrm>
        </p:grpSpPr>
        <p:sp>
          <p:nvSpPr>
            <p:cNvPr id="23" name="Isosceles Triangle 22"/>
            <p:cNvSpPr/>
            <p:nvPr/>
          </p:nvSpPr>
          <p:spPr>
            <a:xfrm rot="10800000">
              <a:off x="3352800" y="1600199"/>
              <a:ext cx="2362200" cy="2286000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581400" y="1828799"/>
              <a:ext cx="1981200" cy="4557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chemeClr val="bg1"/>
                  </a:solidFill>
                </a:rPr>
                <a:t>BRAND </a:t>
              </a:r>
              <a:endParaRPr lang="en-US" sz="1600" b="1" dirty="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943352" y="2438400"/>
              <a:ext cx="1096736" cy="7871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chemeClr val="bg1"/>
                  </a:solidFill>
                </a:rPr>
                <a:t>DOOR</a:t>
              </a:r>
            </a:p>
            <a:p>
              <a:pPr algn="ctr"/>
              <a:r>
                <a:rPr lang="en-US" sz="1600" b="1" dirty="0" smtClean="0">
                  <a:solidFill>
                    <a:schemeClr val="bg1"/>
                  </a:solidFill>
                </a:rPr>
                <a:t>LOPEND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574712" y="1219200"/>
              <a:ext cx="2048421" cy="49717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dirty="0" smtClean="0"/>
                <a:t>HANDELSMERK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1164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828800"/>
            <a:ext cx="8229600" cy="4525963"/>
          </a:xfrm>
        </p:spPr>
        <p:txBody>
          <a:bodyPr/>
          <a:lstStyle/>
          <a:p>
            <a:r>
              <a:rPr lang="en-US" dirty="0" smtClean="0"/>
              <a:t>De </a:t>
            </a:r>
            <a:r>
              <a:rPr lang="en-US" dirty="0" err="1" smtClean="0"/>
              <a:t>exclusieve</a:t>
            </a:r>
            <a:r>
              <a:rPr lang="en-US" dirty="0" smtClean="0"/>
              <a:t> </a:t>
            </a:r>
            <a:r>
              <a:rPr lang="en-US" dirty="0" err="1" smtClean="0"/>
              <a:t>rechten</a:t>
            </a:r>
            <a:r>
              <a:rPr lang="en-US" dirty="0" smtClean="0"/>
              <a:t> </a:t>
            </a:r>
            <a:r>
              <a:rPr lang="en-US" dirty="0" err="1" smtClean="0"/>
              <a:t>gegeven</a:t>
            </a:r>
            <a:r>
              <a:rPr lang="en-US" dirty="0" smtClean="0"/>
              <a:t> </a:t>
            </a:r>
            <a:r>
              <a:rPr lang="en-US" dirty="0" err="1" smtClean="0"/>
              <a:t>aan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auteur, </a:t>
            </a:r>
            <a:r>
              <a:rPr lang="en-US" dirty="0" err="1" smtClean="0"/>
              <a:t>componist</a:t>
            </a:r>
            <a:r>
              <a:rPr lang="en-US" dirty="0" smtClean="0"/>
              <a:t> etc 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bepaalde</a:t>
            </a:r>
            <a:r>
              <a:rPr lang="en-US" dirty="0" smtClean="0"/>
              <a:t> </a:t>
            </a:r>
            <a:r>
              <a:rPr lang="en-US" dirty="0" err="1" smtClean="0"/>
              <a:t>tijd</a:t>
            </a:r>
            <a:r>
              <a:rPr lang="en-US" dirty="0" smtClean="0"/>
              <a:t>  </a:t>
            </a:r>
            <a:r>
              <a:rPr lang="en-US" dirty="0" err="1" smtClean="0"/>
              <a:t>voor</a:t>
            </a:r>
            <a:r>
              <a:rPr lang="en-US" dirty="0" smtClean="0"/>
              <a:t> het </a:t>
            </a:r>
            <a:r>
              <a:rPr lang="en-US" dirty="0" err="1" smtClean="0"/>
              <a:t>publiceren</a:t>
            </a:r>
            <a:r>
              <a:rPr lang="en-US" dirty="0" smtClean="0"/>
              <a:t>, </a:t>
            </a:r>
            <a:r>
              <a:rPr lang="en-US" dirty="0" err="1" smtClean="0"/>
              <a:t>printen</a:t>
            </a:r>
            <a:r>
              <a:rPr lang="en-US" dirty="0" smtClean="0"/>
              <a:t> en </a:t>
            </a:r>
            <a:r>
              <a:rPr lang="en-US" dirty="0" err="1" smtClean="0"/>
              <a:t>verkopen</a:t>
            </a:r>
            <a:r>
              <a:rPr lang="en-US" dirty="0" smtClean="0"/>
              <a:t> van </a:t>
            </a:r>
            <a:r>
              <a:rPr lang="nl-NL" dirty="0" smtClean="0"/>
              <a:t>kopien </a:t>
            </a:r>
            <a:r>
              <a:rPr lang="en-US" dirty="0" smtClean="0"/>
              <a:t>van </a:t>
            </a:r>
            <a:r>
              <a:rPr lang="en-US" dirty="0" err="1" smtClean="0"/>
              <a:t>zijn</a:t>
            </a:r>
            <a:r>
              <a:rPr lang="en-US" dirty="0" smtClean="0"/>
              <a:t>/</a:t>
            </a:r>
            <a:r>
              <a:rPr lang="en-US" dirty="0" err="1" smtClean="0"/>
              <a:t>haar</a:t>
            </a:r>
            <a:r>
              <a:rPr lang="en-US" dirty="0" smtClean="0"/>
              <a:t> </a:t>
            </a:r>
            <a:r>
              <a:rPr lang="en-US" dirty="0" err="1" smtClean="0"/>
              <a:t>orgineel</a:t>
            </a:r>
            <a:r>
              <a:rPr lang="en-US" dirty="0" smtClean="0"/>
              <a:t> </a:t>
            </a:r>
            <a:r>
              <a:rPr lang="en-US" dirty="0" err="1" smtClean="0"/>
              <a:t>werk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nl-NL" dirty="0" smtClean="0"/>
              <a:t>Het auteursrecht laat de auteurs toe de exploitatie van hun creatie te controleren en de integriteit ervan te beschermen.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err="1" smtClean="0"/>
              <a:t>Wat</a:t>
            </a:r>
            <a:r>
              <a:rPr lang="en-US" sz="4400" dirty="0" smtClean="0"/>
              <a:t> </a:t>
            </a:r>
            <a:r>
              <a:rPr lang="en-US" sz="4400" dirty="0" err="1" smtClean="0"/>
              <a:t>zijn</a:t>
            </a:r>
            <a:r>
              <a:rPr lang="en-US" sz="4400" dirty="0" smtClean="0"/>
              <a:t> </a:t>
            </a:r>
            <a:r>
              <a:rPr lang="en-US" sz="4400" dirty="0" err="1" smtClean="0"/>
              <a:t>Auteursrechten</a:t>
            </a:r>
            <a:r>
              <a:rPr lang="en-US" sz="4400" dirty="0" smtClean="0"/>
              <a:t>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Originele</a:t>
            </a:r>
            <a:r>
              <a:rPr lang="en-US" dirty="0" smtClean="0"/>
              <a:t> </a:t>
            </a:r>
            <a:r>
              <a:rPr lang="en-US" dirty="0" err="1" smtClean="0"/>
              <a:t>Literaire</a:t>
            </a:r>
            <a:r>
              <a:rPr lang="en-US" dirty="0" smtClean="0"/>
              <a:t>, Drama, Musical and </a:t>
            </a:r>
            <a:r>
              <a:rPr lang="en-US" dirty="0" err="1" smtClean="0"/>
              <a:t>Artistieke</a:t>
            </a:r>
            <a:r>
              <a:rPr lang="en-US" dirty="0" smtClean="0"/>
              <a:t> </a:t>
            </a:r>
            <a:r>
              <a:rPr lang="en-US" dirty="0" err="1" smtClean="0"/>
              <a:t>producties</a:t>
            </a:r>
            <a:r>
              <a:rPr lang="en-US" dirty="0" smtClean="0"/>
              <a:t>,  </a:t>
            </a:r>
            <a:r>
              <a:rPr lang="en-US" dirty="0" err="1" smtClean="0"/>
              <a:t>Cinematographische</a:t>
            </a:r>
            <a:r>
              <a:rPr lang="en-US" dirty="0" smtClean="0"/>
              <a:t>  films,  </a:t>
            </a:r>
            <a:r>
              <a:rPr lang="en-US" dirty="0" err="1" smtClean="0"/>
              <a:t>geluidopnames</a:t>
            </a:r>
            <a:endParaRPr lang="en-US" dirty="0" smtClean="0"/>
          </a:p>
          <a:p>
            <a:endParaRPr lang="en-US" sz="1000" dirty="0" smtClean="0"/>
          </a:p>
          <a:p>
            <a:r>
              <a:rPr lang="en-US" dirty="0" err="1" smtClean="0"/>
              <a:t>Literaire</a:t>
            </a:r>
            <a:r>
              <a:rPr lang="en-US" dirty="0" smtClean="0"/>
              <a:t> </a:t>
            </a:r>
            <a:r>
              <a:rPr lang="en-US" dirty="0" err="1" smtClean="0"/>
              <a:t>werken</a:t>
            </a:r>
            <a:r>
              <a:rPr lang="en-US" dirty="0" smtClean="0"/>
              <a:t>: Romans, </a:t>
            </a:r>
            <a:r>
              <a:rPr lang="en-US" dirty="0" err="1" smtClean="0"/>
              <a:t>gedichten</a:t>
            </a:r>
            <a:r>
              <a:rPr lang="en-US" dirty="0" smtClean="0"/>
              <a:t>, </a:t>
            </a:r>
            <a:r>
              <a:rPr lang="en-US" dirty="0" err="1" smtClean="0"/>
              <a:t>korte</a:t>
            </a:r>
            <a:r>
              <a:rPr lang="en-US" dirty="0" smtClean="0"/>
              <a:t> </a:t>
            </a:r>
            <a:r>
              <a:rPr lang="en-US" dirty="0" err="1" smtClean="0"/>
              <a:t>verhalen</a:t>
            </a:r>
            <a:r>
              <a:rPr lang="en-US" dirty="0" smtClean="0"/>
              <a:t>, </a:t>
            </a:r>
            <a:r>
              <a:rPr lang="en-US" dirty="0" err="1" smtClean="0"/>
              <a:t>Boeken</a:t>
            </a:r>
            <a:r>
              <a:rPr lang="en-US" dirty="0" smtClean="0"/>
              <a:t> over elk </a:t>
            </a:r>
            <a:r>
              <a:rPr lang="en-US" dirty="0" err="1" smtClean="0"/>
              <a:t>onderwerp</a:t>
            </a:r>
            <a:r>
              <a:rPr lang="en-US" dirty="0" smtClean="0"/>
              <a:t>, Computer </a:t>
            </a:r>
            <a:r>
              <a:rPr lang="en-US" dirty="0" err="1" smtClean="0"/>
              <a:t>programma’s</a:t>
            </a:r>
            <a:r>
              <a:rPr lang="en-US" dirty="0" smtClean="0"/>
              <a:t>, tables, computer databases, </a:t>
            </a:r>
            <a:r>
              <a:rPr lang="en-US" dirty="0" err="1" smtClean="0"/>
              <a:t>songteksten</a:t>
            </a:r>
            <a:endParaRPr lang="en-US" dirty="0" smtClean="0"/>
          </a:p>
          <a:p>
            <a:endParaRPr lang="en-US" sz="1000" dirty="0" smtClean="0"/>
          </a:p>
          <a:p>
            <a:r>
              <a:rPr lang="en-US" dirty="0" smtClean="0"/>
              <a:t>Computer software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Voorbeelden</a:t>
            </a:r>
            <a:r>
              <a:rPr lang="en-US" dirty="0" smtClean="0"/>
              <a:t> </a:t>
            </a:r>
            <a:r>
              <a:rPr lang="en-US" dirty="0" err="1" smtClean="0"/>
              <a:t>Auteursrechten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7010398" y="4572000"/>
            <a:ext cx="2174853" cy="1981200"/>
            <a:chOff x="3352800" y="1219200"/>
            <a:chExt cx="2407874" cy="2666999"/>
          </a:xfrm>
        </p:grpSpPr>
        <p:sp>
          <p:nvSpPr>
            <p:cNvPr id="5" name="Isosceles Triangle 4"/>
            <p:cNvSpPr/>
            <p:nvPr/>
          </p:nvSpPr>
          <p:spPr>
            <a:xfrm rot="10800000">
              <a:off x="3352800" y="1600199"/>
              <a:ext cx="2362200" cy="2286000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581400" y="1828799"/>
              <a:ext cx="1981200" cy="4557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chemeClr val="bg1"/>
                  </a:solidFill>
                </a:rPr>
                <a:t>EXPRESSIE</a:t>
              </a:r>
              <a:endParaRPr lang="en-US" sz="1600" b="1" dirty="0">
                <a:solidFill>
                  <a:schemeClr val="bg1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943352" y="2438400"/>
              <a:ext cx="1096736" cy="8286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chemeClr val="bg1"/>
                  </a:solidFill>
                </a:rPr>
                <a:t>50-60 </a:t>
              </a:r>
              <a:r>
                <a:rPr lang="en-US" b="1" dirty="0" err="1" smtClean="0">
                  <a:solidFill>
                    <a:schemeClr val="bg1"/>
                  </a:solidFill>
                </a:rPr>
                <a:t>jaar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3437167" y="1219200"/>
              <a:ext cx="2323507" cy="49717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dirty="0" smtClean="0"/>
                <a:t>AUTEURSTRECHT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1947672"/>
          </a:xfrm>
        </p:spPr>
        <p:txBody>
          <a:bodyPr/>
          <a:lstStyle/>
          <a:p>
            <a:endParaRPr lang="nl-NL" dirty="0" smtClean="0"/>
          </a:p>
          <a:p>
            <a:r>
              <a:rPr lang="nl-NL" dirty="0" smtClean="0"/>
              <a:t>Het recht van bedrijven om vertrouwelijke en vanuit concurrentieoogpunt waardevolle informatie geheim te houden.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Handelsgeheim</a:t>
            </a:r>
            <a:endParaRPr lang="en-US" dirty="0"/>
          </a:p>
        </p:txBody>
      </p:sp>
      <p:pic>
        <p:nvPicPr>
          <p:cNvPr id="8196" name="Picture 4" descr="trade secret of happiness coke ad">
            <a:hlinkClick r:id="rId2" tooltip="trade secret of happiness coke ad by trexfiles23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6800" y="3733800"/>
            <a:ext cx="1714500" cy="2286001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505200" y="3581400"/>
            <a:ext cx="47244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Technische</a:t>
            </a:r>
            <a:r>
              <a:rPr lang="en-US" sz="2400" dirty="0" smtClean="0"/>
              <a:t> </a:t>
            </a:r>
            <a:r>
              <a:rPr lang="en-US" sz="2400" dirty="0" err="1" smtClean="0"/>
              <a:t>informatie</a:t>
            </a:r>
            <a:r>
              <a:rPr lang="en-US" sz="2400" dirty="0" smtClean="0"/>
              <a:t> &amp; business </a:t>
            </a:r>
            <a:r>
              <a:rPr lang="en-US" sz="2400" dirty="0" err="1" smtClean="0"/>
              <a:t>informatie</a:t>
            </a:r>
            <a:r>
              <a:rPr lang="en-US" sz="2400" dirty="0" smtClean="0"/>
              <a:t>: </a:t>
            </a:r>
          </a:p>
          <a:p>
            <a:endParaRPr lang="en-US" sz="2400" dirty="0" smtClean="0"/>
          </a:p>
          <a:p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</a:rPr>
              <a:t>Advertentie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</a:rPr>
              <a:t>strategien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</a:rPr>
              <a:t>consumenten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</a:rPr>
              <a:t>profielen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</a:rPr>
              <a:t>distributie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</a:rPr>
              <a:t>methoden</a:t>
            </a:r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Kenmerk</a:t>
            </a:r>
            <a:r>
              <a:rPr lang="en-US" sz="2400" dirty="0" smtClean="0"/>
              <a:t> </a:t>
            </a:r>
            <a:r>
              <a:rPr lang="en-US" sz="2400" dirty="0" err="1" smtClean="0"/>
              <a:t>gebruikt</a:t>
            </a:r>
            <a:r>
              <a:rPr lang="en-US" sz="2400" dirty="0" smtClean="0"/>
              <a:t> op </a:t>
            </a:r>
            <a:r>
              <a:rPr lang="en-US" sz="2400" dirty="0" err="1" smtClean="0"/>
              <a:t>producten</a:t>
            </a:r>
            <a:r>
              <a:rPr lang="en-US" sz="2400" dirty="0" smtClean="0"/>
              <a:t> met </a:t>
            </a:r>
            <a:r>
              <a:rPr lang="en-US" sz="2400" dirty="0" err="1" smtClean="0"/>
              <a:t>een</a:t>
            </a:r>
            <a:r>
              <a:rPr lang="en-US" sz="2400" dirty="0" smtClean="0"/>
              <a:t> </a:t>
            </a:r>
            <a:r>
              <a:rPr lang="en-US" sz="2400" dirty="0" err="1" smtClean="0"/>
              <a:t>specifieke</a:t>
            </a:r>
            <a:r>
              <a:rPr lang="en-US" sz="2400" dirty="0" smtClean="0"/>
              <a:t> </a:t>
            </a:r>
            <a:r>
              <a:rPr lang="en-US" sz="2400" dirty="0" err="1" smtClean="0"/>
              <a:t>geographische</a:t>
            </a:r>
            <a:r>
              <a:rPr lang="en-US" sz="2400" dirty="0" smtClean="0"/>
              <a:t>  </a:t>
            </a:r>
            <a:r>
              <a:rPr lang="en-US" sz="2400" dirty="0" err="1" smtClean="0"/>
              <a:t>origine</a:t>
            </a:r>
            <a:r>
              <a:rPr lang="en-US" sz="2400" dirty="0" smtClean="0"/>
              <a:t> die de </a:t>
            </a:r>
            <a:r>
              <a:rPr lang="en-US" sz="2400" dirty="0" err="1" smtClean="0"/>
              <a:t>kwaliteiten</a:t>
            </a:r>
            <a:r>
              <a:rPr lang="en-US" sz="2400" dirty="0" smtClean="0"/>
              <a:t> en </a:t>
            </a:r>
            <a:r>
              <a:rPr lang="en-US" sz="2400" dirty="0" err="1" smtClean="0"/>
              <a:t>reputatie</a:t>
            </a:r>
            <a:r>
              <a:rPr lang="en-US" sz="2400" dirty="0" smtClean="0"/>
              <a:t> </a:t>
            </a:r>
            <a:r>
              <a:rPr lang="en-US" sz="2400" dirty="0" err="1" smtClean="0"/>
              <a:t>bevatten</a:t>
            </a:r>
            <a:r>
              <a:rPr lang="en-US" sz="2400" dirty="0" smtClean="0"/>
              <a:t> </a:t>
            </a:r>
            <a:r>
              <a:rPr lang="en-US" sz="2400" dirty="0" err="1" smtClean="0"/>
              <a:t>welke</a:t>
            </a:r>
            <a:r>
              <a:rPr lang="en-US" sz="2400" dirty="0" smtClean="0"/>
              <a:t>  </a:t>
            </a:r>
            <a:r>
              <a:rPr lang="en-US" sz="2400" dirty="0" err="1" smtClean="0"/>
              <a:t>beinvloed</a:t>
            </a:r>
            <a:r>
              <a:rPr lang="en-US" sz="2400" dirty="0" smtClean="0"/>
              <a:t> </a:t>
            </a:r>
            <a:r>
              <a:rPr lang="en-US" sz="2400" dirty="0" err="1" smtClean="0"/>
              <a:t>worden</a:t>
            </a:r>
            <a:r>
              <a:rPr lang="en-US" sz="2400" dirty="0" smtClean="0"/>
              <a:t> door </a:t>
            </a:r>
            <a:r>
              <a:rPr lang="en-US" sz="2400" dirty="0" err="1" smtClean="0"/>
              <a:t>hun</a:t>
            </a:r>
            <a:r>
              <a:rPr lang="en-US" sz="2400" dirty="0" smtClean="0"/>
              <a:t> </a:t>
            </a:r>
            <a:r>
              <a:rPr lang="en-US" sz="2400" dirty="0" err="1" smtClean="0"/>
              <a:t>origine</a:t>
            </a:r>
            <a:r>
              <a:rPr lang="en-US" sz="2400" dirty="0" smtClean="0"/>
              <a:t>. </a:t>
            </a:r>
          </a:p>
          <a:p>
            <a:endParaRPr lang="en-US" sz="2400" dirty="0" smtClean="0"/>
          </a:p>
          <a:p>
            <a:r>
              <a:rPr lang="en-US" sz="2400" dirty="0" err="1" smtClean="0"/>
              <a:t>Omdat</a:t>
            </a:r>
            <a:r>
              <a:rPr lang="en-US" sz="2400" dirty="0" smtClean="0"/>
              <a:t> de </a:t>
            </a:r>
            <a:r>
              <a:rPr lang="en-US" sz="2400" dirty="0" err="1" smtClean="0"/>
              <a:t>kwaliteit</a:t>
            </a:r>
            <a:r>
              <a:rPr lang="en-US" sz="2400" dirty="0" smtClean="0"/>
              <a:t> van de </a:t>
            </a:r>
            <a:r>
              <a:rPr lang="en-US" sz="2400" dirty="0" err="1" smtClean="0"/>
              <a:t>producten</a:t>
            </a:r>
            <a:r>
              <a:rPr lang="en-US" sz="2400" dirty="0" smtClean="0"/>
              <a:t> </a:t>
            </a:r>
            <a:r>
              <a:rPr lang="en-US" sz="2400" dirty="0" err="1" smtClean="0"/>
              <a:t>sterk</a:t>
            </a:r>
            <a:r>
              <a:rPr lang="en-US" sz="2400" dirty="0" smtClean="0"/>
              <a:t> </a:t>
            </a:r>
            <a:r>
              <a:rPr lang="en-US" sz="2400" dirty="0" err="1" smtClean="0"/>
              <a:t>afhangt</a:t>
            </a:r>
            <a:r>
              <a:rPr lang="en-US" sz="2400" dirty="0" smtClean="0"/>
              <a:t> van de </a:t>
            </a:r>
            <a:r>
              <a:rPr lang="en-US" sz="2400" dirty="0" err="1" smtClean="0"/>
              <a:t>plek</a:t>
            </a:r>
            <a:r>
              <a:rPr lang="en-US" sz="2400" dirty="0" smtClean="0"/>
              <a:t> van  </a:t>
            </a:r>
            <a:r>
              <a:rPr lang="en-US" sz="2400" dirty="0" err="1" smtClean="0"/>
              <a:t>productie</a:t>
            </a:r>
            <a:r>
              <a:rPr lang="en-US" sz="2400" dirty="0" smtClean="0"/>
              <a:t>,  is </a:t>
            </a:r>
            <a:r>
              <a:rPr lang="en-US" sz="2400" dirty="0" err="1" smtClean="0"/>
              <a:t>er</a:t>
            </a:r>
            <a:r>
              <a:rPr lang="en-US" sz="2400" dirty="0" smtClean="0"/>
              <a:t> </a:t>
            </a:r>
            <a:r>
              <a:rPr lang="en-US" sz="2400" dirty="0" err="1" smtClean="0"/>
              <a:t>een</a:t>
            </a:r>
            <a:r>
              <a:rPr lang="en-US" sz="2400" dirty="0" smtClean="0"/>
              <a:t> </a:t>
            </a:r>
            <a:r>
              <a:rPr lang="en-US" sz="2400" dirty="0" err="1" smtClean="0"/>
              <a:t>sterke</a:t>
            </a:r>
            <a:r>
              <a:rPr lang="en-US" sz="2400" dirty="0" smtClean="0"/>
              <a:t> link </a:t>
            </a:r>
            <a:r>
              <a:rPr lang="en-US" sz="2400" dirty="0" err="1" smtClean="0"/>
              <a:t>tussen</a:t>
            </a:r>
            <a:r>
              <a:rPr lang="en-US" sz="2400" dirty="0" smtClean="0"/>
              <a:t> het product en the </a:t>
            </a:r>
            <a:r>
              <a:rPr lang="en-US" sz="2400" dirty="0" err="1" smtClean="0"/>
              <a:t>origine</a:t>
            </a:r>
            <a:r>
              <a:rPr lang="en-US" sz="2400" dirty="0" smtClean="0"/>
              <a:t> van de </a:t>
            </a:r>
            <a:r>
              <a:rPr lang="en-US" sz="2400" dirty="0" err="1" smtClean="0"/>
              <a:t>plek</a:t>
            </a:r>
            <a:r>
              <a:rPr lang="en-US" sz="2400" dirty="0" smtClean="0"/>
              <a:t> van </a:t>
            </a:r>
            <a:r>
              <a:rPr lang="en-US" sz="2400" dirty="0" err="1" smtClean="0"/>
              <a:t>productie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Geographische</a:t>
            </a:r>
            <a:r>
              <a:rPr lang="en-US" dirty="0" smtClean="0"/>
              <a:t> </a:t>
            </a:r>
            <a:r>
              <a:rPr lang="en-US" dirty="0" err="1" smtClean="0"/>
              <a:t>aanduiding</a:t>
            </a: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7010398" y="4572000"/>
            <a:ext cx="2133599" cy="1981200"/>
            <a:chOff x="3352800" y="1219200"/>
            <a:chExt cx="2362200" cy="2666999"/>
          </a:xfrm>
        </p:grpSpPr>
        <p:sp>
          <p:nvSpPr>
            <p:cNvPr id="5" name="Isosceles Triangle 4"/>
            <p:cNvSpPr/>
            <p:nvPr/>
          </p:nvSpPr>
          <p:spPr>
            <a:xfrm rot="10800000">
              <a:off x="3352800" y="1600199"/>
              <a:ext cx="2362200" cy="2286000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437167" y="1629508"/>
              <a:ext cx="1981200" cy="7043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chemeClr val="bg1"/>
                  </a:solidFill>
                </a:rPr>
                <a:t>SPECIALISATIE VAN EEN LOCATIE</a:t>
              </a:r>
              <a:endParaRPr 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943352" y="2438400"/>
              <a:ext cx="1096736" cy="7871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chemeClr val="bg1"/>
                  </a:solidFill>
                </a:rPr>
                <a:t>DOOR</a:t>
              </a:r>
            </a:p>
            <a:p>
              <a:pPr algn="ctr"/>
              <a:r>
                <a:rPr lang="en-US" sz="1600" b="1" dirty="0" smtClean="0">
                  <a:solidFill>
                    <a:schemeClr val="bg1"/>
                  </a:solidFill>
                </a:rPr>
                <a:t>LOPEND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4368024" y="1219200"/>
              <a:ext cx="461792" cy="49717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dirty="0" smtClean="0"/>
                <a:t>GI</a:t>
              </a:r>
              <a:endParaRPr lang="en-US" dirty="0"/>
            </a:p>
          </p:txBody>
        </p:sp>
      </p:grpSp>
      <p:pic>
        <p:nvPicPr>
          <p:cNvPr id="9" name="Picture 2" descr="http://image.slidesharecdn.com/geographicalindicationvinod-150129003218-conversion-gate02/95/geographical-indication-5-638.jpg?cb=142253111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l="66328" r="6907" b="71276"/>
          <a:stretch>
            <a:fillRect/>
          </a:stretch>
        </p:blipFill>
        <p:spPr bwMode="auto">
          <a:xfrm>
            <a:off x="762000" y="4953000"/>
            <a:ext cx="2362200" cy="1905000"/>
          </a:xfrm>
          <a:prstGeom prst="rect">
            <a:avLst/>
          </a:prstGeom>
          <a:noFill/>
        </p:spPr>
      </p:pic>
      <p:pic>
        <p:nvPicPr>
          <p:cNvPr id="10" name="Picture 2" descr="http://image.slidesharecdn.com/geographicalindicationvinod-150129003218-conversion-gate02/95/geographical-indication-5-638.jpg?cb=142253111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l="66328" t="62044" r="6907"/>
          <a:stretch>
            <a:fillRect/>
          </a:stretch>
        </p:blipFill>
        <p:spPr bwMode="auto">
          <a:xfrm>
            <a:off x="2819400" y="4495800"/>
            <a:ext cx="2438400" cy="23597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Het </a:t>
            </a:r>
            <a:r>
              <a:rPr lang="en-US" dirty="0" err="1" smtClean="0"/>
              <a:t>beschermen</a:t>
            </a:r>
            <a:r>
              <a:rPr lang="en-US" dirty="0" smtClean="0"/>
              <a:t> van </a:t>
            </a:r>
            <a:r>
              <a:rPr lang="en-US" dirty="0" err="1" smtClean="0"/>
              <a:t>Intelectuelle</a:t>
            </a:r>
            <a:r>
              <a:rPr lang="en-US" dirty="0" smtClean="0"/>
              <a:t> </a:t>
            </a:r>
            <a:r>
              <a:rPr lang="en-US" dirty="0" err="1" smtClean="0"/>
              <a:t>Eigendommen</a:t>
            </a:r>
            <a:r>
              <a:rPr lang="en-US" dirty="0" smtClean="0"/>
              <a:t> is </a:t>
            </a:r>
            <a:r>
              <a:rPr lang="en-US" dirty="0" err="1" smtClean="0"/>
              <a:t>essentieel</a:t>
            </a:r>
            <a:r>
              <a:rPr lang="en-US" dirty="0" smtClean="0"/>
              <a:t>, en </a:t>
            </a:r>
            <a:r>
              <a:rPr lang="en-US" dirty="0" err="1" smtClean="0"/>
              <a:t>tegelijkertijd</a:t>
            </a:r>
            <a:r>
              <a:rPr lang="en-US" dirty="0" smtClean="0"/>
              <a:t> is het </a:t>
            </a:r>
            <a:r>
              <a:rPr lang="en-US" dirty="0" err="1" smtClean="0"/>
              <a:t>netzo</a:t>
            </a:r>
            <a:r>
              <a:rPr lang="en-US" dirty="0" smtClean="0"/>
              <a:t> </a:t>
            </a:r>
            <a:r>
              <a:rPr lang="en-US" dirty="0" err="1" smtClean="0"/>
              <a:t>belangrijk</a:t>
            </a:r>
            <a:r>
              <a:rPr lang="en-US" dirty="0" smtClean="0"/>
              <a:t>  </a:t>
            </a:r>
            <a:r>
              <a:rPr lang="en-US" dirty="0" err="1" smtClean="0"/>
              <a:t>ervoor</a:t>
            </a:r>
            <a:r>
              <a:rPr lang="en-US" dirty="0" smtClean="0"/>
              <a:t> </a:t>
            </a:r>
            <a:r>
              <a:rPr lang="en-US" dirty="0" err="1" smtClean="0"/>
              <a:t>zorg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dragen</a:t>
            </a:r>
            <a:r>
              <a:rPr lang="en-US" dirty="0" smtClean="0"/>
              <a:t> </a:t>
            </a:r>
            <a:r>
              <a:rPr lang="en-US" dirty="0" err="1" smtClean="0"/>
              <a:t>om</a:t>
            </a:r>
            <a:r>
              <a:rPr lang="en-US" dirty="0" smtClean="0"/>
              <a:t> </a:t>
            </a:r>
            <a:r>
              <a:rPr lang="en-US" dirty="0" err="1" smtClean="0"/>
              <a:t>niet</a:t>
            </a:r>
            <a:r>
              <a:rPr lang="en-US" dirty="0" smtClean="0"/>
              <a:t> de IE –</a:t>
            </a:r>
            <a:r>
              <a:rPr lang="en-US" dirty="0" err="1" smtClean="0"/>
              <a:t>rechten</a:t>
            </a:r>
            <a:r>
              <a:rPr lang="en-US" dirty="0" smtClean="0"/>
              <a:t> van </a:t>
            </a:r>
            <a:r>
              <a:rPr lang="en-US" dirty="0" err="1" smtClean="0"/>
              <a:t>derden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vertrappen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Onthoud</a:t>
            </a:r>
            <a:r>
              <a:rPr lang="en-US" dirty="0" smtClean="0"/>
              <a:t>!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81328"/>
            <a:ext cx="8686800" cy="45259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endParaRPr lang="nl-NL" sz="9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Hulp organisaties bij Intellectuele Eigendommen</a:t>
            </a:r>
          </a:p>
          <a:p>
            <a:pPr marL="109728" indent="0">
              <a:buNone/>
            </a:pPr>
            <a:r>
              <a:rPr lang="nl-NL" dirty="0" smtClean="0"/>
              <a:t>   (regionaal /internationaal)</a:t>
            </a:r>
          </a:p>
          <a:p>
            <a:pPr>
              <a:buFont typeface="Wingdings" panose="05000000000000000000" pitchFamily="2" charset="2"/>
              <a:buChar char="§"/>
            </a:pPr>
            <a:endParaRPr lang="nl-NL" sz="10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Wat zijn Intellectuele Eigendommen?</a:t>
            </a:r>
          </a:p>
          <a:p>
            <a:pPr>
              <a:buFont typeface="Wingdings" panose="05000000000000000000" pitchFamily="2" charset="2"/>
              <a:buChar char="§"/>
            </a:pPr>
            <a:endParaRPr lang="nl-NL" sz="10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Typen Intellectuele eigendommen.</a:t>
            </a:r>
          </a:p>
          <a:p>
            <a:pPr>
              <a:buFont typeface="Wingdings" panose="05000000000000000000" pitchFamily="2" charset="2"/>
              <a:buChar char="§"/>
            </a:pPr>
            <a:endParaRPr lang="nl-NL" sz="9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Voorbeelden.</a:t>
            </a:r>
          </a:p>
          <a:p>
            <a:pPr>
              <a:buFont typeface="Wingdings" panose="05000000000000000000" pitchFamily="2" charset="2"/>
              <a:buChar char="§"/>
            </a:pPr>
            <a:endParaRPr lang="nl-NL" sz="800" dirty="0" smtClean="0"/>
          </a:p>
          <a:p>
            <a:pPr>
              <a:buFont typeface="Wingdings" panose="05000000000000000000" pitchFamily="2" charset="2"/>
              <a:buChar char="§"/>
            </a:pPr>
            <a:endParaRPr lang="nl-NL" dirty="0" smtClean="0"/>
          </a:p>
          <a:p>
            <a:pPr>
              <a:buFont typeface="Wingdings" panose="05000000000000000000" pitchFamily="2" charset="2"/>
              <a:buChar char="§"/>
            </a:pPr>
            <a:endParaRPr lang="nl-NL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Inhoud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993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81400" y="1433932"/>
            <a:ext cx="5410200" cy="2057400"/>
          </a:xfrm>
        </p:spPr>
        <p:txBody>
          <a:bodyPr>
            <a:normAutofit/>
          </a:bodyPr>
          <a:lstStyle/>
          <a:p>
            <a:r>
              <a:rPr lang="en-US" dirty="0"/>
              <a:t>WIPO is the global forum for intellectual property services, policy, information </a:t>
            </a:r>
            <a:r>
              <a:rPr lang="en-US" dirty="0" smtClean="0"/>
              <a:t>&amp; cooperation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/>
              <a:t>WIPO &amp; CROSSQ </a:t>
            </a:r>
            <a:endParaRPr lang="en-US" dirty="0"/>
          </a:p>
        </p:txBody>
      </p:sp>
      <p:pic>
        <p:nvPicPr>
          <p:cNvPr id="1026" name="Picture 2" descr="http://www.uspto.gov/image/wipo.eshaded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143000"/>
            <a:ext cx="3733800" cy="2350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6172200" y="3048000"/>
            <a:ext cx="24737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http://www.wipo.int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182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t="40667" r="45143" b="16667"/>
          <a:stretch>
            <a:fillRect/>
          </a:stretch>
        </p:blipFill>
        <p:spPr bwMode="auto">
          <a:xfrm>
            <a:off x="0" y="1066800"/>
            <a:ext cx="91440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http://www.uspto.gov/image/wipo.eshaded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0"/>
            <a:ext cx="3733800" cy="2350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/>
              <a:t>CROSSQ </a:t>
            </a:r>
            <a:endParaRPr lang="en-US" dirty="0"/>
          </a:p>
        </p:txBody>
      </p:sp>
      <p:pic>
        <p:nvPicPr>
          <p:cNvPr id="4" name="Picture 7" descr="crosq-logo-transp-bg_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866899"/>
            <a:ext cx="1524000" cy="1524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ontent Placeholder 1"/>
          <p:cNvSpPr txBox="1">
            <a:spLocks/>
          </p:cNvSpPr>
          <p:nvPr/>
        </p:nvSpPr>
        <p:spPr>
          <a:xfrm>
            <a:off x="2057400" y="2133600"/>
            <a:ext cx="6781800" cy="23622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sz="2400" dirty="0"/>
              <a:t>CROSQ is the regional </a:t>
            </a:r>
            <a:r>
              <a:rPr lang="en-US" sz="2400" dirty="0" err="1"/>
              <a:t>centre</a:t>
            </a:r>
            <a:r>
              <a:rPr lang="en-US" sz="2400" dirty="0"/>
              <a:t> for promoting efficiency and competitive production in goods and services, through the process of standardization and the verification of quality. </a:t>
            </a:r>
            <a:endParaRPr lang="en-US" sz="2400" dirty="0" smtClean="0"/>
          </a:p>
          <a:p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4800600" y="4343400"/>
            <a:ext cx="26420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http://www.crosq.org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048000" y="228600"/>
            <a:ext cx="6096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b="1" kern="0" dirty="0" smtClean="0">
                <a:solidFill>
                  <a:srgbClr val="0033CC"/>
                </a:solidFill>
                <a:latin typeface="Calibri"/>
              </a:rPr>
              <a:t>CARICOM Regional Organisation for Standards and Quality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10182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395536" y="304800"/>
            <a:ext cx="8229600" cy="792088"/>
          </a:xfrm>
        </p:spPr>
        <p:txBody>
          <a:bodyPr/>
          <a:lstStyle/>
          <a:p>
            <a:pPr algn="l"/>
            <a:r>
              <a:rPr lang="en-US" altLang="en-US" b="1" dirty="0" smtClean="0"/>
              <a:t>Our Mandate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296863" y="1325563"/>
            <a:ext cx="8502650" cy="4999037"/>
          </a:xfrm>
        </p:spPr>
        <p:txBody>
          <a:bodyPr>
            <a:normAutofit fontScale="92500" lnSpcReduction="10000"/>
          </a:bodyPr>
          <a:lstStyle/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en-029" altLang="en-US" sz="2400" dirty="0">
                <a:ea typeface="Calibri" pitchFamily="34" charset="0"/>
                <a:cs typeface="Calibri" pitchFamily="34" charset="0"/>
              </a:rPr>
              <a:t>Support the CARICOM mandate in the expansion of intra-regional and extra-regional trade in goods and services. </a:t>
            </a:r>
            <a:endParaRPr lang="en-029" altLang="en-US" sz="2400" dirty="0" smtClean="0">
              <a:ea typeface="Calibri" pitchFamily="34" charset="0"/>
              <a:cs typeface="Calibri" pitchFamily="34" charset="0"/>
            </a:endParaRP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endParaRPr lang="en-029" altLang="en-US" sz="2400" dirty="0">
              <a:ea typeface="Calibri" pitchFamily="34" charset="0"/>
              <a:cs typeface="Calibri" pitchFamily="34" charset="0"/>
            </a:endParaRP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en-029" altLang="en-US" sz="2400" dirty="0">
                <a:ea typeface="Calibri" pitchFamily="34" charset="0"/>
                <a:cs typeface="Calibri" pitchFamily="34" charset="0"/>
              </a:rPr>
              <a:t>Be the regional centre for promoting efficiency and competitive production in goods and services, through the process of standardisation and the verification of </a:t>
            </a:r>
            <a:r>
              <a:rPr lang="en-029" altLang="en-US" sz="2400" dirty="0" smtClean="0">
                <a:ea typeface="Calibri" pitchFamily="34" charset="0"/>
                <a:cs typeface="Calibri" pitchFamily="34" charset="0"/>
              </a:rPr>
              <a:t>quality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endParaRPr lang="en-029" altLang="en-US" sz="2400" dirty="0">
              <a:ea typeface="Calibri" pitchFamily="34" charset="0"/>
              <a:cs typeface="Calibri" pitchFamily="34" charset="0"/>
            </a:endParaRP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en-029" altLang="en-US" sz="2400" dirty="0" smtClean="0">
                <a:ea typeface="Calibri" pitchFamily="34" charset="0"/>
                <a:cs typeface="Calibri" pitchFamily="34" charset="0"/>
              </a:rPr>
              <a:t>Promote </a:t>
            </a:r>
            <a:r>
              <a:rPr lang="en-029" altLang="en-US" sz="2400" dirty="0">
                <a:ea typeface="Calibri" pitchFamily="34" charset="0"/>
                <a:cs typeface="Calibri" pitchFamily="34" charset="0"/>
              </a:rPr>
              <a:t>the harmonization of metrology systems and </a:t>
            </a:r>
            <a:r>
              <a:rPr lang="en-029" altLang="en-US" sz="2400" dirty="0" smtClean="0">
                <a:ea typeface="Calibri" pitchFamily="34" charset="0"/>
                <a:cs typeface="Calibri" pitchFamily="34" charset="0"/>
              </a:rPr>
              <a:t>standards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endParaRPr lang="en-029" altLang="en-US" sz="2400" dirty="0">
              <a:ea typeface="Calibri" pitchFamily="34" charset="0"/>
              <a:cs typeface="Calibri" pitchFamily="34" charset="0"/>
            </a:endParaRP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en-029" altLang="en-US" sz="2400" dirty="0">
                <a:ea typeface="Calibri" pitchFamily="34" charset="0"/>
                <a:cs typeface="Calibri" pitchFamily="34" charset="0"/>
              </a:rPr>
              <a:t>Increase the pace of development of regional standards for the sustainable production of goods and services in the CARICOM Single Market and Economy (CSME)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US" altLang="en-US" sz="24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US" altLang="en-US" sz="2400" dirty="0"/>
          </a:p>
        </p:txBody>
      </p:sp>
      <p:sp>
        <p:nvSpPr>
          <p:cNvPr id="194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72CCA5D-E491-4ADC-8A9F-F38C7272D506}" type="slidenum">
              <a:rPr lang="en-US" altLang="en-US" sz="1400" smtClean="0">
                <a:solidFill>
                  <a:srgbClr val="990000"/>
                </a:solidFill>
              </a:rPr>
              <a:pPr eaLnBrk="1" hangingPunct="1"/>
              <a:t>6</a:t>
            </a:fld>
            <a:endParaRPr lang="en-US" altLang="en-US" sz="1400" smtClean="0">
              <a:solidFill>
                <a:srgbClr val="990000"/>
              </a:solidFill>
            </a:endParaRPr>
          </a:p>
        </p:txBody>
      </p:sp>
      <p:pic>
        <p:nvPicPr>
          <p:cNvPr id="5" name="Picture 7" descr="crosq-logo-transp-bg_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0400" y="0"/>
            <a:ext cx="1524000" cy="1524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12450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2209800"/>
            <a:ext cx="8229600" cy="1143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err="1" smtClean="0"/>
              <a:t>Intellectuele</a:t>
            </a:r>
            <a:r>
              <a:rPr lang="en-US" dirty="0" smtClean="0"/>
              <a:t> </a:t>
            </a:r>
            <a:r>
              <a:rPr lang="en-US" dirty="0" err="1" smtClean="0"/>
              <a:t>Eigendommen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>
            <a:normAutofit/>
          </a:bodyPr>
          <a:lstStyle/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Intellectuele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Eigendommen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(IE)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zijn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alle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creaties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nl-NL" sz="3200" b="1" u="sng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voortbrengsels</a:t>
            </a:r>
            <a:r>
              <a:rPr lang="nl-NL" sz="32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van de menselijke geest, waaronder uitvindingen, artiestiek</a:t>
            </a:r>
            <a:r>
              <a:rPr lang="nl-NL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e werken, ontwerpen en symbolen, namen en figuren die in de handel worden gebruikt</a:t>
            </a:r>
            <a:r>
              <a:rPr lang="nl-NL" sz="32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nl-NL" sz="3200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53440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Wat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 </a:t>
            </a:r>
            <a:r>
              <a:rPr lang="en-US" dirty="0" err="1" smtClean="0"/>
              <a:t>Intellectuele</a:t>
            </a:r>
            <a:r>
              <a:rPr lang="en-US" dirty="0" smtClean="0"/>
              <a:t> </a:t>
            </a:r>
            <a:r>
              <a:rPr lang="en-US" dirty="0" err="1" smtClean="0"/>
              <a:t>Eigendommen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808808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nl-NL" dirty="0" smtClean="0">
                <a:cs typeface="Arial" panose="020B0604020202020204" pitchFamily="34" charset="0"/>
              </a:rPr>
              <a:t>Intellectuele-eigendommen </a:t>
            </a:r>
            <a:r>
              <a:rPr lang="nl-NL" dirty="0">
                <a:cs typeface="Arial" panose="020B0604020202020204" pitchFamily="34" charset="0"/>
              </a:rPr>
              <a:t>kunnen door de wet beschermd worden in de vorm van uiteenlopende rechten waaronder: </a:t>
            </a:r>
            <a:r>
              <a:rPr lang="nl-NL" b="1" u="sng" dirty="0" smtClean="0">
                <a:cs typeface="Arial" panose="020B0604020202020204" pitchFamily="34" charset="0"/>
              </a:rPr>
              <a:t>Pattenten</a:t>
            </a:r>
          </a:p>
          <a:p>
            <a:endParaRPr lang="nl-NL" b="1" u="sng" dirty="0" smtClean="0">
              <a:cs typeface="Arial" panose="020B0604020202020204" pitchFamily="34" charset="0"/>
            </a:endParaRPr>
          </a:p>
          <a:p>
            <a:r>
              <a:rPr lang="nl-NL" dirty="0" smtClean="0">
                <a:cs typeface="Arial" panose="020B0604020202020204" pitchFamily="34" charset="0"/>
              </a:rPr>
              <a:t>Ze stellen individuen/organisatie/bedrijven in staat de </a:t>
            </a:r>
            <a:r>
              <a:rPr lang="nl-NL" b="1" u="sng" dirty="0" smtClean="0">
                <a:cs typeface="Arial" panose="020B0604020202020204" pitchFamily="34" charset="0"/>
              </a:rPr>
              <a:t>erkenning </a:t>
            </a:r>
            <a:r>
              <a:rPr lang="nl-NL" dirty="0" smtClean="0">
                <a:cs typeface="Arial" panose="020B0604020202020204" pitchFamily="34" charset="0"/>
              </a:rPr>
              <a:t>te verkrijgen voor hun creaties en uitvindingen..</a:t>
            </a:r>
          </a:p>
          <a:p>
            <a:endParaRPr lang="nl-NL" dirty="0" smtClean="0">
              <a:cs typeface="Arial" panose="020B0604020202020204" pitchFamily="34" charset="0"/>
            </a:endParaRPr>
          </a:p>
          <a:p>
            <a:r>
              <a:rPr lang="en-US" dirty="0" err="1" smtClean="0"/>
              <a:t>Geeft</a:t>
            </a:r>
            <a:r>
              <a:rPr lang="en-US" dirty="0" smtClean="0"/>
              <a:t> </a:t>
            </a:r>
            <a:r>
              <a:rPr lang="en-US" dirty="0" err="1" smtClean="0"/>
              <a:t>meer</a:t>
            </a:r>
            <a:r>
              <a:rPr lang="en-US" dirty="0" smtClean="0"/>
              <a:t> </a:t>
            </a:r>
            <a:r>
              <a:rPr lang="en-US" dirty="0" err="1" smtClean="0"/>
              <a:t>waarde</a:t>
            </a:r>
            <a:r>
              <a:rPr lang="en-US" dirty="0" smtClean="0"/>
              <a:t> </a:t>
            </a:r>
            <a:r>
              <a:rPr lang="en-US" dirty="0" err="1" smtClean="0"/>
              <a:t>aan</a:t>
            </a:r>
            <a:r>
              <a:rPr lang="en-US" dirty="0" smtClean="0"/>
              <a:t> je product..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Beschermt</a:t>
            </a:r>
            <a:r>
              <a:rPr lang="en-US" dirty="0" smtClean="0"/>
              <a:t> </a:t>
            </a:r>
            <a:r>
              <a:rPr lang="en-US" dirty="0" err="1" smtClean="0"/>
              <a:t>jou</a:t>
            </a:r>
            <a:r>
              <a:rPr lang="en-US" dirty="0" smtClean="0"/>
              <a:t> product..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Geeft</a:t>
            </a:r>
            <a:r>
              <a:rPr lang="en-US" dirty="0" smtClean="0"/>
              <a:t> je het </a:t>
            </a:r>
            <a:r>
              <a:rPr lang="en-US" dirty="0" err="1" smtClean="0"/>
              <a:t>recht</a:t>
            </a:r>
            <a:r>
              <a:rPr lang="en-US" dirty="0" smtClean="0"/>
              <a:t> het product </a:t>
            </a:r>
            <a:r>
              <a:rPr lang="en-US" dirty="0" err="1" smtClean="0"/>
              <a:t>alleen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exploiteren</a:t>
            </a:r>
            <a:r>
              <a:rPr lang="en-US" dirty="0" smtClean="0"/>
              <a:t>..</a:t>
            </a:r>
          </a:p>
          <a:p>
            <a:endParaRPr lang="en-US" dirty="0"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76200"/>
            <a:ext cx="899160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Voordeel</a:t>
            </a:r>
            <a:r>
              <a:rPr lang="en-US" dirty="0" smtClean="0"/>
              <a:t> van </a:t>
            </a:r>
            <a:br>
              <a:rPr lang="en-US" dirty="0" smtClean="0"/>
            </a:br>
            <a:r>
              <a:rPr lang="en-US" dirty="0" err="1" smtClean="0"/>
              <a:t>Intellectuele</a:t>
            </a:r>
            <a:r>
              <a:rPr lang="en-US" dirty="0" smtClean="0"/>
              <a:t> </a:t>
            </a:r>
            <a:r>
              <a:rPr lang="en-US" dirty="0" err="1"/>
              <a:t>Eigendommen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772695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580</TotalTime>
  <Words>756</Words>
  <Application>Microsoft Office PowerPoint</Application>
  <PresentationFormat>On-screen Show (4:3)</PresentationFormat>
  <Paragraphs>127</Paragraphs>
  <Slides>19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Concourse</vt:lpstr>
      <vt:lpstr>   Intellectuele  Eigendommen (IE) </vt:lpstr>
      <vt:lpstr>Inhoud </vt:lpstr>
      <vt:lpstr>WIPO &amp; CROSSQ </vt:lpstr>
      <vt:lpstr>PowerPoint Presentation</vt:lpstr>
      <vt:lpstr>CROSSQ </vt:lpstr>
      <vt:lpstr>Our Mandate</vt:lpstr>
      <vt:lpstr>Intellectuele Eigendommen</vt:lpstr>
      <vt:lpstr>Wat zijn Intellectuele Eigendommen?</vt:lpstr>
      <vt:lpstr>Voordeel van  Intellectuele Eigendommen?</vt:lpstr>
      <vt:lpstr>Typen Intellectuele Eigendommen</vt:lpstr>
      <vt:lpstr>Wat is een patent ?</vt:lpstr>
      <vt:lpstr>Wanneer is iets patenteerbaar?</vt:lpstr>
      <vt:lpstr>Wat is een handelsmerk?</vt:lpstr>
      <vt:lpstr>Verschillende typen handelsmerken</vt:lpstr>
      <vt:lpstr>Wat zijn Auteursrechten?</vt:lpstr>
      <vt:lpstr>Voorbeelden Auteursrechten</vt:lpstr>
      <vt:lpstr>Handelsgeheim</vt:lpstr>
      <vt:lpstr>Geographische aanduiding </vt:lpstr>
      <vt:lpstr>Onthoud! </vt:lpstr>
    </vt:vector>
  </TitlesOfParts>
  <Company>AdeKUS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Intelectuele  Eigendommen  &amp;  Geografisch aanduidingen. Wat, hoe en waar?</dc:title>
  <dc:creator>Inez Demon</dc:creator>
  <cp:lastModifiedBy>Pc</cp:lastModifiedBy>
  <cp:revision>35</cp:revision>
  <dcterms:created xsi:type="dcterms:W3CDTF">2015-06-22T18:59:16Z</dcterms:created>
  <dcterms:modified xsi:type="dcterms:W3CDTF">2015-06-23T22:00:39Z</dcterms:modified>
</cp:coreProperties>
</file>