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71" r:id="rId4"/>
    <p:sldId id="278" r:id="rId5"/>
    <p:sldId id="272" r:id="rId6"/>
    <p:sldId id="281" r:id="rId7"/>
    <p:sldId id="279" r:id="rId8"/>
    <p:sldId id="280" r:id="rId9"/>
    <p:sldId id="260" r:id="rId10"/>
    <p:sldId id="269" r:id="rId11"/>
    <p:sldId id="28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AFC"/>
    <a:srgbClr val="FF3300"/>
    <a:srgbClr val="E174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5" autoAdjust="0"/>
    <p:restoredTop sz="75240" autoAdjust="0"/>
  </p:normalViewPr>
  <p:slideViewPr>
    <p:cSldViewPr>
      <p:cViewPr>
        <p:scale>
          <a:sx n="40" d="100"/>
          <a:sy n="40" d="100"/>
        </p:scale>
        <p:origin x="-2246" y="-187"/>
      </p:cViewPr>
      <p:guideLst>
        <p:guide orient="horz" pos="2160"/>
        <p:guide pos="2880"/>
      </p:guideLst>
    </p:cSldViewPr>
  </p:slideViewPr>
  <p:outlineViewPr>
    <p:cViewPr>
      <p:scale>
        <a:sx n="33" d="100"/>
        <a:sy n="33" d="100"/>
      </p:scale>
      <p:origin x="0" y="3859"/>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575CF2-0D9E-4B7E-B315-85184A598E73}" type="datetimeFigureOut">
              <a:rPr lang="en-US" smtClean="0"/>
              <a:t>3/12/2015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22E39-06E8-481F-BD8F-FEEF1E95C88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C929ED2-0A35-46B7-95D7-3375F613D20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B22E39-06E8-481F-BD8F-FEEF1E95C880}"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3AED51-F6B4-40DE-B13B-2F1C19E0C591}"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AED51-F6B4-40DE-B13B-2F1C19E0C591}"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AED51-F6B4-40DE-B13B-2F1C19E0C591}"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AED51-F6B4-40DE-B13B-2F1C19E0C591}"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AED51-F6B4-40DE-B13B-2F1C19E0C591}"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3AED51-F6B4-40DE-B13B-2F1C19E0C591}"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AED51-F6B4-40DE-B13B-2F1C19E0C591}"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AED51-F6B4-40DE-B13B-2F1C19E0C591}"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AED51-F6B4-40DE-B13B-2F1C19E0C591}"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AED51-F6B4-40DE-B13B-2F1C19E0C591}"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AED51-F6B4-40DE-B13B-2F1C19E0C591}"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80658C-6D44-4CF8-BB02-3914F8B768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AED51-F6B4-40DE-B13B-2F1C19E0C591}" type="datetimeFigureOut">
              <a:rPr lang="en-US" smtClean="0"/>
              <a:t>3/12/2015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58C-6D44-4CF8-BB02-3914F8B768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uact=8&amp;ved=0CAcQjRw&amp;url=http%3A%2F%2Fag.arizona.edu%2Fazaqua%2Fextension%2FClassroom%2Fhome.htm&amp;ei=aIMBVZTbNcihgwSYl4HoCQ&amp;bvm=bv.87920726,d.eXY&amp;psig=AFQjCNGaNA8ePLniDoQc04EGtnz6JU1Bsw&amp;ust=1426248926270713" TargetMode="External"/><Relationship Id="rId3" Type="http://schemas.openxmlformats.org/officeDocument/2006/relationships/hyperlink" Target="http://www.google.com/url?sa=i&amp;rct=j&amp;q=&amp;esrc=s&amp;source=images&amp;cd=&amp;cad=rja&amp;uact=8&amp;ved=0CAcQjRw&amp;url=http%3A%2F%2Fthenews-chronicle.com%2Fhow-to-inspire-a-generation-of-farming-entrepreneurs%2F&amp;ei=Zk0BVb3vOIXCggTHvoQw&amp;bvm=bv.87920726,d.eXY&amp;psig=AFQjCNG47CS2j4dpEZ6F7LQiajY5L63NAw&amp;ust=1426235082124500" TargetMode="External"/><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google.com/url?sa=i&amp;rct=j&amp;q=&amp;esrc=s&amp;source=images&amp;cd=&amp;cad=rja&amp;uact=8&amp;ved=0CAcQjRw&amp;url=https%3A%2F%2Fwww.theparliamentmagazine.eu%2Fcategories%2Fenvironment&amp;ei=CE4BVcQKhJaDBPeIgKgB&amp;bvm=bv.87920726,d.eXY&amp;psig=AFQjCNGFi3uGEIaMMaRJICmEHUaCmpoJBg&amp;ust=1426235204452415" TargetMode="External"/><Relationship Id="rId4" Type="http://schemas.openxmlformats.org/officeDocument/2006/relationships/image" Target="../media/image9.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3A%2F%2Fwww.freethechildren.com%2Fget-involved%2Ftoolkits%2Fagriculture-and-food-security%2F&amp;ei=w1gBVZKDLYGMNu2HgPgM&amp;bvm=bv.87920726,d.eXY&amp;psig=AFQjCNE3IddQAjQ3gyQ2AtslS3yBUjjGnQ&amp;ust=1426237923054234" TargetMode="External"/><Relationship Id="rId5" Type="http://schemas.openxmlformats.org/officeDocument/2006/relationships/image" Target="../media/image6.jpeg"/><Relationship Id="rId4" Type="http://schemas.openxmlformats.org/officeDocument/2006/relationships/hyperlink" Target="http://www.google.com/url?sa=i&amp;rct=j&amp;q=&amp;esrc=s&amp;source=images&amp;cd=&amp;cad=rja&amp;uact=8&amp;ved=0CAcQjRw&amp;url=http%3A%2F%2Fblogs.wsj.com%2Findiarealtime%2F2012%2F10%2F18%2Fthe-big-letdown-of-the-food-security-bill%2F&amp;ei=dlgBVbfbMYSkgwT0iYSQBg&amp;bvm=bv.87920726,d.eXY&amp;psig=AFQjCNE3IddQAjQ3gyQ2AtslS3yBUjjGnQ&amp;ust=142623792305423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ELOS.png"/>
          <p:cNvPicPr>
            <a:picLocks noChangeAspect="1"/>
          </p:cNvPicPr>
          <p:nvPr/>
        </p:nvPicPr>
        <p:blipFill>
          <a:blip r:embed="rId3" cstate="print"/>
          <a:stretch>
            <a:fillRect/>
          </a:stretch>
        </p:blipFill>
        <p:spPr>
          <a:xfrm>
            <a:off x="3048000" y="3505200"/>
            <a:ext cx="4591473" cy="1657350"/>
          </a:xfrm>
          <a:prstGeom prst="rect">
            <a:avLst/>
          </a:prstGeom>
        </p:spPr>
      </p:pic>
      <p:sp>
        <p:nvSpPr>
          <p:cNvPr id="2" name="Title 1"/>
          <p:cNvSpPr>
            <a:spLocks noGrp="1"/>
          </p:cNvSpPr>
          <p:nvPr>
            <p:ph type="ctrTitle"/>
          </p:nvPr>
        </p:nvSpPr>
        <p:spPr>
          <a:xfrm>
            <a:off x="304800" y="1958975"/>
            <a:ext cx="8534400" cy="1470025"/>
          </a:xfrm>
        </p:spPr>
        <p:txBody>
          <a:bodyPr>
            <a:normAutofit fontScale="90000"/>
          </a:bodyPr>
          <a:lstStyle/>
          <a:p>
            <a:r>
              <a:rPr lang="en-US" dirty="0" smtClean="0">
                <a:solidFill>
                  <a:srgbClr val="040AFC"/>
                </a:solidFill>
              </a:rPr>
              <a:t>Technological Innovation for growth..</a:t>
            </a:r>
            <a:br>
              <a:rPr lang="en-US" dirty="0" smtClean="0">
                <a:solidFill>
                  <a:srgbClr val="040AFC"/>
                </a:solidFill>
              </a:rPr>
            </a:br>
            <a:r>
              <a:rPr lang="en-US" sz="3100" dirty="0" smtClean="0">
                <a:solidFill>
                  <a:schemeClr val="accent3">
                    <a:lumMod val="75000"/>
                  </a:schemeClr>
                </a:solidFill>
              </a:rPr>
              <a:t>An Agricultural point of view</a:t>
            </a:r>
            <a:endParaRPr lang="en-US" sz="3100" dirty="0"/>
          </a:p>
        </p:txBody>
      </p:sp>
      <p:sp>
        <p:nvSpPr>
          <p:cNvPr id="3" name="Subtitle 2"/>
          <p:cNvSpPr>
            <a:spLocks noGrp="1"/>
          </p:cNvSpPr>
          <p:nvPr>
            <p:ph type="subTitle" idx="1"/>
          </p:nvPr>
        </p:nvSpPr>
        <p:spPr>
          <a:xfrm>
            <a:off x="990600" y="4953000"/>
            <a:ext cx="7162800" cy="1066800"/>
          </a:xfrm>
        </p:spPr>
        <p:txBody>
          <a:bodyPr>
            <a:noAutofit/>
          </a:bodyPr>
          <a:lstStyle/>
          <a:p>
            <a:r>
              <a:rPr lang="en-US" sz="2400" dirty="0">
                <a:solidFill>
                  <a:srgbClr val="E17431"/>
                </a:solidFill>
              </a:rPr>
              <a:t/>
            </a:r>
            <a:br>
              <a:rPr lang="en-US" sz="2400" dirty="0">
                <a:solidFill>
                  <a:srgbClr val="E17431"/>
                </a:solidFill>
              </a:rPr>
            </a:br>
            <a:r>
              <a:rPr lang="en-US" sz="2400" dirty="0" smtClean="0">
                <a:solidFill>
                  <a:srgbClr val="FF0000"/>
                </a:solidFill>
              </a:rPr>
              <a:t>Dr. Inez Demon</a:t>
            </a:r>
          </a:p>
        </p:txBody>
      </p:sp>
      <p:pic>
        <p:nvPicPr>
          <p:cNvPr id="29697" name="Picture 1"/>
          <p:cNvPicPr>
            <a:picLocks noChangeAspect="1" noChangeArrowheads="1"/>
          </p:cNvPicPr>
          <p:nvPr/>
        </p:nvPicPr>
        <p:blipFill>
          <a:blip r:embed="rId4" cstate="print"/>
          <a:srcRect/>
          <a:stretch>
            <a:fillRect/>
          </a:stretch>
        </p:blipFill>
        <p:spPr bwMode="auto">
          <a:xfrm>
            <a:off x="990600" y="3326900"/>
            <a:ext cx="2057400" cy="1854700"/>
          </a:xfrm>
          <a:prstGeom prst="rect">
            <a:avLst/>
          </a:prstGeom>
          <a:noFill/>
          <a:ln w="9525">
            <a:noFill/>
            <a:miter lim="800000"/>
            <a:headEnd/>
            <a:tailEnd/>
          </a:ln>
        </p:spPr>
      </p:pic>
      <p:pic>
        <p:nvPicPr>
          <p:cNvPr id="29698" name="Picture 2"/>
          <p:cNvPicPr>
            <a:picLocks noChangeAspect="1" noChangeArrowheads="1"/>
          </p:cNvPicPr>
          <p:nvPr/>
        </p:nvPicPr>
        <p:blipFill>
          <a:blip r:embed="rId5" cstate="print"/>
          <a:srcRect l="18750" t="31333" r="19000" b="20667"/>
          <a:stretch>
            <a:fillRect/>
          </a:stretch>
        </p:blipFill>
        <p:spPr bwMode="auto">
          <a:xfrm>
            <a:off x="0" y="0"/>
            <a:ext cx="9144000" cy="1752600"/>
          </a:xfrm>
          <a:prstGeom prst="rect">
            <a:avLst/>
          </a:prstGeom>
          <a:noFill/>
          <a:ln w="9525">
            <a:noFill/>
            <a:miter lim="800000"/>
            <a:headEnd/>
            <a:tailEnd/>
          </a:ln>
        </p:spPr>
      </p:pic>
      <p:sp>
        <p:nvSpPr>
          <p:cNvPr id="6" name="TextBox 5"/>
          <p:cNvSpPr txBox="1"/>
          <p:nvPr/>
        </p:nvSpPr>
        <p:spPr>
          <a:xfrm>
            <a:off x="3200400" y="5943600"/>
            <a:ext cx="2286000" cy="369332"/>
          </a:xfrm>
          <a:prstGeom prst="rect">
            <a:avLst/>
          </a:prstGeom>
          <a:noFill/>
        </p:spPr>
        <p:txBody>
          <a:bodyPr wrap="square" rtlCol="0">
            <a:spAutoFit/>
          </a:bodyPr>
          <a:lstStyle/>
          <a:p>
            <a:pPr algn="r"/>
            <a:r>
              <a:rPr lang="en-US" dirty="0" smtClean="0"/>
              <a:t>12-03-2015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143000"/>
          </a:xfrm>
        </p:spPr>
        <p:txBody>
          <a:bodyPr>
            <a:noAutofit/>
          </a:bodyPr>
          <a:lstStyle/>
          <a:p>
            <a:r>
              <a:rPr lang="en-US" sz="2800" b="1" dirty="0" smtClean="0">
                <a:solidFill>
                  <a:schemeClr val="accent3">
                    <a:lumMod val="75000"/>
                  </a:schemeClr>
                </a:solidFill>
              </a:rPr>
              <a:t>Many </a:t>
            </a:r>
            <a:r>
              <a:rPr lang="en-US" sz="2800" b="1" dirty="0">
                <a:solidFill>
                  <a:schemeClr val="accent3">
                    <a:lumMod val="75000"/>
                  </a:schemeClr>
                </a:solidFill>
              </a:rPr>
              <a:t>opportunities for </a:t>
            </a:r>
            <a:r>
              <a:rPr lang="en-US" sz="2800" b="1" dirty="0" smtClean="0">
                <a:solidFill>
                  <a:schemeClr val="accent3">
                    <a:lumMod val="75000"/>
                  </a:schemeClr>
                </a:solidFill>
              </a:rPr>
              <a:t>investment Exist &amp; </a:t>
            </a:r>
            <a:r>
              <a:rPr lang="en-US" sz="2800" b="1" dirty="0">
                <a:solidFill>
                  <a:schemeClr val="accent3">
                    <a:lumMod val="75000"/>
                  </a:schemeClr>
                </a:solidFill>
              </a:rPr>
              <a:t>innovation </a:t>
            </a:r>
            <a:r>
              <a:rPr lang="en-US" sz="2800" b="1" dirty="0" smtClean="0">
                <a:solidFill>
                  <a:schemeClr val="accent3">
                    <a:lumMod val="75000"/>
                  </a:schemeClr>
                </a:solidFill>
              </a:rPr>
              <a:t> is needed </a:t>
            </a:r>
            <a:r>
              <a:rPr lang="en-US" sz="2800" b="1" dirty="0">
                <a:solidFill>
                  <a:schemeClr val="accent3">
                    <a:lumMod val="75000"/>
                  </a:schemeClr>
                </a:solidFill>
              </a:rPr>
              <a:t>throughout the entire value chain. </a:t>
            </a:r>
          </a:p>
        </p:txBody>
      </p:sp>
      <p:sp>
        <p:nvSpPr>
          <p:cNvPr id="3" name="Content Placeholder 2"/>
          <p:cNvSpPr>
            <a:spLocks noGrp="1"/>
          </p:cNvSpPr>
          <p:nvPr>
            <p:ph idx="1"/>
          </p:nvPr>
        </p:nvSpPr>
        <p:spPr>
          <a:xfrm>
            <a:off x="304800" y="1371600"/>
            <a:ext cx="4419600" cy="5105400"/>
          </a:xfrm>
        </p:spPr>
        <p:txBody>
          <a:bodyPr>
            <a:noAutofit/>
          </a:bodyPr>
          <a:lstStyle/>
          <a:p>
            <a:r>
              <a:rPr lang="en-US" sz="2200" baseline="0" dirty="0" smtClean="0">
                <a:solidFill>
                  <a:srgbClr val="000000"/>
                </a:solidFill>
              </a:rPr>
              <a:t>Animal Nutrition &amp; Health </a:t>
            </a:r>
          </a:p>
          <a:p>
            <a:r>
              <a:rPr lang="en-US" sz="2200" baseline="0" dirty="0" smtClean="0">
                <a:solidFill>
                  <a:srgbClr val="000000"/>
                </a:solidFill>
              </a:rPr>
              <a:t> Aquaculture </a:t>
            </a:r>
          </a:p>
          <a:p>
            <a:r>
              <a:rPr lang="en-US" sz="2200" baseline="0" dirty="0" smtClean="0">
                <a:solidFill>
                  <a:srgbClr val="000000"/>
                </a:solidFill>
              </a:rPr>
              <a:t>Biomaterials </a:t>
            </a:r>
          </a:p>
          <a:p>
            <a:r>
              <a:rPr lang="en-US" sz="2200" baseline="0" dirty="0" smtClean="0">
                <a:solidFill>
                  <a:srgbClr val="000000"/>
                </a:solidFill>
              </a:rPr>
              <a:t> </a:t>
            </a:r>
            <a:r>
              <a:rPr lang="en-US" sz="2200" baseline="0" dirty="0" err="1" smtClean="0">
                <a:solidFill>
                  <a:srgbClr val="000000"/>
                </a:solidFill>
              </a:rPr>
              <a:t>Bionutrition</a:t>
            </a:r>
            <a:r>
              <a:rPr lang="en-US" sz="2200" baseline="0" dirty="0" smtClean="0">
                <a:solidFill>
                  <a:srgbClr val="000000"/>
                </a:solidFill>
              </a:rPr>
              <a:t> </a:t>
            </a:r>
          </a:p>
          <a:p>
            <a:r>
              <a:rPr lang="en-US" sz="2200" baseline="0" dirty="0" smtClean="0">
                <a:solidFill>
                  <a:srgbClr val="000000"/>
                </a:solidFill>
              </a:rPr>
              <a:t> Biotechnology </a:t>
            </a:r>
          </a:p>
          <a:p>
            <a:r>
              <a:rPr lang="en-US" sz="2200" baseline="0" dirty="0" smtClean="0">
                <a:solidFill>
                  <a:srgbClr val="000000"/>
                </a:solidFill>
              </a:rPr>
              <a:t> Crop Nutrition/ Crop Protection </a:t>
            </a:r>
          </a:p>
          <a:p>
            <a:r>
              <a:rPr lang="en-US" sz="2200" baseline="0" dirty="0" smtClean="0">
                <a:solidFill>
                  <a:srgbClr val="000000"/>
                </a:solidFill>
              </a:rPr>
              <a:t> Decision Support Technologies </a:t>
            </a:r>
          </a:p>
          <a:p>
            <a:r>
              <a:rPr lang="en-US" sz="2200" baseline="0" dirty="0" smtClean="0">
                <a:solidFill>
                  <a:srgbClr val="000000"/>
                </a:solidFill>
              </a:rPr>
              <a:t> Feed Efficiency </a:t>
            </a:r>
          </a:p>
          <a:p>
            <a:r>
              <a:rPr lang="en-US" sz="2200" baseline="0" dirty="0" smtClean="0">
                <a:solidFill>
                  <a:srgbClr val="000000"/>
                </a:solidFill>
              </a:rPr>
              <a:t> Fertilizer Efficiency </a:t>
            </a:r>
          </a:p>
          <a:p>
            <a:r>
              <a:rPr lang="en-US" sz="2200" baseline="0" dirty="0" smtClean="0">
                <a:solidFill>
                  <a:srgbClr val="000000"/>
                </a:solidFill>
              </a:rPr>
              <a:t> Food Traceability and Safety </a:t>
            </a:r>
          </a:p>
          <a:p>
            <a:r>
              <a:rPr lang="en-US" sz="2200" baseline="0" dirty="0" smtClean="0">
                <a:solidFill>
                  <a:srgbClr val="000000"/>
                </a:solidFill>
              </a:rPr>
              <a:t> Food Storage and Preservation </a:t>
            </a:r>
          </a:p>
          <a:p>
            <a:r>
              <a:rPr lang="en-US" sz="2200" baseline="0" dirty="0" smtClean="0">
                <a:solidFill>
                  <a:srgbClr val="000000"/>
                </a:solidFill>
              </a:rPr>
              <a:t> Information Systems </a:t>
            </a:r>
          </a:p>
          <a:p>
            <a:r>
              <a:rPr lang="en-US" sz="2200" baseline="0" dirty="0" smtClean="0">
                <a:solidFill>
                  <a:srgbClr val="000000"/>
                </a:solidFill>
              </a:rPr>
              <a:t> Integrated Pest Management </a:t>
            </a:r>
          </a:p>
        </p:txBody>
      </p:sp>
      <p:sp>
        <p:nvSpPr>
          <p:cNvPr id="4" name="Content Placeholder 2"/>
          <p:cNvSpPr txBox="1">
            <a:spLocks/>
          </p:cNvSpPr>
          <p:nvPr/>
        </p:nvSpPr>
        <p:spPr>
          <a:xfrm>
            <a:off x="5105400" y="1295400"/>
            <a:ext cx="4419600" cy="4953000"/>
          </a:xfrm>
          <a:prstGeom prst="rect">
            <a:avLst/>
          </a:prstGeom>
        </p:spPr>
        <p:txBody>
          <a:bodyPr vert="horz" lIns="91440" tIns="45720" rIns="91440" bIns="45720" rtlCol="0">
            <a:noAutofit/>
          </a:bodyPr>
          <a:lstStyle/>
          <a:p>
            <a:pPr>
              <a:buFont typeface="Arial" pitchFamily="34" charset="0"/>
              <a:buChar char="•"/>
            </a:pPr>
            <a:r>
              <a:rPr lang="en-US" sz="2200" dirty="0" err="1" smtClean="0"/>
              <a:t>Bioenergy</a:t>
            </a:r>
            <a:r>
              <a:rPr lang="en-US" sz="2200" dirty="0" smtClean="0"/>
              <a:t> </a:t>
            </a:r>
            <a:endParaRPr lang="en-US" sz="2200" dirty="0"/>
          </a:p>
          <a:p>
            <a:pPr>
              <a:buFont typeface="Arial" pitchFamily="34" charset="0"/>
              <a:buChar char="•"/>
            </a:pPr>
            <a:r>
              <a:rPr lang="en-US" sz="2200" dirty="0" smtClean="0"/>
              <a:t> </a:t>
            </a:r>
            <a:r>
              <a:rPr lang="en-US" sz="2200" dirty="0"/>
              <a:t>Biological Pest Control </a:t>
            </a:r>
          </a:p>
          <a:p>
            <a:pPr>
              <a:buFont typeface="Arial" pitchFamily="34" charset="0"/>
              <a:buChar char="•"/>
            </a:pPr>
            <a:r>
              <a:rPr lang="en-US" sz="2200" dirty="0" smtClean="0"/>
              <a:t>Land </a:t>
            </a:r>
            <a:r>
              <a:rPr lang="en-US" sz="2200" dirty="0"/>
              <a:t>Management </a:t>
            </a:r>
          </a:p>
          <a:p>
            <a:pPr>
              <a:buFont typeface="Arial" pitchFamily="34" charset="0"/>
              <a:buChar char="•"/>
            </a:pPr>
            <a:r>
              <a:rPr lang="en-US" sz="2200" dirty="0" smtClean="0"/>
              <a:t>Machinery </a:t>
            </a:r>
            <a:endParaRPr lang="en-US" sz="2200" dirty="0"/>
          </a:p>
          <a:p>
            <a:pPr>
              <a:buFont typeface="Arial" pitchFamily="34" charset="0"/>
              <a:buChar char="•"/>
            </a:pPr>
            <a:r>
              <a:rPr lang="en-US" sz="2200" dirty="0" smtClean="0"/>
              <a:t> </a:t>
            </a:r>
            <a:r>
              <a:rPr lang="en-US" sz="2200" dirty="0"/>
              <a:t>Precision Agriculture </a:t>
            </a:r>
          </a:p>
          <a:p>
            <a:pPr>
              <a:buFont typeface="Arial" pitchFamily="34" charset="0"/>
              <a:buChar char="•"/>
            </a:pPr>
            <a:r>
              <a:rPr lang="en-US" sz="2200" dirty="0" smtClean="0"/>
              <a:t> </a:t>
            </a:r>
            <a:r>
              <a:rPr lang="en-US" sz="2200" dirty="0"/>
              <a:t>Robotics </a:t>
            </a:r>
          </a:p>
          <a:p>
            <a:pPr>
              <a:buFont typeface="Arial" pitchFamily="34" charset="0"/>
              <a:buChar char="•"/>
            </a:pPr>
            <a:r>
              <a:rPr lang="en-US" sz="2200" dirty="0" smtClean="0"/>
              <a:t> </a:t>
            </a:r>
            <a:r>
              <a:rPr lang="en-US" sz="2200" dirty="0"/>
              <a:t>Seeds and Genetics </a:t>
            </a:r>
          </a:p>
          <a:p>
            <a:pPr>
              <a:buFont typeface="Arial" pitchFamily="34" charset="0"/>
              <a:buChar char="•"/>
            </a:pPr>
            <a:r>
              <a:rPr lang="en-US" sz="2200" dirty="0" smtClean="0"/>
              <a:t> </a:t>
            </a:r>
            <a:r>
              <a:rPr lang="en-US" sz="2200" dirty="0"/>
              <a:t>Soil Amendments </a:t>
            </a:r>
            <a:r>
              <a:rPr lang="en-US" sz="2200" dirty="0" smtClean="0"/>
              <a:t>/ </a:t>
            </a:r>
            <a:r>
              <a:rPr lang="en-US" sz="2200" dirty="0"/>
              <a:t>Health </a:t>
            </a:r>
          </a:p>
          <a:p>
            <a:pPr>
              <a:buFont typeface="Arial" pitchFamily="34" charset="0"/>
              <a:buChar char="•"/>
            </a:pPr>
            <a:r>
              <a:rPr lang="en-US" sz="2200" dirty="0" smtClean="0"/>
              <a:t> </a:t>
            </a:r>
            <a:r>
              <a:rPr lang="en-US" sz="2200" dirty="0"/>
              <a:t>Sustainable Production Systems </a:t>
            </a:r>
          </a:p>
          <a:p>
            <a:pPr>
              <a:buFont typeface="Arial" pitchFamily="34" charset="0"/>
              <a:buChar char="•"/>
            </a:pPr>
            <a:r>
              <a:rPr lang="en-US" sz="2200" dirty="0" smtClean="0"/>
              <a:t> </a:t>
            </a:r>
            <a:r>
              <a:rPr lang="en-US" sz="2200" dirty="0"/>
              <a:t>Technology Transfer </a:t>
            </a:r>
          </a:p>
          <a:p>
            <a:pPr>
              <a:buFont typeface="Arial" pitchFamily="34" charset="0"/>
              <a:buChar char="•"/>
            </a:pPr>
            <a:r>
              <a:rPr lang="en-US" sz="2200" dirty="0" smtClean="0"/>
              <a:t> </a:t>
            </a:r>
            <a:r>
              <a:rPr lang="en-US" sz="2200" dirty="0"/>
              <a:t>Urban Agriculture </a:t>
            </a:r>
          </a:p>
          <a:p>
            <a:pPr>
              <a:buFont typeface="Arial" pitchFamily="34" charset="0"/>
              <a:buChar char="•"/>
            </a:pPr>
            <a:r>
              <a:rPr lang="en-US" sz="2200" dirty="0" smtClean="0"/>
              <a:t> </a:t>
            </a:r>
            <a:r>
              <a:rPr lang="en-US" sz="2200" dirty="0"/>
              <a:t>Water Quality and Preservation </a:t>
            </a:r>
          </a:p>
          <a:p>
            <a:pPr>
              <a:buFont typeface="Arial" pitchFamily="34" charset="0"/>
              <a:buChar char="•"/>
            </a:pPr>
            <a:r>
              <a:rPr lang="en-US" sz="2200" dirty="0" smtClean="0"/>
              <a:t> </a:t>
            </a:r>
            <a:r>
              <a:rPr lang="en-US" sz="2200" dirty="0"/>
              <a:t>Waste Mitigation and Manure Management </a:t>
            </a:r>
            <a:endParaRPr lang="en-US" sz="2200" dirty="0" smtClean="0"/>
          </a:p>
          <a:p>
            <a:pPr>
              <a:buFont typeface="Arial" pitchFamily="34" charset="0"/>
              <a:buChar char="•"/>
            </a:pPr>
            <a:r>
              <a:rPr lang="en-US" sz="2200" baseline="0" dirty="0" smtClean="0">
                <a:solidFill>
                  <a:srgbClr val="000000"/>
                </a:solidFill>
              </a:rPr>
              <a:t> Irrigation Efficiency </a:t>
            </a:r>
            <a:endParaRPr lang="en-US" sz="2200" dirty="0" smtClean="0"/>
          </a:p>
          <a:p>
            <a:pPr>
              <a:buFont typeface="Arial" pitchFamily="34" charset="0"/>
              <a:buChar char="•"/>
            </a:pPr>
            <a:endParaRPr lang="en-US" sz="2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4525963"/>
          </a:xfrm>
        </p:spPr>
        <p:txBody>
          <a:bodyPr/>
          <a:lstStyle/>
          <a:p>
            <a:pPr algn="ctr">
              <a:buNone/>
            </a:pPr>
            <a:r>
              <a:rPr lang="en-US" dirty="0"/>
              <a:t>Entrepreneurs are problem solvers, and twenty-first century agriculture has no shortage of problems that, looked at another way, are opportunities for innovation.</a:t>
            </a:r>
          </a:p>
        </p:txBody>
      </p:sp>
      <p:pic>
        <p:nvPicPr>
          <p:cNvPr id="2050" name="Picture 2" descr="https://encrypted-tbn0.gstatic.com/images?q=tbn:ANd9GcSmLqngqnv4Gh0Ctv8ndMRmqFByQkL4pPgTudZt2-QykrlzWJ_K">
            <a:hlinkClick r:id="rId3"/>
          </p:cNvPr>
          <p:cNvPicPr>
            <a:picLocks noChangeAspect="1" noChangeArrowheads="1"/>
          </p:cNvPicPr>
          <p:nvPr/>
        </p:nvPicPr>
        <p:blipFill>
          <a:blip r:embed="rId4" cstate="print"/>
          <a:srcRect/>
          <a:stretch>
            <a:fillRect/>
          </a:stretch>
        </p:blipFill>
        <p:spPr bwMode="auto">
          <a:xfrm>
            <a:off x="228600" y="3200400"/>
            <a:ext cx="24384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52" name="AutoShape 4" descr="Image result for innovation in agricultur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3.gstatic.com/images?q=tbn:ANd9GcTz5y7Xo61vCnUOCczbgxjCLj3sKWItVblmxQcztGtiItuZ-JFO">
            <a:hlinkClick r:id="rId5"/>
          </p:cNvPr>
          <p:cNvPicPr>
            <a:picLocks noChangeAspect="1" noChangeArrowheads="1"/>
          </p:cNvPicPr>
          <p:nvPr/>
        </p:nvPicPr>
        <p:blipFill>
          <a:blip r:embed="rId6" cstate="print"/>
          <a:srcRect/>
          <a:stretch>
            <a:fillRect/>
          </a:stretch>
        </p:blipFill>
        <p:spPr bwMode="auto">
          <a:xfrm>
            <a:off x="1295400" y="3962400"/>
            <a:ext cx="4201937"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descr="China, a nation with Innovation: Solar greenhouse boosts modern agriculture "/>
          <p:cNvPicPr>
            <a:picLocks noChangeAspect="1" noChangeArrowheads="1"/>
          </p:cNvPicPr>
          <p:nvPr/>
        </p:nvPicPr>
        <p:blipFill>
          <a:blip r:embed="rId7" cstate="print"/>
          <a:srcRect/>
          <a:stretch>
            <a:fillRect/>
          </a:stretch>
        </p:blipFill>
        <p:spPr bwMode="auto">
          <a:xfrm>
            <a:off x="4114800" y="2895600"/>
            <a:ext cx="2677583"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8" name="Picture 10" descr="https://encrypted-tbn1.gstatic.com/images?q=tbn:ANd9GcTqUgYv_qtGMLboXKInGdaK76FqhxbIfmTF0fyOBlZn0zRIJUrN-A">
            <a:hlinkClick r:id="rId8"/>
          </p:cNvPr>
          <p:cNvPicPr>
            <a:picLocks noChangeAspect="1" noChangeArrowheads="1"/>
          </p:cNvPicPr>
          <p:nvPr/>
        </p:nvPicPr>
        <p:blipFill>
          <a:blip r:embed="rId9" cstate="print"/>
          <a:srcRect r="11765"/>
          <a:stretch>
            <a:fillRect/>
          </a:stretch>
        </p:blipFill>
        <p:spPr bwMode="auto">
          <a:xfrm>
            <a:off x="5943600" y="4267200"/>
            <a:ext cx="2286000" cy="17306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rgbClr val="040AFC"/>
                </a:solidFill>
              </a:rPr>
              <a:t>Technological Innovation for growth.. </a:t>
            </a:r>
            <a:br>
              <a:rPr lang="en-US" b="1" dirty="0" smtClean="0">
                <a:solidFill>
                  <a:srgbClr val="040AFC"/>
                </a:solidFill>
              </a:rPr>
            </a:br>
            <a:endParaRPr lang="en-US" dirty="0">
              <a:solidFill>
                <a:srgbClr val="040AFC"/>
              </a:solidFill>
            </a:endParaRPr>
          </a:p>
        </p:txBody>
      </p:sp>
      <p:sp>
        <p:nvSpPr>
          <p:cNvPr id="3" name="Content Placeholder 2"/>
          <p:cNvSpPr>
            <a:spLocks noGrp="1"/>
          </p:cNvSpPr>
          <p:nvPr>
            <p:ph idx="1"/>
          </p:nvPr>
        </p:nvSpPr>
        <p:spPr>
          <a:xfrm>
            <a:off x="457200" y="1447800"/>
            <a:ext cx="8229600" cy="4525963"/>
          </a:xfrm>
        </p:spPr>
        <p:txBody>
          <a:bodyPr>
            <a:normAutofit lnSpcReduction="10000"/>
          </a:bodyPr>
          <a:lstStyle/>
          <a:p>
            <a:pPr>
              <a:buFont typeface="Wingdings" pitchFamily="2" charset="2"/>
              <a:buChar char="§"/>
            </a:pPr>
            <a:r>
              <a:rPr lang="en-US" dirty="0" smtClean="0"/>
              <a:t>Even this Concept has an </a:t>
            </a:r>
            <a:r>
              <a:rPr lang="en-US" dirty="0" smtClean="0"/>
              <a:t>inescapable foundation: agriculture… </a:t>
            </a:r>
          </a:p>
          <a:p>
            <a:pPr>
              <a:buFont typeface="Wingdings" pitchFamily="2" charset="2"/>
              <a:buChar char="§"/>
            </a:pPr>
            <a:r>
              <a:rPr lang="en-US" dirty="0" smtClean="0"/>
              <a:t>The extent to which we can exploit digital technologies is determined by whether or not we can produce enough food—efficiently and sustainably—to support ourselves. </a:t>
            </a:r>
          </a:p>
          <a:p>
            <a:pPr>
              <a:buFont typeface="Wingdings" pitchFamily="2" charset="2"/>
              <a:buChar char="§"/>
            </a:pPr>
            <a:r>
              <a:rPr lang="en-US" dirty="0" smtClean="0"/>
              <a:t>This is one of the most important factors that determines the fate of our economies and societies.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marL="484632" indent="0" eaLnBrk="1" fontAlgn="auto" hangingPunct="1">
              <a:spcAft>
                <a:spcPts val="0"/>
              </a:spcAft>
              <a:defRPr/>
            </a:pPr>
            <a:r>
              <a:rPr lang="en-US" sz="2800" b="1" dirty="0" smtClean="0">
                <a:solidFill>
                  <a:schemeClr val="accent1">
                    <a:tint val="83000"/>
                    <a:satMod val="150000"/>
                  </a:schemeClr>
                </a:solidFill>
              </a:rPr>
              <a:t>World population development</a:t>
            </a:r>
            <a:endParaRPr lang="en-US" sz="2800" b="1" dirty="0">
              <a:solidFill>
                <a:schemeClr val="accent1">
                  <a:tint val="83000"/>
                  <a:satMod val="150000"/>
                </a:schemeClr>
              </a:solidFill>
            </a:endParaRPr>
          </a:p>
        </p:txBody>
      </p:sp>
      <p:pic>
        <p:nvPicPr>
          <p:cNvPr id="17411" name="Content Placeholder 3"/>
          <p:cNvPicPr>
            <a:picLocks noGrp="1"/>
          </p:cNvPicPr>
          <p:nvPr>
            <p:ph idx="1"/>
          </p:nvPr>
        </p:nvPicPr>
        <p:blipFill>
          <a:blip r:embed="rId2" cstate="print"/>
          <a:srcRect/>
          <a:stretch>
            <a:fillRect/>
          </a:stretch>
        </p:blipFill>
        <p:spPr>
          <a:xfrm>
            <a:off x="838200" y="2514600"/>
            <a:ext cx="6467475" cy="3578225"/>
          </a:xfrm>
        </p:spPr>
      </p:pic>
      <p:sp>
        <p:nvSpPr>
          <p:cNvPr id="14340" name="Slide Number Placeholder 4"/>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0EB6F772-20E8-4F2A-BAFD-0B60D9EE5796}" type="slidenum">
              <a:rPr lang="en-US"/>
              <a:pPr fontAlgn="base">
                <a:spcBef>
                  <a:spcPct val="0"/>
                </a:spcBef>
                <a:spcAft>
                  <a:spcPct val="0"/>
                </a:spcAft>
                <a:defRPr/>
              </a:pPr>
              <a:t>3</a:t>
            </a:fld>
            <a:endParaRPr lang="en-US"/>
          </a:p>
        </p:txBody>
      </p:sp>
      <p:sp>
        <p:nvSpPr>
          <p:cNvPr id="5" name="Rectangle 4"/>
          <p:cNvSpPr/>
          <p:nvPr/>
        </p:nvSpPr>
        <p:spPr>
          <a:xfrm>
            <a:off x="762000" y="1219200"/>
            <a:ext cx="8382000" cy="830997"/>
          </a:xfrm>
          <a:prstGeom prst="rect">
            <a:avLst/>
          </a:prstGeom>
        </p:spPr>
        <p:txBody>
          <a:bodyPr wrap="square">
            <a:spAutoFit/>
          </a:bodyPr>
          <a:lstStyle/>
          <a:p>
            <a:r>
              <a:rPr lang="en-US" sz="2400" dirty="0"/>
              <a:t>Total demand is expected to rise 70 percent by 2050, and current growth rates in agriculture are not sufficient to meet this goal.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endParaRPr lang="en-US" dirty="0"/>
          </a:p>
        </p:txBody>
      </p:sp>
      <p:sp>
        <p:nvSpPr>
          <p:cNvPr id="3" name="Content Placeholder 2"/>
          <p:cNvSpPr>
            <a:spLocks noGrp="1"/>
          </p:cNvSpPr>
          <p:nvPr>
            <p:ph idx="1"/>
          </p:nvPr>
        </p:nvSpPr>
        <p:spPr>
          <a:xfrm>
            <a:off x="152400" y="1143000"/>
            <a:ext cx="8686800" cy="4800600"/>
          </a:xfrm>
        </p:spPr>
        <p:txBody>
          <a:bodyPr>
            <a:normAutofit/>
          </a:bodyPr>
          <a:lstStyle/>
          <a:p>
            <a:r>
              <a:rPr lang="en-US" sz="3000" i="1" dirty="0" smtClean="0"/>
              <a:t>“Over </a:t>
            </a:r>
            <a:r>
              <a:rPr lang="en-US" sz="3000" i="1" dirty="0"/>
              <a:t>the next 40 years, land, energy, water, and weather constraints will place unprecedented pressure on mankind’s ability to access its most basic goods—food, fuel, and fiber. Humanity must now produce more food in the next four decades than we have in the last 8,000 years of agriculture combined. And we must do so sustainably</a:t>
            </a:r>
            <a:r>
              <a:rPr lang="en-US" sz="3000" i="1" dirty="0" smtClean="0"/>
              <a:t>.”  </a:t>
            </a:r>
            <a:r>
              <a:rPr lang="en-US" sz="2400" i="1" dirty="0" smtClean="0"/>
              <a:t>(The </a:t>
            </a:r>
            <a:r>
              <a:rPr lang="en-US" sz="2400" i="1" dirty="0"/>
              <a:t>2050 Criteria,” World Wildlife Fund) </a:t>
            </a:r>
            <a:endParaRPr lang="en-US" sz="2400" i="1" dirty="0" smtClean="0"/>
          </a:p>
          <a:p>
            <a:pPr>
              <a:buNone/>
            </a:pPr>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marL="484632" indent="0" eaLnBrk="1" fontAlgn="auto" hangingPunct="1">
              <a:spcAft>
                <a:spcPts val="0"/>
              </a:spcAft>
              <a:defRPr/>
            </a:pPr>
            <a:r>
              <a:rPr lang="en-US" sz="3200" b="1" dirty="0" smtClean="0">
                <a:solidFill>
                  <a:schemeClr val="accent3">
                    <a:lumMod val="75000"/>
                  </a:schemeClr>
                </a:solidFill>
              </a:rPr>
              <a:t>FOOD SECURITY &amp; FOOD INDEPENDENCE</a:t>
            </a:r>
            <a:endParaRPr lang="en-US" sz="3200" b="1" dirty="0">
              <a:solidFill>
                <a:schemeClr val="accent3">
                  <a:lumMod val="75000"/>
                </a:schemeClr>
              </a:solidFill>
            </a:endParaRPr>
          </a:p>
        </p:txBody>
      </p:sp>
      <p:sp>
        <p:nvSpPr>
          <p:cNvPr id="18435" name="Content Placeholder 2"/>
          <p:cNvSpPr>
            <a:spLocks noGrp="1"/>
          </p:cNvSpPr>
          <p:nvPr>
            <p:ph idx="1"/>
          </p:nvPr>
        </p:nvSpPr>
        <p:spPr>
          <a:xfrm>
            <a:off x="381000" y="2209800"/>
            <a:ext cx="8229600" cy="4572000"/>
          </a:xfrm>
        </p:spPr>
        <p:txBody>
          <a:bodyPr>
            <a:normAutofit/>
          </a:bodyPr>
          <a:lstStyle/>
          <a:p>
            <a:pPr algn="r" eaLnBrk="1" hangingPunct="1">
              <a:buFont typeface="Wingdings" pitchFamily="2" charset="2"/>
              <a:buChar char="§"/>
            </a:pPr>
            <a:r>
              <a:rPr lang="en-GB" sz="2400" dirty="0" smtClean="0"/>
              <a:t>“Food security” is defined as” everyone always having physical and economic access to buy produce, obtain or consume sufficient, safe and nutritious food to meet their dietary needs and food preferences for a healthy and active life” (International Federation</a:t>
            </a:r>
            <a:r>
              <a:rPr lang="en-GB" sz="2400" dirty="0" smtClean="0"/>
              <a:t>)</a:t>
            </a:r>
          </a:p>
          <a:p>
            <a:pPr eaLnBrk="1" hangingPunct="1">
              <a:buFont typeface="Wingdings" pitchFamily="2" charset="2"/>
              <a:buChar char="§"/>
            </a:pPr>
            <a:endParaRPr lang="en-GB" sz="2400" dirty="0" smtClean="0"/>
          </a:p>
          <a:p>
            <a:pPr eaLnBrk="1" hangingPunct="1">
              <a:buFont typeface="Wingdings" pitchFamily="2" charset="2"/>
              <a:buChar char="§"/>
            </a:pPr>
            <a:r>
              <a:rPr lang="en-GB" sz="2400" b="1" u="sng" dirty="0" smtClean="0"/>
              <a:t>Suriname’s </a:t>
            </a:r>
            <a:r>
              <a:rPr lang="en-GB" sz="2400" b="1" u="sng" dirty="0" smtClean="0"/>
              <a:t>view:   </a:t>
            </a:r>
            <a:endParaRPr lang="en-GB" sz="2400" b="1" u="sng" dirty="0" smtClean="0"/>
          </a:p>
          <a:p>
            <a:pPr>
              <a:buNone/>
            </a:pPr>
            <a:r>
              <a:rPr lang="en-GB" sz="2400" dirty="0" smtClean="0"/>
              <a:t>Through </a:t>
            </a:r>
            <a:r>
              <a:rPr lang="en-GB" sz="2400" dirty="0" smtClean="0"/>
              <a:t>own  production, preferably in partnership, lifting the </a:t>
            </a:r>
            <a:endParaRPr lang="en-GB" sz="2400" dirty="0" smtClean="0"/>
          </a:p>
          <a:p>
            <a:pPr>
              <a:buNone/>
            </a:pPr>
            <a:r>
              <a:rPr lang="en-GB" sz="2400" dirty="0" smtClean="0"/>
              <a:t>country’s </a:t>
            </a:r>
            <a:r>
              <a:rPr lang="en-GB" sz="2400" dirty="0" smtClean="0"/>
              <a:t>position up to the level which satisfactorily fulfils the </a:t>
            </a:r>
            <a:endParaRPr lang="en-GB" sz="2400" dirty="0" smtClean="0"/>
          </a:p>
          <a:p>
            <a:pPr>
              <a:buNone/>
            </a:pPr>
            <a:r>
              <a:rPr lang="en-GB" sz="2400" dirty="0" smtClean="0"/>
              <a:t>requirements </a:t>
            </a:r>
            <a:r>
              <a:rPr lang="en-GB" sz="2400" dirty="0" smtClean="0"/>
              <a:t>set for “Food security</a:t>
            </a:r>
            <a:r>
              <a:rPr lang="en-GB" sz="2400" dirty="0" smtClean="0"/>
              <a:t>”  </a:t>
            </a:r>
            <a:br>
              <a:rPr lang="en-GB" sz="2400" dirty="0" smtClean="0"/>
            </a:br>
            <a:r>
              <a:rPr lang="en-GB" sz="2000" dirty="0" smtClean="0"/>
              <a:t>(g</a:t>
            </a:r>
            <a:r>
              <a:rPr lang="en-GB" sz="2000" dirty="0" smtClean="0"/>
              <a:t>iven some geographic benefits and available natural resources)</a:t>
            </a:r>
            <a:endParaRPr lang="en-GB" sz="2000" dirty="0" smtClean="0"/>
          </a:p>
          <a:p>
            <a:pPr eaLnBrk="1" hangingPunct="1">
              <a:buFont typeface="Wingdings" pitchFamily="2" charset="2"/>
              <a:buChar char="§"/>
            </a:pPr>
            <a:endParaRPr lang="en-GB" sz="2400" dirty="0" smtClean="0"/>
          </a:p>
          <a:p>
            <a:pPr eaLnBrk="1" hangingPunct="1">
              <a:buFont typeface="Wingdings" pitchFamily="2" charset="2"/>
              <a:buChar char="§"/>
            </a:pPr>
            <a:endParaRPr lang="en-US" sz="2400" dirty="0" smtClean="0"/>
          </a:p>
        </p:txBody>
      </p:sp>
      <p:sp>
        <p:nvSpPr>
          <p:cNvPr id="15364"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9B5D1AB-E2F9-4D62-9A89-3D48FC6F6AB3}" type="slidenum">
              <a:rPr lang="en-US"/>
              <a:pPr fontAlgn="base">
                <a:spcBef>
                  <a:spcPct val="0"/>
                </a:spcBef>
                <a:spcAft>
                  <a:spcPct val="0"/>
                </a:spcAft>
                <a:defRPr/>
              </a:pPr>
              <a:t>5</a:t>
            </a:fld>
            <a:endParaRPr lang="en-US" dirty="0"/>
          </a:p>
        </p:txBody>
      </p:sp>
      <p:pic>
        <p:nvPicPr>
          <p:cNvPr id="12290" name="Picture 2" descr="foodsecurity"/>
          <p:cNvPicPr>
            <a:picLocks noChangeAspect="1" noChangeArrowheads="1"/>
          </p:cNvPicPr>
          <p:nvPr/>
        </p:nvPicPr>
        <p:blipFill>
          <a:blip r:embed="rId3" cstate="print"/>
          <a:srcRect/>
          <a:stretch>
            <a:fillRect/>
          </a:stretch>
        </p:blipFill>
        <p:spPr bwMode="auto">
          <a:xfrm>
            <a:off x="3429000" y="914400"/>
            <a:ext cx="1752600" cy="1167232"/>
          </a:xfrm>
          <a:prstGeom prst="rect">
            <a:avLst/>
          </a:prstGeom>
          <a:noFill/>
        </p:spPr>
      </p:pic>
      <p:pic>
        <p:nvPicPr>
          <p:cNvPr id="12292" name="Picture 4" descr="https://encrypted-tbn2.gstatic.com/images?q=tbn:ANd9GcTC7hh6sFOeY7CwI3LhwcsaCiUwsualTkTDrH76-_wMDhQmVncD">
            <a:hlinkClick r:id="rId4"/>
          </p:cNvPr>
          <p:cNvPicPr>
            <a:picLocks noChangeAspect="1" noChangeArrowheads="1"/>
          </p:cNvPicPr>
          <p:nvPr/>
        </p:nvPicPr>
        <p:blipFill>
          <a:blip r:embed="rId5" cstate="print"/>
          <a:srcRect/>
          <a:stretch>
            <a:fillRect/>
          </a:stretch>
        </p:blipFill>
        <p:spPr bwMode="auto">
          <a:xfrm>
            <a:off x="609601" y="990600"/>
            <a:ext cx="1904999" cy="1003538"/>
          </a:xfrm>
          <a:prstGeom prst="rect">
            <a:avLst/>
          </a:prstGeom>
          <a:noFill/>
        </p:spPr>
      </p:pic>
      <p:pic>
        <p:nvPicPr>
          <p:cNvPr id="12294" name="Picture 6" descr="https://encrypted-tbn1.gstatic.com/images?q=tbn:ANd9GcQUsW3s2mist3iU3LfS82JD4PpoATbuCfZxLEjELnDimqkIkLRm">
            <a:hlinkClick r:id="rId6"/>
          </p:cNvPr>
          <p:cNvPicPr>
            <a:picLocks noChangeAspect="1" noChangeArrowheads="1"/>
          </p:cNvPicPr>
          <p:nvPr/>
        </p:nvPicPr>
        <p:blipFill>
          <a:blip r:embed="rId7" cstate="print"/>
          <a:srcRect/>
          <a:stretch>
            <a:fillRect/>
          </a:stretch>
        </p:blipFill>
        <p:spPr bwMode="auto">
          <a:xfrm>
            <a:off x="5876925" y="903161"/>
            <a:ext cx="2962275" cy="115423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33400" y="1295400"/>
            <a:ext cx="8229600" cy="1858963"/>
          </a:xfrm>
        </p:spPr>
        <p:txBody>
          <a:bodyPr/>
          <a:lstStyle/>
          <a:p>
            <a:pPr algn="ctr">
              <a:buNone/>
            </a:pPr>
            <a:r>
              <a:rPr lang="en-US" b="1" dirty="0" smtClean="0">
                <a:solidFill>
                  <a:schemeClr val="accent3"/>
                </a:solidFill>
              </a:rPr>
              <a:t>Agriculture Technological (</a:t>
            </a:r>
            <a:r>
              <a:rPr lang="en-US" b="1" dirty="0" err="1" smtClean="0">
                <a:solidFill>
                  <a:schemeClr val="accent3"/>
                </a:solidFill>
              </a:rPr>
              <a:t>AgTech</a:t>
            </a:r>
            <a:r>
              <a:rPr lang="en-US" b="1" dirty="0" smtClean="0">
                <a:solidFill>
                  <a:schemeClr val="accent3"/>
                </a:solidFill>
              </a:rPr>
              <a:t>) innovations are absolutely essential to meet this goal…</a:t>
            </a:r>
          </a:p>
          <a:p>
            <a:endParaRPr lang="en-US" dirty="0" smtClean="0"/>
          </a:p>
          <a:p>
            <a:endParaRPr lang="en-US" dirty="0"/>
          </a:p>
        </p:txBody>
      </p:sp>
      <p:sp>
        <p:nvSpPr>
          <p:cNvPr id="4" name="Rectangle 3"/>
          <p:cNvSpPr/>
          <p:nvPr/>
        </p:nvSpPr>
        <p:spPr>
          <a:xfrm>
            <a:off x="533400" y="3048000"/>
            <a:ext cx="8610600" cy="2554545"/>
          </a:xfrm>
          <a:prstGeom prst="rect">
            <a:avLst/>
          </a:prstGeom>
        </p:spPr>
        <p:txBody>
          <a:bodyPr wrap="square">
            <a:spAutoFit/>
          </a:bodyPr>
          <a:lstStyle/>
          <a:p>
            <a:pPr marL="342900" lvl="0" indent="-342900">
              <a:spcBef>
                <a:spcPct val="20000"/>
              </a:spcBef>
              <a:buFont typeface="Arial" pitchFamily="34" charset="0"/>
              <a:buChar char="•"/>
            </a:pPr>
            <a:r>
              <a:rPr lang="en-US" sz="3200" dirty="0">
                <a:solidFill>
                  <a:prstClr val="black"/>
                </a:solidFill>
              </a:rPr>
              <a:t>We need to explore the pressures facing the global agriculture system and identify the enormous opportunity for innovation, and associated investment, in what could be a large (growing) economic sector.</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40AFC"/>
                </a:solidFill>
              </a:rPr>
              <a:t>Opportunities for growth</a:t>
            </a:r>
            <a:endParaRPr lang="en-US" dirty="0">
              <a:solidFill>
                <a:srgbClr val="040AFC"/>
              </a:solidFill>
            </a:endParaRPr>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smtClean="0"/>
              <a:t>In general there </a:t>
            </a:r>
            <a:r>
              <a:rPr lang="en-US" dirty="0"/>
              <a:t>is limited opportunity to expand the land used in agricultural production, and agriculture also must deal with environmental risks such as climate change</a:t>
            </a:r>
            <a:r>
              <a:rPr lang="en-US" dirty="0" smtClean="0"/>
              <a:t>.</a:t>
            </a:r>
          </a:p>
          <a:p>
            <a:pPr>
              <a:buFont typeface="Wingdings" pitchFamily="2" charset="2"/>
              <a:buChar char="§"/>
            </a:pPr>
            <a:endParaRPr lang="en-US" dirty="0" smtClean="0"/>
          </a:p>
          <a:p>
            <a:pPr>
              <a:buFont typeface="Wingdings" pitchFamily="2" charset="2"/>
              <a:buChar char="§"/>
            </a:pPr>
            <a:r>
              <a:rPr lang="en-US" dirty="0" smtClean="0"/>
              <a:t> </a:t>
            </a:r>
            <a:r>
              <a:rPr lang="en-US" dirty="0"/>
              <a:t>To succeed in sustainably increasing food production, major innovations in </a:t>
            </a:r>
            <a:r>
              <a:rPr lang="en-US" dirty="0" err="1"/>
              <a:t>AgTech</a:t>
            </a:r>
            <a:r>
              <a:rPr lang="en-US" dirty="0"/>
              <a:t> are required that increase agricultural productivity and improve the efficiency and resiliency of the entire food system.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solidFill>
                  <a:srgbClr val="040AFC"/>
                </a:solidFill>
              </a:rPr>
              <a:t>The </a:t>
            </a:r>
            <a:r>
              <a:rPr lang="en-US" sz="3600" b="1" dirty="0" err="1" smtClean="0">
                <a:solidFill>
                  <a:srgbClr val="040AFC"/>
                </a:solidFill>
              </a:rPr>
              <a:t>AgTech</a:t>
            </a:r>
            <a:r>
              <a:rPr lang="en-US" sz="3600" b="1" dirty="0" smtClean="0">
                <a:solidFill>
                  <a:srgbClr val="040AFC"/>
                </a:solidFill>
              </a:rPr>
              <a:t> value chain</a:t>
            </a:r>
            <a:endParaRPr lang="en-US" sz="3600" b="1" dirty="0">
              <a:solidFill>
                <a:srgbClr val="040AFC"/>
              </a:solidFill>
            </a:endParaRPr>
          </a:p>
        </p:txBody>
      </p:sp>
      <p:pic>
        <p:nvPicPr>
          <p:cNvPr id="52" name="Picture 51" descr="Value chain.jpg"/>
          <p:cNvPicPr>
            <a:picLocks noChangeAspect="1"/>
          </p:cNvPicPr>
          <p:nvPr/>
        </p:nvPicPr>
        <p:blipFill>
          <a:blip r:embed="rId3" cstate="print"/>
          <a:stretch>
            <a:fillRect/>
          </a:stretch>
        </p:blipFill>
        <p:spPr>
          <a:xfrm>
            <a:off x="0" y="1137361"/>
            <a:ext cx="9144000" cy="4583278"/>
          </a:xfrm>
          <a:prstGeom prst="rect">
            <a:avLst/>
          </a:prstGeom>
        </p:spPr>
      </p:pic>
      <p:sp>
        <p:nvSpPr>
          <p:cNvPr id="55" name="Title 1"/>
          <p:cNvSpPr txBox="1">
            <a:spLocks/>
          </p:cNvSpPr>
          <p:nvPr/>
        </p:nvSpPr>
        <p:spPr>
          <a:xfrm>
            <a:off x="4114800" y="5562600"/>
            <a:ext cx="48768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600" b="1" dirty="0" smtClean="0">
                <a:latin typeface="+mj-lt"/>
                <a:ea typeface="+mj-ea"/>
                <a:cs typeface="+mj-cs"/>
              </a:rPr>
              <a:t>Source: </a:t>
            </a:r>
            <a:r>
              <a:rPr kumimoji="0" lang="en-US" sz="1600" b="1" i="1" u="none" strike="noStrike" kern="1200" cap="none" spc="0" normalizeH="0" baseline="0" noProof="0" dirty="0" err="1" smtClean="0">
                <a:ln>
                  <a:noFill/>
                </a:ln>
                <a:solidFill>
                  <a:schemeClr val="tx1"/>
                </a:solidFill>
                <a:effectLst/>
                <a:uLnTx/>
                <a:uFillTx/>
                <a:latin typeface="+mj-lt"/>
                <a:ea typeface="+mj-ea"/>
                <a:cs typeface="+mj-cs"/>
              </a:rPr>
              <a:t>Duttia</a:t>
            </a:r>
            <a:r>
              <a:rPr kumimoji="0" lang="en-US" sz="1600" b="1" i="1" u="none" strike="noStrike" kern="1200" cap="none" spc="0" normalizeH="0" noProof="0" dirty="0" smtClean="0">
                <a:ln>
                  <a:noFill/>
                </a:ln>
                <a:solidFill>
                  <a:schemeClr val="tx1"/>
                </a:solidFill>
                <a:effectLst/>
                <a:uLnTx/>
                <a:uFillTx/>
                <a:latin typeface="+mj-lt"/>
                <a:ea typeface="+mj-ea"/>
                <a:cs typeface="+mj-cs"/>
              </a:rPr>
              <a:t> et al</a:t>
            </a:r>
            <a:r>
              <a:rPr kumimoji="0" lang="en-US" sz="1600" b="1" i="0" u="none" strike="noStrike" kern="1200" cap="none" spc="0" normalizeH="0" noProof="0" dirty="0" smtClean="0">
                <a:ln>
                  <a:noFill/>
                </a:ln>
                <a:solidFill>
                  <a:schemeClr val="tx1"/>
                </a:solidFill>
                <a:effectLst/>
                <a:uLnTx/>
                <a:uFillTx/>
                <a:latin typeface="+mj-lt"/>
                <a:ea typeface="+mj-ea"/>
                <a:cs typeface="+mj-cs"/>
              </a:rPr>
              <a:t> 2014</a:t>
            </a:r>
            <a:endParaRPr kumimoji="0" lang="en-US" sz="16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l"/>
            <a:r>
              <a:rPr lang="en-US" dirty="0" smtClean="0"/>
              <a:t>Innovation along the value chain  </a:t>
            </a:r>
            <a:endParaRPr lang="en-US" dirty="0"/>
          </a:p>
        </p:txBody>
      </p:sp>
      <p:sp>
        <p:nvSpPr>
          <p:cNvPr id="3" name="Content Placeholder 2"/>
          <p:cNvSpPr>
            <a:spLocks noGrp="1"/>
          </p:cNvSpPr>
          <p:nvPr>
            <p:ph idx="1"/>
          </p:nvPr>
        </p:nvSpPr>
        <p:spPr>
          <a:xfrm>
            <a:off x="457200" y="2179637"/>
            <a:ext cx="8229600" cy="3154363"/>
          </a:xfrm>
        </p:spPr>
        <p:txBody>
          <a:bodyPr>
            <a:normAutofit lnSpcReduction="10000"/>
          </a:bodyPr>
          <a:lstStyle/>
          <a:p>
            <a:pPr>
              <a:buFont typeface="Wingdings" pitchFamily="2" charset="2"/>
              <a:buChar char="§"/>
            </a:pPr>
            <a:r>
              <a:rPr lang="en-US" sz="2400" b="1" i="1" dirty="0"/>
              <a:t>Information Technology </a:t>
            </a:r>
            <a:r>
              <a:rPr lang="en-US" sz="2400" b="1" i="1" dirty="0" smtClean="0"/>
              <a:t>Inputs: </a:t>
            </a:r>
          </a:p>
          <a:p>
            <a:pPr>
              <a:buNone/>
            </a:pPr>
            <a:r>
              <a:rPr lang="en-US" sz="2000" dirty="0" smtClean="0"/>
              <a:t>e.g. irrigation systems: moisture </a:t>
            </a:r>
            <a:r>
              <a:rPr lang="en-US" sz="2000" dirty="0"/>
              <a:t>sensors and smart information </a:t>
            </a:r>
            <a:r>
              <a:rPr lang="en-US" sz="2000" dirty="0" smtClean="0"/>
              <a:t>technology</a:t>
            </a:r>
          </a:p>
          <a:p>
            <a:pPr>
              <a:buNone/>
            </a:pPr>
            <a:endParaRPr lang="en-US" sz="2000" dirty="0" smtClean="0"/>
          </a:p>
          <a:p>
            <a:pPr>
              <a:buFont typeface="Wingdings" pitchFamily="2" charset="2"/>
              <a:buChar char="§"/>
            </a:pPr>
            <a:r>
              <a:rPr lang="en-US" sz="2400" b="1" i="1" dirty="0"/>
              <a:t>Physical Technology </a:t>
            </a:r>
            <a:r>
              <a:rPr lang="en-US" sz="2400" b="1" i="1" dirty="0" smtClean="0"/>
              <a:t>Inputs: </a:t>
            </a:r>
            <a:r>
              <a:rPr lang="en-US" sz="2400" dirty="0" smtClean="0"/>
              <a:t>use of genomics /</a:t>
            </a:r>
            <a:r>
              <a:rPr lang="en-US" sz="2400" dirty="0" err="1" smtClean="0"/>
              <a:t>plantbreeding</a:t>
            </a:r>
            <a:r>
              <a:rPr lang="en-US" sz="2400" dirty="0" smtClean="0"/>
              <a:t> to </a:t>
            </a:r>
            <a:r>
              <a:rPr lang="en-US" sz="2400" dirty="0"/>
              <a:t>identify </a:t>
            </a:r>
            <a:r>
              <a:rPr lang="en-US" sz="2400" dirty="0" smtClean="0"/>
              <a:t>compounds/proteins/genes/crop species </a:t>
            </a:r>
            <a:r>
              <a:rPr lang="en-US" sz="2400" dirty="0"/>
              <a:t>to control </a:t>
            </a:r>
            <a:r>
              <a:rPr lang="en-US" sz="2400" dirty="0" smtClean="0"/>
              <a:t>diseases &amp; pests</a:t>
            </a:r>
          </a:p>
          <a:p>
            <a:pPr>
              <a:buFont typeface="Wingdings" pitchFamily="2" charset="2"/>
              <a:buChar char="§"/>
            </a:pPr>
            <a:r>
              <a:rPr lang="en-US" sz="2400" b="1" i="1" dirty="0" smtClean="0"/>
              <a:t>Plant production:</a:t>
            </a:r>
            <a:r>
              <a:rPr lang="en-US" sz="2400" dirty="0" smtClean="0"/>
              <a:t> development of </a:t>
            </a:r>
            <a:r>
              <a:rPr lang="en-US" sz="2400" dirty="0"/>
              <a:t>novel </a:t>
            </a:r>
            <a:r>
              <a:rPr lang="en-US" sz="2400" dirty="0" smtClean="0"/>
              <a:t>robotics/materials/ </a:t>
            </a:r>
            <a:r>
              <a:rPr lang="en-US" sz="2400" dirty="0"/>
              <a:t>handling systems for agriculture and greenhouse </a:t>
            </a:r>
            <a:r>
              <a:rPr lang="en-US" sz="2400" dirty="0" smtClean="0"/>
              <a:t>applications </a:t>
            </a:r>
            <a:endParaRPr lang="en-US" sz="2400" dirty="0"/>
          </a:p>
        </p:txBody>
      </p:sp>
      <p:pic>
        <p:nvPicPr>
          <p:cNvPr id="4" name="Picture 3" descr="Value chain.jpg"/>
          <p:cNvPicPr>
            <a:picLocks noChangeAspect="1"/>
          </p:cNvPicPr>
          <p:nvPr/>
        </p:nvPicPr>
        <p:blipFill>
          <a:blip r:embed="rId2" cstate="print">
            <a:clrChange>
              <a:clrFrom>
                <a:srgbClr val="FFFFFF"/>
              </a:clrFrom>
              <a:clrTo>
                <a:srgbClr val="FFFFFF">
                  <a:alpha val="0"/>
                </a:srgbClr>
              </a:clrTo>
            </a:clrChange>
          </a:blip>
          <a:srcRect r="27500" b="69951"/>
          <a:stretch>
            <a:fillRect/>
          </a:stretch>
        </p:blipFill>
        <p:spPr>
          <a:xfrm>
            <a:off x="304800" y="533400"/>
            <a:ext cx="8305800" cy="137723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563</Words>
  <Application>Microsoft Office PowerPoint</Application>
  <PresentationFormat>On-screen Show (4:3)</PresentationFormat>
  <Paragraphs>70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Technological Innovation for growth.. An Agricultural point of view</vt:lpstr>
      <vt:lpstr>Technological Innovation for growth..  </vt:lpstr>
      <vt:lpstr>World population development</vt:lpstr>
      <vt:lpstr>Slide 4</vt:lpstr>
      <vt:lpstr>FOOD SECURITY &amp; FOOD INDEPENDENCE</vt:lpstr>
      <vt:lpstr>Slide 6</vt:lpstr>
      <vt:lpstr>Opportunities for growth</vt:lpstr>
      <vt:lpstr>The AgTech value chain</vt:lpstr>
      <vt:lpstr>Innovation along the value chain  </vt:lpstr>
      <vt:lpstr>Many opportunities for investment Exist &amp; innovation  is needed throughout the entire value chain. </vt:lpstr>
      <vt:lpstr>Slide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Innovation for growth.. An Agricultural point of view</dc:title>
  <dc:creator>demoni</dc:creator>
  <cp:lastModifiedBy>demoni</cp:lastModifiedBy>
  <cp:revision>23</cp:revision>
  <dcterms:created xsi:type="dcterms:W3CDTF">2015-03-12T05:36:14Z</dcterms:created>
  <dcterms:modified xsi:type="dcterms:W3CDTF">2015-03-12T12:28:57Z</dcterms:modified>
</cp:coreProperties>
</file>