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93" r:id="rId2"/>
    <p:sldId id="275" r:id="rId3"/>
    <p:sldId id="276" r:id="rId4"/>
    <p:sldId id="277" r:id="rId5"/>
    <p:sldId id="278" r:id="rId6"/>
    <p:sldId id="279" r:id="rId7"/>
    <p:sldId id="280" r:id="rId8"/>
    <p:sldId id="260" r:id="rId9"/>
    <p:sldId id="261" r:id="rId10"/>
    <p:sldId id="262" r:id="rId11"/>
    <p:sldId id="268" r:id="rId12"/>
    <p:sldId id="281" r:id="rId13"/>
    <p:sldId id="282" r:id="rId14"/>
    <p:sldId id="283" r:id="rId15"/>
    <p:sldId id="271" r:id="rId16"/>
    <p:sldId id="274" r:id="rId17"/>
    <p:sldId id="266" r:id="rId18"/>
    <p:sldId id="269" r:id="rId19"/>
    <p:sldId id="286" r:id="rId20"/>
    <p:sldId id="272" r:id="rId21"/>
    <p:sldId id="287" r:id="rId22"/>
    <p:sldId id="289" r:id="rId23"/>
    <p:sldId id="288" r:id="rId24"/>
    <p:sldId id="295" r:id="rId25"/>
    <p:sldId id="291" r:id="rId26"/>
    <p:sldId id="294" r:id="rId27"/>
    <p:sldId id="290" r:id="rId28"/>
    <p:sldId id="292" r:id="rId2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C29336-DD3A-48D4-8544-74CA93DC5368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>
        <a:scene3d>
          <a:camera prst="perspectiveHeroicExtremeLeftFacing"/>
          <a:lightRig rig="threePt" dir="t"/>
        </a:scene3d>
      </dgm:spPr>
      <dgm:t>
        <a:bodyPr/>
        <a:lstStyle/>
        <a:p>
          <a:endParaRPr lang="en-US"/>
        </a:p>
      </dgm:t>
    </dgm:pt>
    <dgm:pt modelId="{B3F49082-5717-4469-8A3C-74F74C0F6F62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800" b="1" dirty="0" smtClean="0"/>
            <a:t>National Productivity </a:t>
          </a:r>
          <a:endParaRPr lang="en-US" sz="1800" b="1" dirty="0"/>
        </a:p>
      </dgm:t>
    </dgm:pt>
    <dgm:pt modelId="{B2502044-1AB9-4322-8C4D-6478E49C1540}" type="parTrans" cxnId="{9DF4F5C3-2D27-412D-B28A-E403CCF3739A}">
      <dgm:prSet/>
      <dgm:spPr/>
      <dgm:t>
        <a:bodyPr/>
        <a:lstStyle/>
        <a:p>
          <a:endParaRPr lang="en-US"/>
        </a:p>
      </dgm:t>
    </dgm:pt>
    <dgm:pt modelId="{70D24677-E805-4BE1-94C7-686AEF1B719E}" type="sibTrans" cxnId="{9DF4F5C3-2D27-412D-B28A-E403CCF3739A}">
      <dgm:prSet/>
      <dgm:spPr/>
      <dgm:t>
        <a:bodyPr/>
        <a:lstStyle/>
        <a:p>
          <a:endParaRPr lang="en-US"/>
        </a:p>
      </dgm:t>
    </dgm:pt>
    <dgm:pt modelId="{B6F98321-5558-40BF-99C4-179EEA232B2E}">
      <dgm:prSet phldrT="[Text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smtClean="0"/>
            <a:t>Institutions   </a:t>
          </a:r>
          <a:endParaRPr lang="en-US" dirty="0"/>
        </a:p>
      </dgm:t>
    </dgm:pt>
    <dgm:pt modelId="{CE73CE33-0733-4F81-A35A-A461259133ED}" type="parTrans" cxnId="{A9D2ABFF-AA07-45CD-BE40-3172244D9E56}">
      <dgm:prSet/>
      <dgm:spPr/>
      <dgm:t>
        <a:bodyPr/>
        <a:lstStyle/>
        <a:p>
          <a:endParaRPr lang="en-US"/>
        </a:p>
      </dgm:t>
    </dgm:pt>
    <dgm:pt modelId="{F31D02B6-FFBA-47B7-AC89-9F6D8F94D019}" type="sibTrans" cxnId="{A9D2ABFF-AA07-45CD-BE40-3172244D9E56}">
      <dgm:prSet/>
      <dgm:spPr/>
      <dgm:t>
        <a:bodyPr/>
        <a:lstStyle/>
        <a:p>
          <a:endParaRPr lang="en-US"/>
        </a:p>
      </dgm:t>
    </dgm:pt>
    <dgm:pt modelId="{007A791A-A104-48B1-B2CD-010DBA12069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Policies </a:t>
          </a:r>
          <a:endParaRPr lang="en-US" dirty="0"/>
        </a:p>
      </dgm:t>
    </dgm:pt>
    <dgm:pt modelId="{466722C9-12B4-4E87-8BC9-FBF6595FC67F}" type="parTrans" cxnId="{98BF904A-21A4-4F08-A6F6-931AE47D8E02}">
      <dgm:prSet/>
      <dgm:spPr/>
      <dgm:t>
        <a:bodyPr/>
        <a:lstStyle/>
        <a:p>
          <a:endParaRPr lang="en-US"/>
        </a:p>
      </dgm:t>
    </dgm:pt>
    <dgm:pt modelId="{C4173C9A-9138-478A-9F79-8676314B4FEA}" type="sibTrans" cxnId="{98BF904A-21A4-4F08-A6F6-931AE47D8E02}">
      <dgm:prSet/>
      <dgm:spPr/>
      <dgm:t>
        <a:bodyPr/>
        <a:lstStyle/>
        <a:p>
          <a:endParaRPr lang="en-US"/>
        </a:p>
      </dgm:t>
    </dgm:pt>
    <dgm:pt modelId="{8C28064A-EA0D-46DA-82A3-8E26774DC506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Factors</a:t>
          </a:r>
          <a:endParaRPr lang="en-US" dirty="0"/>
        </a:p>
      </dgm:t>
    </dgm:pt>
    <dgm:pt modelId="{BFCAD99B-017F-460F-A3EF-5773C57782FA}" type="parTrans" cxnId="{BDFC7BD1-168F-4B4F-9DB7-9D7BB8C47F36}">
      <dgm:prSet/>
      <dgm:spPr/>
      <dgm:t>
        <a:bodyPr/>
        <a:lstStyle/>
        <a:p>
          <a:endParaRPr lang="en-US"/>
        </a:p>
      </dgm:t>
    </dgm:pt>
    <dgm:pt modelId="{1D47DB6D-6D56-4FC7-9415-E7B9A97AED21}" type="sibTrans" cxnId="{BDFC7BD1-168F-4B4F-9DB7-9D7BB8C47F36}">
      <dgm:prSet/>
      <dgm:spPr/>
      <dgm:t>
        <a:bodyPr/>
        <a:lstStyle/>
        <a:p>
          <a:endParaRPr lang="en-US"/>
        </a:p>
      </dgm:t>
    </dgm:pt>
    <dgm:pt modelId="{92B4A144-7CA6-4653-B2F9-1F2DD3C79C71}" type="pres">
      <dgm:prSet presAssocID="{20C29336-DD3A-48D4-8544-74CA93DC536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A75BA3-A279-4086-9903-8F29AA6774C5}" type="pres">
      <dgm:prSet presAssocID="{B3F49082-5717-4469-8A3C-74F74C0F6F62}" presName="centerShape" presStyleLbl="node0" presStyleIdx="0" presStyleCnt="1" custScaleX="128713" custScaleY="69231"/>
      <dgm:spPr/>
      <dgm:t>
        <a:bodyPr/>
        <a:lstStyle/>
        <a:p>
          <a:endParaRPr lang="en-US"/>
        </a:p>
      </dgm:t>
    </dgm:pt>
    <dgm:pt modelId="{AC955095-684C-42EF-8EDA-2275E940EA0E}" type="pres">
      <dgm:prSet presAssocID="{CE73CE33-0733-4F81-A35A-A461259133ED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DA4EEC5E-043E-4717-9AE7-34B5D86D9BF0}" type="pres">
      <dgm:prSet presAssocID="{B6F98321-5558-40BF-99C4-179EEA232B2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3FA513-1FCC-41D5-A3C6-3A3D4E4FB506}" type="pres">
      <dgm:prSet presAssocID="{466722C9-12B4-4E87-8BC9-FBF6595FC67F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72C8C76A-1D6E-4FF9-AD73-314C9743491B}" type="pres">
      <dgm:prSet presAssocID="{007A791A-A104-48B1-B2CD-010DBA12069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1CAE0D-AD21-402E-9411-DB6136D0851E}" type="pres">
      <dgm:prSet presAssocID="{BFCAD99B-017F-460F-A3EF-5773C57782FA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EBBCFDD4-8312-43C1-8E1B-DBF8BD1708FE}" type="pres">
      <dgm:prSet presAssocID="{8C28064A-EA0D-46DA-82A3-8E26774DC50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F40F17-92FC-4C4F-A43C-5AE93BD76779}" type="presOf" srcId="{B6F98321-5558-40BF-99C4-179EEA232B2E}" destId="{DA4EEC5E-043E-4717-9AE7-34B5D86D9BF0}" srcOrd="0" destOrd="0" presId="urn:microsoft.com/office/officeart/2005/8/layout/radial4"/>
    <dgm:cxn modelId="{A9D2ABFF-AA07-45CD-BE40-3172244D9E56}" srcId="{B3F49082-5717-4469-8A3C-74F74C0F6F62}" destId="{B6F98321-5558-40BF-99C4-179EEA232B2E}" srcOrd="0" destOrd="0" parTransId="{CE73CE33-0733-4F81-A35A-A461259133ED}" sibTransId="{F31D02B6-FFBA-47B7-AC89-9F6D8F94D019}"/>
    <dgm:cxn modelId="{251D135D-F3A3-4D65-997E-741D66A5A727}" type="presOf" srcId="{20C29336-DD3A-48D4-8544-74CA93DC5368}" destId="{92B4A144-7CA6-4653-B2F9-1F2DD3C79C71}" srcOrd="0" destOrd="0" presId="urn:microsoft.com/office/officeart/2005/8/layout/radial4"/>
    <dgm:cxn modelId="{32ABD0B7-A1B4-4778-96C1-9E0AEBE5A203}" type="presOf" srcId="{007A791A-A104-48B1-B2CD-010DBA12069F}" destId="{72C8C76A-1D6E-4FF9-AD73-314C9743491B}" srcOrd="0" destOrd="0" presId="urn:microsoft.com/office/officeart/2005/8/layout/radial4"/>
    <dgm:cxn modelId="{A4B63030-92AC-4ED4-893F-14DD228F9DC5}" type="presOf" srcId="{CE73CE33-0733-4F81-A35A-A461259133ED}" destId="{AC955095-684C-42EF-8EDA-2275E940EA0E}" srcOrd="0" destOrd="0" presId="urn:microsoft.com/office/officeart/2005/8/layout/radial4"/>
    <dgm:cxn modelId="{093C8C80-08D7-43C0-8506-DD975252841B}" type="presOf" srcId="{B3F49082-5717-4469-8A3C-74F74C0F6F62}" destId="{67A75BA3-A279-4086-9903-8F29AA6774C5}" srcOrd="0" destOrd="0" presId="urn:microsoft.com/office/officeart/2005/8/layout/radial4"/>
    <dgm:cxn modelId="{BDFC7BD1-168F-4B4F-9DB7-9D7BB8C47F36}" srcId="{B3F49082-5717-4469-8A3C-74F74C0F6F62}" destId="{8C28064A-EA0D-46DA-82A3-8E26774DC506}" srcOrd="2" destOrd="0" parTransId="{BFCAD99B-017F-460F-A3EF-5773C57782FA}" sibTransId="{1D47DB6D-6D56-4FC7-9415-E7B9A97AED21}"/>
    <dgm:cxn modelId="{FDC96671-712D-4F13-9E8A-56738FC2AB1F}" type="presOf" srcId="{466722C9-12B4-4E87-8BC9-FBF6595FC67F}" destId="{EE3FA513-1FCC-41D5-A3C6-3A3D4E4FB506}" srcOrd="0" destOrd="0" presId="urn:microsoft.com/office/officeart/2005/8/layout/radial4"/>
    <dgm:cxn modelId="{98BF904A-21A4-4F08-A6F6-931AE47D8E02}" srcId="{B3F49082-5717-4469-8A3C-74F74C0F6F62}" destId="{007A791A-A104-48B1-B2CD-010DBA12069F}" srcOrd="1" destOrd="0" parTransId="{466722C9-12B4-4E87-8BC9-FBF6595FC67F}" sibTransId="{C4173C9A-9138-478A-9F79-8676314B4FEA}"/>
    <dgm:cxn modelId="{9DF4F5C3-2D27-412D-B28A-E403CCF3739A}" srcId="{20C29336-DD3A-48D4-8544-74CA93DC5368}" destId="{B3F49082-5717-4469-8A3C-74F74C0F6F62}" srcOrd="0" destOrd="0" parTransId="{B2502044-1AB9-4322-8C4D-6478E49C1540}" sibTransId="{70D24677-E805-4BE1-94C7-686AEF1B719E}"/>
    <dgm:cxn modelId="{6E126D17-F9F5-4A56-A4AB-F96AC836DBA9}" type="presOf" srcId="{BFCAD99B-017F-460F-A3EF-5773C57782FA}" destId="{AA1CAE0D-AD21-402E-9411-DB6136D0851E}" srcOrd="0" destOrd="0" presId="urn:microsoft.com/office/officeart/2005/8/layout/radial4"/>
    <dgm:cxn modelId="{F6FEA7A3-B54C-4AC6-B314-CC5FFA6C0347}" type="presOf" srcId="{8C28064A-EA0D-46DA-82A3-8E26774DC506}" destId="{EBBCFDD4-8312-43C1-8E1B-DBF8BD1708FE}" srcOrd="0" destOrd="0" presId="urn:microsoft.com/office/officeart/2005/8/layout/radial4"/>
    <dgm:cxn modelId="{91982D48-8BA9-4E68-BB1D-454F748B7B60}" type="presParOf" srcId="{92B4A144-7CA6-4653-B2F9-1F2DD3C79C71}" destId="{67A75BA3-A279-4086-9903-8F29AA6774C5}" srcOrd="0" destOrd="0" presId="urn:microsoft.com/office/officeart/2005/8/layout/radial4"/>
    <dgm:cxn modelId="{DB846B0B-0BA6-41D5-B93D-58DED5C27683}" type="presParOf" srcId="{92B4A144-7CA6-4653-B2F9-1F2DD3C79C71}" destId="{AC955095-684C-42EF-8EDA-2275E940EA0E}" srcOrd="1" destOrd="0" presId="urn:microsoft.com/office/officeart/2005/8/layout/radial4"/>
    <dgm:cxn modelId="{9B2908FC-B3E3-40ED-B937-4DDBCDF1C273}" type="presParOf" srcId="{92B4A144-7CA6-4653-B2F9-1F2DD3C79C71}" destId="{DA4EEC5E-043E-4717-9AE7-34B5D86D9BF0}" srcOrd="2" destOrd="0" presId="urn:microsoft.com/office/officeart/2005/8/layout/radial4"/>
    <dgm:cxn modelId="{F689E377-52B0-4B7C-918E-62C95EA3E2EC}" type="presParOf" srcId="{92B4A144-7CA6-4653-B2F9-1F2DD3C79C71}" destId="{EE3FA513-1FCC-41D5-A3C6-3A3D4E4FB506}" srcOrd="3" destOrd="0" presId="urn:microsoft.com/office/officeart/2005/8/layout/radial4"/>
    <dgm:cxn modelId="{25E2C690-FDE7-4354-80D6-C34FA9C38720}" type="presParOf" srcId="{92B4A144-7CA6-4653-B2F9-1F2DD3C79C71}" destId="{72C8C76A-1D6E-4FF9-AD73-314C9743491B}" srcOrd="4" destOrd="0" presId="urn:microsoft.com/office/officeart/2005/8/layout/radial4"/>
    <dgm:cxn modelId="{EACDFBAC-6068-40B8-B51E-A417BD2B137E}" type="presParOf" srcId="{92B4A144-7CA6-4653-B2F9-1F2DD3C79C71}" destId="{AA1CAE0D-AD21-402E-9411-DB6136D0851E}" srcOrd="5" destOrd="0" presId="urn:microsoft.com/office/officeart/2005/8/layout/radial4"/>
    <dgm:cxn modelId="{98B6F397-EECE-4EB1-80F6-1CF8CA0DA2C6}" type="presParOf" srcId="{92B4A144-7CA6-4653-B2F9-1F2DD3C79C71}" destId="{EBBCFDD4-8312-43C1-8E1B-DBF8BD1708FE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A8F3B6-B9DC-47D3-8A5C-798A6C158602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347BB773-601B-4C89-A161-9F83053423AA}">
      <dgm:prSet phldrT="[Text]"/>
      <dgm:spPr/>
      <dgm:t>
        <a:bodyPr/>
        <a:lstStyle/>
        <a:p>
          <a:r>
            <a:rPr lang="en-US" dirty="0" smtClean="0"/>
            <a:t>Productivity </a:t>
          </a:r>
          <a:endParaRPr lang="en-US" dirty="0"/>
        </a:p>
      </dgm:t>
    </dgm:pt>
    <dgm:pt modelId="{8FFF9A69-0A2B-452D-9E1E-52B3E9880116}" type="parTrans" cxnId="{56E1D6B1-15F3-4FF7-AE89-022A30C00F01}">
      <dgm:prSet/>
      <dgm:spPr/>
      <dgm:t>
        <a:bodyPr/>
        <a:lstStyle/>
        <a:p>
          <a:endParaRPr lang="en-US"/>
        </a:p>
      </dgm:t>
    </dgm:pt>
    <dgm:pt modelId="{5D40F0CE-70EB-4A54-80BD-8F1B47C4209E}" type="sibTrans" cxnId="{56E1D6B1-15F3-4FF7-AE89-022A30C00F01}">
      <dgm:prSet/>
      <dgm:spPr/>
      <dgm:t>
        <a:bodyPr/>
        <a:lstStyle/>
        <a:p>
          <a:endParaRPr lang="en-US"/>
        </a:p>
      </dgm:t>
    </dgm:pt>
    <dgm:pt modelId="{58E10C12-A716-49BF-8C9C-BBBD5A9C634B}">
      <dgm:prSet phldrT="[Text]"/>
      <dgm:spPr/>
      <dgm:t>
        <a:bodyPr/>
        <a:lstStyle/>
        <a:p>
          <a:r>
            <a:rPr lang="en-US" dirty="0" smtClean="0"/>
            <a:t> Higher Income</a:t>
          </a:r>
          <a:endParaRPr lang="en-US" dirty="0"/>
        </a:p>
      </dgm:t>
    </dgm:pt>
    <dgm:pt modelId="{F597AC79-A7DA-43D4-B87A-39A997E69460}" type="parTrans" cxnId="{E09339B2-0BDB-4FAE-8976-8E585DF91630}">
      <dgm:prSet/>
      <dgm:spPr/>
      <dgm:t>
        <a:bodyPr/>
        <a:lstStyle/>
        <a:p>
          <a:endParaRPr lang="en-US"/>
        </a:p>
      </dgm:t>
    </dgm:pt>
    <dgm:pt modelId="{BDBA03A2-8518-48F1-B878-C0F5A6C51237}" type="sibTrans" cxnId="{E09339B2-0BDB-4FAE-8976-8E585DF91630}">
      <dgm:prSet/>
      <dgm:spPr/>
      <dgm:t>
        <a:bodyPr/>
        <a:lstStyle/>
        <a:p>
          <a:endParaRPr lang="en-US"/>
        </a:p>
      </dgm:t>
    </dgm:pt>
    <dgm:pt modelId="{4168E850-6C54-4B72-8A25-10BE96C13B38}" type="pres">
      <dgm:prSet presAssocID="{ABA8F3B6-B9DC-47D3-8A5C-798A6C158602}" presName="arrowDiagram" presStyleCnt="0">
        <dgm:presLayoutVars>
          <dgm:chMax val="5"/>
          <dgm:dir/>
          <dgm:resizeHandles val="exact"/>
        </dgm:presLayoutVars>
      </dgm:prSet>
      <dgm:spPr/>
    </dgm:pt>
    <dgm:pt modelId="{1FDFB26C-395A-4C45-BDFD-FA8E2E8BEB35}" type="pres">
      <dgm:prSet presAssocID="{ABA8F3B6-B9DC-47D3-8A5C-798A6C158602}" presName="arrow" presStyleLbl="bgShp" presStyleIdx="0" presStyleCnt="1" custScaleX="76335" custScaleY="64193" custLinFactNeighborY="3269"/>
      <dgm:spPr>
        <a:solidFill>
          <a:schemeClr val="accent2">
            <a:lumMod val="75000"/>
          </a:schemeClr>
        </a:solidFill>
      </dgm:spPr>
    </dgm:pt>
    <dgm:pt modelId="{961C184A-8ADC-4642-B5F4-D16660267B36}" type="pres">
      <dgm:prSet presAssocID="{ABA8F3B6-B9DC-47D3-8A5C-798A6C158602}" presName="arrowDiagram2" presStyleCnt="0"/>
      <dgm:spPr/>
    </dgm:pt>
    <dgm:pt modelId="{109D535F-7119-476C-92D7-5411F0D15ED0}" type="pres">
      <dgm:prSet presAssocID="{347BB773-601B-4C89-A161-9F83053423AA}" presName="bullet2a" presStyleLbl="node1" presStyleIdx="0" presStyleCnt="2" custFlipVert="1" custFlipHor="1" custScaleX="248434" custScaleY="187111" custLinFactX="-300000" custLinFactY="272955" custLinFactNeighborX="-364111" custLinFactNeighborY="300000"/>
      <dgm:spPr/>
    </dgm:pt>
    <dgm:pt modelId="{8914795D-617A-4027-BC8E-D1E6AC6E9C90}" type="pres">
      <dgm:prSet presAssocID="{347BB773-601B-4C89-A161-9F83053423AA}" presName="textBox2a" presStyleLbl="revTx" presStyleIdx="0" presStyleCnt="2" custScaleX="124440" custScaleY="31790" custLinFactNeighborX="-44534" custLinFactNeighborY="287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6D0B55-D531-4EC9-B3AE-CDE06C2576D3}" type="pres">
      <dgm:prSet presAssocID="{58E10C12-A716-49BF-8C9C-BBBD5A9C634B}" presName="bullet2b" presStyleLbl="node1" presStyleIdx="1" presStyleCnt="2" custScaleX="150813" custScaleY="154065" custLinFactX="282089" custLinFactNeighborX="300000" custLinFactNeighborY="-3586"/>
      <dgm:spPr/>
    </dgm:pt>
    <dgm:pt modelId="{7D8F5F5E-7389-4F46-AA54-421C6F67C78D}" type="pres">
      <dgm:prSet presAssocID="{58E10C12-A716-49BF-8C9C-BBBD5A9C634B}" presName="textBox2b" presStyleLbl="revTx" presStyleIdx="1" presStyleCnt="2" custScaleX="82926" custScaleY="44944" custLinFactX="7284" custLinFactNeighborX="100000" custLinFactNeighborY="-510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9339B2-0BDB-4FAE-8976-8E585DF91630}" srcId="{ABA8F3B6-B9DC-47D3-8A5C-798A6C158602}" destId="{58E10C12-A716-49BF-8C9C-BBBD5A9C634B}" srcOrd="1" destOrd="0" parTransId="{F597AC79-A7DA-43D4-B87A-39A997E69460}" sibTransId="{BDBA03A2-8518-48F1-B878-C0F5A6C51237}"/>
    <dgm:cxn modelId="{444EB0C8-70A7-4E1F-80C5-B00EA5845071}" type="presOf" srcId="{347BB773-601B-4C89-A161-9F83053423AA}" destId="{8914795D-617A-4027-BC8E-D1E6AC6E9C90}" srcOrd="0" destOrd="0" presId="urn:microsoft.com/office/officeart/2005/8/layout/arrow2"/>
    <dgm:cxn modelId="{56E1D6B1-15F3-4FF7-AE89-022A30C00F01}" srcId="{ABA8F3B6-B9DC-47D3-8A5C-798A6C158602}" destId="{347BB773-601B-4C89-A161-9F83053423AA}" srcOrd="0" destOrd="0" parTransId="{8FFF9A69-0A2B-452D-9E1E-52B3E9880116}" sibTransId="{5D40F0CE-70EB-4A54-80BD-8F1B47C4209E}"/>
    <dgm:cxn modelId="{09D1E510-31F9-49BA-8ED5-7E5520910D30}" type="presOf" srcId="{ABA8F3B6-B9DC-47D3-8A5C-798A6C158602}" destId="{4168E850-6C54-4B72-8A25-10BE96C13B38}" srcOrd="0" destOrd="0" presId="urn:microsoft.com/office/officeart/2005/8/layout/arrow2"/>
    <dgm:cxn modelId="{0F5ABF0D-F833-49A4-9818-780FA5748C53}" type="presOf" srcId="{58E10C12-A716-49BF-8C9C-BBBD5A9C634B}" destId="{7D8F5F5E-7389-4F46-AA54-421C6F67C78D}" srcOrd="0" destOrd="0" presId="urn:microsoft.com/office/officeart/2005/8/layout/arrow2"/>
    <dgm:cxn modelId="{8A2CF31E-F8D4-43B4-83E7-C4E1D62FF858}" type="presParOf" srcId="{4168E850-6C54-4B72-8A25-10BE96C13B38}" destId="{1FDFB26C-395A-4C45-BDFD-FA8E2E8BEB35}" srcOrd="0" destOrd="0" presId="urn:microsoft.com/office/officeart/2005/8/layout/arrow2"/>
    <dgm:cxn modelId="{6DBB4951-AA1E-4CC2-A3AF-F343C4EC9F18}" type="presParOf" srcId="{4168E850-6C54-4B72-8A25-10BE96C13B38}" destId="{961C184A-8ADC-4642-B5F4-D16660267B36}" srcOrd="1" destOrd="0" presId="urn:microsoft.com/office/officeart/2005/8/layout/arrow2"/>
    <dgm:cxn modelId="{232AF17E-A5EA-45DE-B18D-7018008709A9}" type="presParOf" srcId="{961C184A-8ADC-4642-B5F4-D16660267B36}" destId="{109D535F-7119-476C-92D7-5411F0D15ED0}" srcOrd="0" destOrd="0" presId="urn:microsoft.com/office/officeart/2005/8/layout/arrow2"/>
    <dgm:cxn modelId="{D9C78458-1135-4C20-BDB0-59C433FF31A2}" type="presParOf" srcId="{961C184A-8ADC-4642-B5F4-D16660267B36}" destId="{8914795D-617A-4027-BC8E-D1E6AC6E9C90}" srcOrd="1" destOrd="0" presId="urn:microsoft.com/office/officeart/2005/8/layout/arrow2"/>
    <dgm:cxn modelId="{61D6E6B3-BDE7-43FB-9BDD-8CEABBB4C0DE}" type="presParOf" srcId="{961C184A-8ADC-4642-B5F4-D16660267B36}" destId="{B66D0B55-D531-4EC9-B3AE-CDE06C2576D3}" srcOrd="2" destOrd="0" presId="urn:microsoft.com/office/officeart/2005/8/layout/arrow2"/>
    <dgm:cxn modelId="{32F1D678-D542-4AAD-874E-884320B99074}" type="presParOf" srcId="{961C184A-8ADC-4642-B5F4-D16660267B36}" destId="{7D8F5F5E-7389-4F46-AA54-421C6F67C78D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1DAF58-0E87-4079-9471-3F2767CA11B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AC52277A-3FCB-413A-8BBE-41DF6D63CB15}">
      <dgm:prSet phldrT="[Text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en-US" sz="2400" dirty="0" smtClean="0"/>
            <a:t>National </a:t>
          </a:r>
        </a:p>
        <a:p>
          <a:r>
            <a:rPr lang="en-US" sz="2400" dirty="0" smtClean="0"/>
            <a:t>Competitiveness</a:t>
          </a:r>
          <a:endParaRPr lang="en-US" sz="2400" dirty="0"/>
        </a:p>
      </dgm:t>
    </dgm:pt>
    <dgm:pt modelId="{50B6A54F-47A3-4C66-B1CB-ECE03B7C2828}" type="parTrans" cxnId="{2D817407-5358-49AC-A12B-05E9942ACEF7}">
      <dgm:prSet/>
      <dgm:spPr/>
      <dgm:t>
        <a:bodyPr/>
        <a:lstStyle/>
        <a:p>
          <a:endParaRPr lang="en-US"/>
        </a:p>
      </dgm:t>
    </dgm:pt>
    <dgm:pt modelId="{DD937DEA-CA4A-44B0-9DB2-44EE1F58C347}" type="sibTrans" cxnId="{2D817407-5358-49AC-A12B-05E9942ACEF7}">
      <dgm:prSet/>
      <dgm:spPr/>
      <dgm:t>
        <a:bodyPr/>
        <a:lstStyle/>
        <a:p>
          <a:endParaRPr lang="en-US"/>
        </a:p>
      </dgm:t>
    </dgm:pt>
    <dgm:pt modelId="{B838688C-39C4-4797-8337-993E123714FD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sz="3200" dirty="0" smtClean="0"/>
            <a:t>Firm Competitiveness</a:t>
          </a:r>
          <a:endParaRPr lang="en-US" sz="3200" dirty="0"/>
        </a:p>
      </dgm:t>
    </dgm:pt>
    <dgm:pt modelId="{B60824A7-547C-4C56-838E-8F0B554744E3}" type="parTrans" cxnId="{8BBE1F98-9068-48DB-90B9-71D2EF708F56}">
      <dgm:prSet/>
      <dgm:spPr/>
      <dgm:t>
        <a:bodyPr/>
        <a:lstStyle/>
        <a:p>
          <a:endParaRPr lang="en-US"/>
        </a:p>
      </dgm:t>
    </dgm:pt>
    <dgm:pt modelId="{7307E67A-C6A3-4370-8953-2138E4D9BC83}" type="sibTrans" cxnId="{8BBE1F98-9068-48DB-90B9-71D2EF708F56}">
      <dgm:prSet/>
      <dgm:spPr/>
      <dgm:t>
        <a:bodyPr/>
        <a:lstStyle/>
        <a:p>
          <a:endParaRPr lang="en-US"/>
        </a:p>
      </dgm:t>
    </dgm:pt>
    <dgm:pt modelId="{14AEDB0C-8D4F-4806-9488-6521F23C4657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3600" dirty="0" smtClean="0">
              <a:solidFill>
                <a:schemeClr val="bg1"/>
              </a:solidFill>
            </a:rPr>
            <a:t>Enabling Environment</a:t>
          </a:r>
          <a:endParaRPr lang="en-US" sz="3600" dirty="0">
            <a:solidFill>
              <a:schemeClr val="bg1"/>
            </a:solidFill>
          </a:endParaRPr>
        </a:p>
      </dgm:t>
    </dgm:pt>
    <dgm:pt modelId="{26DE040D-E09D-422F-8E3C-B246DE219C12}" type="parTrans" cxnId="{57A49BEE-BFC3-4ED6-A625-21C584A37B73}">
      <dgm:prSet/>
      <dgm:spPr/>
      <dgm:t>
        <a:bodyPr/>
        <a:lstStyle/>
        <a:p>
          <a:endParaRPr lang="en-US"/>
        </a:p>
      </dgm:t>
    </dgm:pt>
    <dgm:pt modelId="{51ED11B9-387D-4BA6-82B9-A9818FE37AEE}" type="sibTrans" cxnId="{57A49BEE-BFC3-4ED6-A625-21C584A37B73}">
      <dgm:prSet/>
      <dgm:spPr/>
      <dgm:t>
        <a:bodyPr/>
        <a:lstStyle/>
        <a:p>
          <a:endParaRPr lang="en-US"/>
        </a:p>
      </dgm:t>
    </dgm:pt>
    <dgm:pt modelId="{D71A9426-5C0D-4A78-8A98-445C95E9B4A2}" type="pres">
      <dgm:prSet presAssocID="{FE1DAF58-0E87-4079-9471-3F2767CA11B9}" presName="Name0" presStyleCnt="0">
        <dgm:presLayoutVars>
          <dgm:dir/>
          <dgm:animLvl val="lvl"/>
          <dgm:resizeHandles val="exact"/>
        </dgm:presLayoutVars>
      </dgm:prSet>
      <dgm:spPr/>
    </dgm:pt>
    <dgm:pt modelId="{9F84913F-00A3-4615-A924-C1A50677EB3C}" type="pres">
      <dgm:prSet presAssocID="{AC52277A-3FCB-413A-8BBE-41DF6D63CB15}" presName="Name8" presStyleCnt="0"/>
      <dgm:spPr/>
    </dgm:pt>
    <dgm:pt modelId="{397F8EC6-BE4C-4C6D-8DB5-DBC0D1C0874D}" type="pres">
      <dgm:prSet presAssocID="{AC52277A-3FCB-413A-8BBE-41DF6D63CB15}" presName="level" presStyleLbl="node1" presStyleIdx="0" presStyleCnt="3" custAng="0" custScaleX="158653" custLinFactNeighborX="-73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53AA7E-7BDB-4776-AC4D-E1E2F3F665B9}" type="pres">
      <dgm:prSet presAssocID="{AC52277A-3FCB-413A-8BBE-41DF6D63CB1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8EA74-21C1-4CCC-B1E5-B161F154D9B4}" type="pres">
      <dgm:prSet presAssocID="{B838688C-39C4-4797-8337-993E123714FD}" presName="Name8" presStyleCnt="0"/>
      <dgm:spPr/>
    </dgm:pt>
    <dgm:pt modelId="{F8FDCD64-B2E5-4EC5-8BC4-F5BD408E3483}" type="pres">
      <dgm:prSet presAssocID="{B838688C-39C4-4797-8337-993E123714FD}" presName="level" presStyleLbl="node1" presStyleIdx="1" presStyleCnt="3" custScaleX="114804" custScaleY="11746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7C7AD7-DCB5-4D45-AEE0-379A4F316039}" type="pres">
      <dgm:prSet presAssocID="{B838688C-39C4-4797-8337-993E123714F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BDE39C-AD82-4712-B110-1F8C642E08B4}" type="pres">
      <dgm:prSet presAssocID="{14AEDB0C-8D4F-4806-9488-6521F23C4657}" presName="Name8" presStyleCnt="0"/>
      <dgm:spPr/>
    </dgm:pt>
    <dgm:pt modelId="{DA0EAEF7-ABB7-4D03-9AAE-F922A0028C35}" type="pres">
      <dgm:prSet presAssocID="{14AEDB0C-8D4F-4806-9488-6521F23C4657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479ED6-0969-4525-938D-FB303E25B318}" type="pres">
      <dgm:prSet presAssocID="{14AEDB0C-8D4F-4806-9488-6521F23C46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6AF87A-4503-452A-AA69-1958FB573833}" type="presOf" srcId="{14AEDB0C-8D4F-4806-9488-6521F23C4657}" destId="{DA0EAEF7-ABB7-4D03-9AAE-F922A0028C35}" srcOrd="0" destOrd="0" presId="urn:microsoft.com/office/officeart/2005/8/layout/pyramid1"/>
    <dgm:cxn modelId="{CC6B5E67-2FD0-4765-B774-6A0E21BF9E17}" type="presOf" srcId="{FE1DAF58-0E87-4079-9471-3F2767CA11B9}" destId="{D71A9426-5C0D-4A78-8A98-445C95E9B4A2}" srcOrd="0" destOrd="0" presId="urn:microsoft.com/office/officeart/2005/8/layout/pyramid1"/>
    <dgm:cxn modelId="{4BAF2168-8663-4F36-B1F9-031727090938}" type="presOf" srcId="{AC52277A-3FCB-413A-8BBE-41DF6D63CB15}" destId="{397F8EC6-BE4C-4C6D-8DB5-DBC0D1C0874D}" srcOrd="0" destOrd="0" presId="urn:microsoft.com/office/officeart/2005/8/layout/pyramid1"/>
    <dgm:cxn modelId="{2D817407-5358-49AC-A12B-05E9942ACEF7}" srcId="{FE1DAF58-0E87-4079-9471-3F2767CA11B9}" destId="{AC52277A-3FCB-413A-8BBE-41DF6D63CB15}" srcOrd="0" destOrd="0" parTransId="{50B6A54F-47A3-4C66-B1CB-ECE03B7C2828}" sibTransId="{DD937DEA-CA4A-44B0-9DB2-44EE1F58C347}"/>
    <dgm:cxn modelId="{CA5329A6-8CD7-4030-AA33-B34F7B8D7801}" type="presOf" srcId="{B838688C-39C4-4797-8337-993E123714FD}" destId="{F8FDCD64-B2E5-4EC5-8BC4-F5BD408E3483}" srcOrd="0" destOrd="0" presId="urn:microsoft.com/office/officeart/2005/8/layout/pyramid1"/>
    <dgm:cxn modelId="{8BBE1F98-9068-48DB-90B9-71D2EF708F56}" srcId="{FE1DAF58-0E87-4079-9471-3F2767CA11B9}" destId="{B838688C-39C4-4797-8337-993E123714FD}" srcOrd="1" destOrd="0" parTransId="{B60824A7-547C-4C56-838E-8F0B554744E3}" sibTransId="{7307E67A-C6A3-4370-8953-2138E4D9BC83}"/>
    <dgm:cxn modelId="{88A97215-60A1-42DF-B432-582213B57632}" type="presOf" srcId="{14AEDB0C-8D4F-4806-9488-6521F23C4657}" destId="{25479ED6-0969-4525-938D-FB303E25B318}" srcOrd="1" destOrd="0" presId="urn:microsoft.com/office/officeart/2005/8/layout/pyramid1"/>
    <dgm:cxn modelId="{15D3CB65-ADEA-4E3F-A0EF-8C1D46CE57B2}" type="presOf" srcId="{B838688C-39C4-4797-8337-993E123714FD}" destId="{827C7AD7-DCB5-4D45-AEE0-379A4F316039}" srcOrd="1" destOrd="0" presId="urn:microsoft.com/office/officeart/2005/8/layout/pyramid1"/>
    <dgm:cxn modelId="{57A49BEE-BFC3-4ED6-A625-21C584A37B73}" srcId="{FE1DAF58-0E87-4079-9471-3F2767CA11B9}" destId="{14AEDB0C-8D4F-4806-9488-6521F23C4657}" srcOrd="2" destOrd="0" parTransId="{26DE040D-E09D-422F-8E3C-B246DE219C12}" sibTransId="{51ED11B9-387D-4BA6-82B9-A9818FE37AEE}"/>
    <dgm:cxn modelId="{2161B61B-62B8-4765-B1D6-5A834CF4FB43}" type="presOf" srcId="{AC52277A-3FCB-413A-8BBE-41DF6D63CB15}" destId="{5853AA7E-7BDB-4776-AC4D-E1E2F3F665B9}" srcOrd="1" destOrd="0" presId="urn:microsoft.com/office/officeart/2005/8/layout/pyramid1"/>
    <dgm:cxn modelId="{A23BDF22-E3BE-415C-B1F6-B7ACD97D91AD}" type="presParOf" srcId="{D71A9426-5C0D-4A78-8A98-445C95E9B4A2}" destId="{9F84913F-00A3-4615-A924-C1A50677EB3C}" srcOrd="0" destOrd="0" presId="urn:microsoft.com/office/officeart/2005/8/layout/pyramid1"/>
    <dgm:cxn modelId="{C68FB75A-761E-42D0-801F-945FDDBC6393}" type="presParOf" srcId="{9F84913F-00A3-4615-A924-C1A50677EB3C}" destId="{397F8EC6-BE4C-4C6D-8DB5-DBC0D1C0874D}" srcOrd="0" destOrd="0" presId="urn:microsoft.com/office/officeart/2005/8/layout/pyramid1"/>
    <dgm:cxn modelId="{1F92908F-0616-4D14-9AFD-CE7C60C57EE6}" type="presParOf" srcId="{9F84913F-00A3-4615-A924-C1A50677EB3C}" destId="{5853AA7E-7BDB-4776-AC4D-E1E2F3F665B9}" srcOrd="1" destOrd="0" presId="urn:microsoft.com/office/officeart/2005/8/layout/pyramid1"/>
    <dgm:cxn modelId="{C801384D-7ABF-441B-8872-EF2BF0FE8C7B}" type="presParOf" srcId="{D71A9426-5C0D-4A78-8A98-445C95E9B4A2}" destId="{7488EA74-21C1-4CCC-B1E5-B161F154D9B4}" srcOrd="1" destOrd="0" presId="urn:microsoft.com/office/officeart/2005/8/layout/pyramid1"/>
    <dgm:cxn modelId="{2ACABE96-A120-495D-9E6C-94C99D46D57D}" type="presParOf" srcId="{7488EA74-21C1-4CCC-B1E5-B161F154D9B4}" destId="{F8FDCD64-B2E5-4EC5-8BC4-F5BD408E3483}" srcOrd="0" destOrd="0" presId="urn:microsoft.com/office/officeart/2005/8/layout/pyramid1"/>
    <dgm:cxn modelId="{E1F00AB7-6546-4EE2-8F9D-E1B39BC10865}" type="presParOf" srcId="{7488EA74-21C1-4CCC-B1E5-B161F154D9B4}" destId="{827C7AD7-DCB5-4D45-AEE0-379A4F316039}" srcOrd="1" destOrd="0" presId="urn:microsoft.com/office/officeart/2005/8/layout/pyramid1"/>
    <dgm:cxn modelId="{30D395B1-F515-44D0-A47A-7AE778BC3C45}" type="presParOf" srcId="{D71A9426-5C0D-4A78-8A98-445C95E9B4A2}" destId="{B8BDE39C-AD82-4712-B110-1F8C642E08B4}" srcOrd="2" destOrd="0" presId="urn:microsoft.com/office/officeart/2005/8/layout/pyramid1"/>
    <dgm:cxn modelId="{4282A92D-8406-49B7-8F7D-FC9C858C92BC}" type="presParOf" srcId="{B8BDE39C-AD82-4712-B110-1F8C642E08B4}" destId="{DA0EAEF7-ABB7-4D03-9AAE-F922A0028C35}" srcOrd="0" destOrd="0" presId="urn:microsoft.com/office/officeart/2005/8/layout/pyramid1"/>
    <dgm:cxn modelId="{4F585D6E-9172-40CC-A915-EF919B41A511}" type="presParOf" srcId="{B8BDE39C-AD82-4712-B110-1F8C642E08B4}" destId="{25479ED6-0969-4525-938D-FB303E25B31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A75BA3-A279-4086-9903-8F29AA6774C5}">
      <dsp:nvSpPr>
        <dsp:cNvPr id="0" name=""/>
        <dsp:cNvSpPr/>
      </dsp:nvSpPr>
      <dsp:spPr>
        <a:xfrm>
          <a:off x="1515664" y="2960501"/>
          <a:ext cx="2074070" cy="1115582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LeftFacing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National Productivity </a:t>
          </a:r>
          <a:endParaRPr lang="en-US" sz="1800" b="1" kern="1200" dirty="0"/>
        </a:p>
      </dsp:txBody>
      <dsp:txXfrm>
        <a:off x="1819405" y="3123874"/>
        <a:ext cx="1466588" cy="788836"/>
      </dsp:txXfrm>
    </dsp:sp>
    <dsp:sp modelId="{AC955095-684C-42EF-8EDA-2275E940EA0E}">
      <dsp:nvSpPr>
        <dsp:cNvPr id="0" name=""/>
        <dsp:cNvSpPr/>
      </dsp:nvSpPr>
      <dsp:spPr>
        <a:xfrm rot="12900000">
          <a:off x="645256" y="2419637"/>
          <a:ext cx="1332675" cy="45924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LeftFacing"/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4EEC5E-043E-4717-9AE7-34B5D86D9BF0}">
      <dsp:nvSpPr>
        <dsp:cNvPr id="0" name=""/>
        <dsp:cNvSpPr/>
      </dsp:nvSpPr>
      <dsp:spPr>
        <a:xfrm>
          <a:off x="351" y="1654736"/>
          <a:ext cx="1530822" cy="122465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LeftFacing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Institutions   </a:t>
          </a:r>
          <a:endParaRPr lang="en-US" sz="2300" kern="1200" dirty="0"/>
        </a:p>
      </dsp:txBody>
      <dsp:txXfrm>
        <a:off x="36220" y="1690605"/>
        <a:ext cx="1459084" cy="1152919"/>
      </dsp:txXfrm>
    </dsp:sp>
    <dsp:sp modelId="{EE3FA513-1FCC-41D5-A3C6-3A3D4E4FB506}">
      <dsp:nvSpPr>
        <dsp:cNvPr id="0" name=""/>
        <dsp:cNvSpPr/>
      </dsp:nvSpPr>
      <dsp:spPr>
        <a:xfrm rot="16200000">
          <a:off x="1785522" y="1874399"/>
          <a:ext cx="1534355" cy="45924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LeftFacing"/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C8C76A-1D6E-4FF9-AD73-314C9743491B}">
      <dsp:nvSpPr>
        <dsp:cNvPr id="0" name=""/>
        <dsp:cNvSpPr/>
      </dsp:nvSpPr>
      <dsp:spPr>
        <a:xfrm>
          <a:off x="1787288" y="724515"/>
          <a:ext cx="1530822" cy="1224657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LeftFacing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Policies </a:t>
          </a:r>
          <a:endParaRPr lang="en-US" sz="2300" kern="1200" dirty="0"/>
        </a:p>
      </dsp:txBody>
      <dsp:txXfrm>
        <a:off x="1823157" y="760384"/>
        <a:ext cx="1459084" cy="1152919"/>
      </dsp:txXfrm>
    </dsp:sp>
    <dsp:sp modelId="{AA1CAE0D-AD21-402E-9411-DB6136D0851E}">
      <dsp:nvSpPr>
        <dsp:cNvPr id="0" name=""/>
        <dsp:cNvSpPr/>
      </dsp:nvSpPr>
      <dsp:spPr>
        <a:xfrm rot="19500000">
          <a:off x="3127468" y="2419637"/>
          <a:ext cx="1332675" cy="459246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perspectiveHeroicExtremeLeftFacing"/>
          <a:lightRig rig="threePt" dir="t"/>
        </a:scene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BCFDD4-8312-43C1-8E1B-DBF8BD1708FE}">
      <dsp:nvSpPr>
        <dsp:cNvPr id="0" name=""/>
        <dsp:cNvSpPr/>
      </dsp:nvSpPr>
      <dsp:spPr>
        <a:xfrm>
          <a:off x="3574226" y="1654736"/>
          <a:ext cx="1530822" cy="1224657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perspectiveHeroicExtremeLeftFacing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Factors</a:t>
          </a:r>
          <a:endParaRPr lang="en-US" sz="2300" kern="1200" dirty="0"/>
        </a:p>
      </dsp:txBody>
      <dsp:txXfrm>
        <a:off x="3610095" y="1690605"/>
        <a:ext cx="1459084" cy="1152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DFB26C-395A-4C45-BDFD-FA8E2E8BEB35}">
      <dsp:nvSpPr>
        <dsp:cNvPr id="0" name=""/>
        <dsp:cNvSpPr/>
      </dsp:nvSpPr>
      <dsp:spPr>
        <a:xfrm>
          <a:off x="1862565" y="609286"/>
          <a:ext cx="3815771" cy="2005517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9D535F-7119-476C-92D7-5411F0D15ED0}">
      <dsp:nvSpPr>
        <dsp:cNvPr id="0" name=""/>
        <dsp:cNvSpPr/>
      </dsp:nvSpPr>
      <dsp:spPr>
        <a:xfrm flipH="1" flipV="1">
          <a:off x="1141551" y="2576715"/>
          <a:ext cx="434648" cy="3273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4795D-617A-4027-BC8E-D1E6AC6E9C90}">
      <dsp:nvSpPr>
        <dsp:cNvPr id="0" name=""/>
        <dsp:cNvSpPr/>
      </dsp:nvSpPr>
      <dsp:spPr>
        <a:xfrm>
          <a:off x="1598755" y="2576714"/>
          <a:ext cx="2021631" cy="4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705" tIns="0" rIns="0" bIns="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Productivity </a:t>
          </a:r>
          <a:endParaRPr lang="en-US" sz="3000" kern="1200" dirty="0"/>
        </a:p>
      </dsp:txBody>
      <dsp:txXfrm>
        <a:off x="1598755" y="2576714"/>
        <a:ext cx="2021631" cy="424089"/>
      </dsp:txXfrm>
    </dsp:sp>
    <dsp:sp modelId="{B66D0B55-D531-4EC9-B3AE-CDE06C2576D3}">
      <dsp:nvSpPr>
        <dsp:cNvPr id="0" name=""/>
        <dsp:cNvSpPr/>
      </dsp:nvSpPr>
      <dsp:spPr>
        <a:xfrm>
          <a:off x="5714999" y="762001"/>
          <a:ext cx="452323" cy="4620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8F5F5E-7389-4F46-AA54-421C6F67C78D}">
      <dsp:nvSpPr>
        <dsp:cNvPr id="0" name=""/>
        <dsp:cNvSpPr/>
      </dsp:nvSpPr>
      <dsp:spPr>
        <a:xfrm>
          <a:off x="6076950" y="518259"/>
          <a:ext cx="1347202" cy="9295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923" tIns="0" rIns="0" bIns="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 Higher Income</a:t>
          </a:r>
          <a:endParaRPr lang="en-US" sz="3000" kern="1200" dirty="0"/>
        </a:p>
      </dsp:txBody>
      <dsp:txXfrm>
        <a:off x="6076950" y="518259"/>
        <a:ext cx="1347202" cy="9295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7F8EC6-BE4C-4C6D-8DB5-DBC0D1C0874D}">
      <dsp:nvSpPr>
        <dsp:cNvPr id="0" name=""/>
        <dsp:cNvSpPr/>
      </dsp:nvSpPr>
      <dsp:spPr>
        <a:xfrm>
          <a:off x="1454032" y="0"/>
          <a:ext cx="2932276" cy="1600201"/>
        </a:xfrm>
        <a:prstGeom prst="trapezoid">
          <a:avLst>
            <a:gd name="adj" fmla="val 5775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National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Competitiveness</a:t>
          </a:r>
          <a:endParaRPr lang="en-US" sz="2400" kern="1200" dirty="0"/>
        </a:p>
      </dsp:txBody>
      <dsp:txXfrm>
        <a:off x="1454032" y="0"/>
        <a:ext cx="2932276" cy="1600201"/>
      </dsp:txXfrm>
    </dsp:sp>
    <dsp:sp modelId="{F8FDCD64-B2E5-4EC5-8BC4-F5BD408E3483}">
      <dsp:nvSpPr>
        <dsp:cNvPr id="0" name=""/>
        <dsp:cNvSpPr/>
      </dsp:nvSpPr>
      <dsp:spPr>
        <a:xfrm>
          <a:off x="626617" y="1600201"/>
          <a:ext cx="4614164" cy="1879596"/>
        </a:xfrm>
        <a:prstGeom prst="trapezoid">
          <a:avLst>
            <a:gd name="adj" fmla="val 57750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Firm Competitiveness</a:t>
          </a:r>
          <a:endParaRPr lang="en-US" sz="3200" kern="1200" dirty="0"/>
        </a:p>
      </dsp:txBody>
      <dsp:txXfrm>
        <a:off x="1434096" y="1600201"/>
        <a:ext cx="2999207" cy="1879596"/>
      </dsp:txXfrm>
    </dsp:sp>
    <dsp:sp modelId="{DA0EAEF7-ABB7-4D03-9AAE-F922A0028C35}">
      <dsp:nvSpPr>
        <dsp:cNvPr id="0" name=""/>
        <dsp:cNvSpPr/>
      </dsp:nvSpPr>
      <dsp:spPr>
        <a:xfrm>
          <a:off x="0" y="3479798"/>
          <a:ext cx="5867399" cy="1600201"/>
        </a:xfrm>
        <a:prstGeom prst="trapezoid">
          <a:avLst>
            <a:gd name="adj" fmla="val 5775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bg1"/>
              </a:solidFill>
            </a:rPr>
            <a:t>Enabling Environment</a:t>
          </a:r>
          <a:endParaRPr lang="en-US" sz="3600" kern="1200" dirty="0">
            <a:solidFill>
              <a:schemeClr val="bg1"/>
            </a:solidFill>
          </a:endParaRPr>
        </a:p>
      </dsp:txBody>
      <dsp:txXfrm>
        <a:off x="1026794" y="3479798"/>
        <a:ext cx="3813810" cy="1600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60E36B9-732C-5F4B-8E78-7911FC4A9ED2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C63ABDC-9E33-E844-AB66-CD0DD49D2C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75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F8F570D-9993-47A5-9C99-15476A8B0222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D49C202-E7C9-4B44-AAEC-E05BBAAADB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865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9C202-E7C9-4B44-AAEC-E05BBAAADB5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34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65617F-7B21-4600-BB06-1CFD13E52075}" type="slidenum">
              <a:rPr lang="en-US" smtClean="0">
                <a:latin typeface="Times New Roman" pitchFamily="18" charset="0"/>
              </a:rPr>
              <a:pPr>
                <a:defRPr/>
              </a:pPr>
              <a:t>9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Suriname is classified as an efficiency</a:t>
            </a:r>
            <a:r>
              <a:rPr lang="en-US" baseline="0" dirty="0" smtClean="0"/>
              <a:t> driven economy with a per capita GDP of US$8,686.  They are therefore at the upper end of the scale.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9C202-E7C9-4B44-AAEC-E05BBAAADB5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</a:t>
            </a:r>
            <a:r>
              <a:rPr lang="en-US" baseline="0" dirty="0" smtClean="0"/>
              <a:t> size is heavily influenced by domestic market size which we cannot do much about.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49C202-E7C9-4B44-AAEC-E05BBAAADB5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131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8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7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8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87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9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3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2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627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3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82B9F-6485-4790-BFAD-AFF1E3ED4F41}" type="datetimeFigureOut">
              <a:rPr lang="en-US" smtClean="0"/>
              <a:pPr/>
              <a:t>10/18/13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A8557-6BE1-45BD-935A-F7A28DDE597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 descr="C:\Users\s.lezama\AppData\Local\Microsoft\Windows\Temporary Internet Files\Content.Outlook\DTUC040F\GSB ppt background (2)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82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Global Competitiveness Report </a:t>
            </a:r>
            <a:br>
              <a:rPr lang="en-US" dirty="0" smtClean="0"/>
            </a:br>
            <a:r>
              <a:rPr lang="en-US" dirty="0" smtClean="0"/>
              <a:t>2013/14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Suriname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F0000"/>
          </a:solidFill>
        </p:spPr>
        <p:txBody>
          <a:bodyPr/>
          <a:lstStyle/>
          <a:p>
            <a:pPr algn="ctr" eaLnBrk="0" hangingPunct="0">
              <a:defRPr/>
            </a:pPr>
            <a:r>
              <a:rPr lang="en-US" sz="36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                    The 12 Pillars</a:t>
            </a: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228600" y="457200"/>
            <a:ext cx="41148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/>
              <a:t>Basic Requirements</a:t>
            </a:r>
          </a:p>
          <a:p>
            <a:r>
              <a:rPr lang="en-US"/>
              <a:t>Institutions</a:t>
            </a:r>
          </a:p>
          <a:p>
            <a:r>
              <a:rPr lang="en-US"/>
              <a:t>Infrastructure</a:t>
            </a:r>
          </a:p>
          <a:p>
            <a:r>
              <a:rPr lang="en-US"/>
              <a:t>Macroeconomic stability </a:t>
            </a:r>
          </a:p>
          <a:p>
            <a:r>
              <a:rPr lang="en-US"/>
              <a:t>Health and Primary Education</a:t>
            </a:r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228600" y="2438400"/>
            <a:ext cx="41910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  <a:p>
            <a:endParaRPr lang="en-US"/>
          </a:p>
          <a:p>
            <a:r>
              <a:rPr lang="en-US" b="1"/>
              <a:t>Efficiency Enhancers</a:t>
            </a:r>
          </a:p>
          <a:p>
            <a:r>
              <a:rPr lang="en-US"/>
              <a:t>Higher Education </a:t>
            </a:r>
          </a:p>
          <a:p>
            <a:r>
              <a:rPr lang="en-US"/>
              <a:t>Goods Market efficiency </a:t>
            </a:r>
          </a:p>
          <a:p>
            <a:r>
              <a:rPr lang="en-US"/>
              <a:t>Labour Market Efficiency </a:t>
            </a:r>
          </a:p>
          <a:p>
            <a:r>
              <a:rPr lang="en-US"/>
              <a:t>Financial Market sophistication </a:t>
            </a:r>
          </a:p>
          <a:p>
            <a:r>
              <a:rPr lang="en-US"/>
              <a:t>Technological readiness</a:t>
            </a:r>
          </a:p>
          <a:p>
            <a:r>
              <a:rPr lang="en-US"/>
              <a:t>Market size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228600" y="5105400"/>
            <a:ext cx="41910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b="1" dirty="0"/>
              <a:t>Innovation &amp; Sophistication</a:t>
            </a:r>
          </a:p>
          <a:p>
            <a:r>
              <a:rPr lang="en-US" b="1" dirty="0" smtClean="0"/>
              <a:t>Factors </a:t>
            </a:r>
            <a:endParaRPr lang="en-US" sz="1400" b="1" dirty="0"/>
          </a:p>
          <a:p>
            <a:r>
              <a:rPr lang="en-US" dirty="0"/>
              <a:t>Business sophistication </a:t>
            </a:r>
          </a:p>
          <a:p>
            <a:r>
              <a:rPr lang="en-US" dirty="0"/>
              <a:t>Innovation </a:t>
            </a:r>
          </a:p>
        </p:txBody>
      </p:sp>
      <p:sp>
        <p:nvSpPr>
          <p:cNvPr id="28678" name="Rectangle 7"/>
          <p:cNvSpPr>
            <a:spLocks noChangeArrowheads="1"/>
          </p:cNvSpPr>
          <p:nvPr/>
        </p:nvSpPr>
        <p:spPr bwMode="auto">
          <a:xfrm>
            <a:off x="6019800" y="1143000"/>
            <a:ext cx="21336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Key for </a:t>
            </a:r>
          </a:p>
          <a:p>
            <a:pPr algn="ctr"/>
            <a:r>
              <a:rPr lang="en-US" dirty="0"/>
              <a:t>Factor-driven</a:t>
            </a:r>
          </a:p>
          <a:p>
            <a:pPr algn="ctr"/>
            <a:r>
              <a:rPr lang="en-US" dirty="0"/>
              <a:t>economies</a:t>
            </a:r>
          </a:p>
        </p:txBody>
      </p:sp>
      <p:sp>
        <p:nvSpPr>
          <p:cNvPr id="28679" name="Rectangle 8"/>
          <p:cNvSpPr>
            <a:spLocks noChangeArrowheads="1"/>
          </p:cNvSpPr>
          <p:nvPr/>
        </p:nvSpPr>
        <p:spPr bwMode="auto">
          <a:xfrm>
            <a:off x="6096000" y="3124200"/>
            <a:ext cx="22098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Key for </a:t>
            </a:r>
          </a:p>
          <a:p>
            <a:pPr algn="ctr"/>
            <a:r>
              <a:rPr lang="en-US"/>
              <a:t>Efficiency-driven </a:t>
            </a:r>
          </a:p>
          <a:p>
            <a:pPr algn="ctr"/>
            <a:r>
              <a:rPr lang="en-US"/>
              <a:t>economies</a:t>
            </a:r>
          </a:p>
        </p:txBody>
      </p:sp>
      <p:sp>
        <p:nvSpPr>
          <p:cNvPr id="28680" name="Rectangle 9"/>
          <p:cNvSpPr>
            <a:spLocks noChangeArrowheads="1"/>
          </p:cNvSpPr>
          <p:nvPr/>
        </p:nvSpPr>
        <p:spPr bwMode="auto">
          <a:xfrm>
            <a:off x="6172200" y="5257800"/>
            <a:ext cx="22860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Key for </a:t>
            </a:r>
          </a:p>
          <a:p>
            <a:pPr algn="ctr"/>
            <a:r>
              <a:rPr lang="en-US" dirty="0"/>
              <a:t>Innovation-driven</a:t>
            </a:r>
          </a:p>
          <a:p>
            <a:pPr algn="ctr"/>
            <a:r>
              <a:rPr lang="en-US" dirty="0"/>
              <a:t>economies</a:t>
            </a:r>
          </a:p>
        </p:txBody>
      </p:sp>
      <p:sp>
        <p:nvSpPr>
          <p:cNvPr id="28681" name="Line 10"/>
          <p:cNvSpPr>
            <a:spLocks noChangeShapeType="1"/>
          </p:cNvSpPr>
          <p:nvPr/>
        </p:nvSpPr>
        <p:spPr bwMode="auto">
          <a:xfrm>
            <a:off x="4419600" y="5943600"/>
            <a:ext cx="1676400" cy="0"/>
          </a:xfrm>
          <a:prstGeom prst="line">
            <a:avLst/>
          </a:prstGeom>
          <a:noFill/>
          <a:ln w="1333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1"/>
          <p:cNvSpPr>
            <a:spLocks noChangeShapeType="1"/>
          </p:cNvSpPr>
          <p:nvPr/>
        </p:nvSpPr>
        <p:spPr bwMode="auto">
          <a:xfrm>
            <a:off x="4419600" y="3810000"/>
            <a:ext cx="16764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2"/>
          <p:cNvSpPr>
            <a:spLocks noChangeShapeType="1"/>
          </p:cNvSpPr>
          <p:nvPr/>
        </p:nvSpPr>
        <p:spPr bwMode="auto">
          <a:xfrm>
            <a:off x="4343400" y="1676400"/>
            <a:ext cx="1676400" cy="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37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447800"/>
            <a:ext cx="8458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/>
              <a:t>Sub Index Weighting and Income </a:t>
            </a:r>
            <a:br>
              <a:rPr lang="en-US" sz="3600" dirty="0" smtClean="0"/>
            </a:br>
            <a:r>
              <a:rPr lang="en-US" sz="3600" dirty="0" smtClean="0"/>
              <a:t>Threshold for Stages of Development</a:t>
            </a:r>
            <a:endParaRPr lang="en-US" sz="3600" dirty="0"/>
          </a:p>
        </p:txBody>
      </p:sp>
      <p:sp>
        <p:nvSpPr>
          <p:cNvPr id="5" name="Rounded Rectangle 4"/>
          <p:cNvSpPr/>
          <p:nvPr/>
        </p:nvSpPr>
        <p:spPr>
          <a:xfrm>
            <a:off x="5562600" y="2667000"/>
            <a:ext cx="1066800" cy="32004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95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1430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GCI 2013 – 2014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 Results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8153400" cy="6248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dirty="0" smtClean="0"/>
              <a:t>Suriname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906963"/>
          </a:xfrm>
        </p:spPr>
        <p:txBody>
          <a:bodyPr/>
          <a:lstStyle/>
          <a:p>
            <a:r>
              <a:rPr lang="en-US" dirty="0" smtClean="0"/>
              <a:t>Classified as an Efficiency Driven Economy – Stage 2</a:t>
            </a:r>
          </a:p>
          <a:p>
            <a:r>
              <a:rPr lang="en-US" dirty="0" smtClean="0"/>
              <a:t>Per Capita Income - $US8,686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2895600"/>
            <a:ext cx="533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95600"/>
            <a:ext cx="8001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Efficiency Driven Economies</a:t>
            </a:r>
            <a:endParaRPr lang="en-US" sz="4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066800"/>
            <a:ext cx="2743200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86224" y="1066800"/>
            <a:ext cx="2543176" cy="532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ounded Rectangle 10"/>
          <p:cNvSpPr/>
          <p:nvPr/>
        </p:nvSpPr>
        <p:spPr>
          <a:xfrm>
            <a:off x="4191000" y="4191000"/>
            <a:ext cx="1295400" cy="3048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25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Suriname Ranking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629400" y="3505200"/>
            <a:ext cx="114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106</a:t>
            </a:r>
            <a:br>
              <a:rPr lang="en-US" sz="3200" b="1" dirty="0" smtClean="0"/>
            </a:br>
            <a:r>
              <a:rPr lang="en-US" sz="2400" b="1" dirty="0" smtClean="0">
                <a:solidFill>
                  <a:srgbClr val="FF0000"/>
                </a:solidFill>
              </a:rPr>
              <a:t>(2013)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8" name="Striped Right Arrow 7"/>
          <p:cNvSpPr/>
          <p:nvPr/>
        </p:nvSpPr>
        <p:spPr>
          <a:xfrm rot="20495364">
            <a:off x="2301694" y="4602475"/>
            <a:ext cx="4364736" cy="3581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71600" y="5257800"/>
            <a:ext cx="1066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114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(2012)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7620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295400" y="3505200"/>
            <a:ext cx="2743200" cy="95410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An Improvement  of 8 places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0821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269811"/>
              </p:ext>
            </p:extLst>
          </p:nvPr>
        </p:nvGraphicFramePr>
        <p:xfrm>
          <a:off x="228600" y="1905001"/>
          <a:ext cx="8686800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914400"/>
                <a:gridCol w="1600200"/>
                <a:gridCol w="872545"/>
                <a:gridCol w="1946855"/>
              </a:tblGrid>
              <a:tr h="822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GCR 2013-2014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GCR 2012-2013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Stage 2</a:t>
                      </a:r>
                      <a:r>
                        <a:rPr lang="en-US" b="1" baseline="0" dirty="0" smtClean="0"/>
                        <a:t> Efficiency Driven</a:t>
                      </a:r>
                      <a:endParaRPr lang="en-US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Stage 2 Efficiency</a:t>
                      </a:r>
                      <a:r>
                        <a:rPr lang="en-US" b="1" baseline="0" dirty="0" smtClean="0"/>
                        <a:t> Driven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Weight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Score (1-7)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Weight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Score (1-7)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420">
                <a:tc>
                  <a:txBody>
                    <a:bodyPr/>
                    <a:lstStyle/>
                    <a:p>
                      <a:r>
                        <a:rPr lang="en-US" dirty="0" smtClean="0"/>
                        <a:t>Global</a:t>
                      </a:r>
                      <a:r>
                        <a:rPr lang="en-US" baseline="0" dirty="0" smtClean="0"/>
                        <a:t> Competitiveness Index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3.8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3.7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Basic Requirements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Efficiency</a:t>
                      </a:r>
                      <a:r>
                        <a:rPr lang="en-US" baseline="0" dirty="0" smtClean="0"/>
                        <a:t> Enhancers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Innovation</a:t>
                      </a:r>
                      <a:r>
                        <a:rPr lang="en-US" baseline="0" dirty="0" smtClean="0"/>
                        <a:t> and sophistication factors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474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7162800" cy="6010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3682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and Weak Pillars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Strong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Health and Primary Education (5.6/7)</a:t>
            </a:r>
          </a:p>
          <a:p>
            <a:r>
              <a:rPr lang="en-US" dirty="0" smtClean="0"/>
              <a:t>Macroeconomic Environment (4.9/7)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Market Efficiency (4.0/7)</a:t>
            </a:r>
          </a:p>
          <a:p>
            <a:r>
              <a:rPr lang="en-US" dirty="0" smtClean="0"/>
              <a:t>Infrastructure (3.7/7)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Weak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Market Size (1.9/7)</a:t>
            </a:r>
          </a:p>
          <a:p>
            <a:r>
              <a:rPr lang="en-US" dirty="0" smtClean="0"/>
              <a:t>Innovation (2.7/7)</a:t>
            </a:r>
          </a:p>
          <a:p>
            <a:r>
              <a:rPr lang="en-US" dirty="0" smtClean="0"/>
              <a:t>Technological Readiness (3.2/7)</a:t>
            </a:r>
          </a:p>
          <a:p>
            <a:r>
              <a:rPr lang="en-US" dirty="0" smtClean="0"/>
              <a:t>Business Sophistication (3.5/7)</a:t>
            </a:r>
          </a:p>
          <a:p>
            <a:r>
              <a:rPr lang="en-US" dirty="0" smtClean="0"/>
              <a:t>Institutions (3.5/7)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The Global Competitive Report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1000" cy="4525963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The GCR is produced by the World Economic Forum</a:t>
            </a:r>
          </a:p>
          <a:p>
            <a:pPr>
              <a:defRPr/>
            </a:pPr>
            <a:r>
              <a:rPr lang="en-US" dirty="0" smtClean="0"/>
              <a:t>The report is based on the Global Competitiveness Index (GCI) </a:t>
            </a:r>
          </a:p>
          <a:p>
            <a:pPr>
              <a:defRPr/>
            </a:pPr>
            <a:r>
              <a:rPr lang="en-US" dirty="0" smtClean="0"/>
              <a:t>The GCI captures information on the micro and macro economic foundations of national competitiveness. </a:t>
            </a:r>
          </a:p>
          <a:p>
            <a:endParaRPr lang="en-US" dirty="0"/>
          </a:p>
        </p:txBody>
      </p:sp>
      <p:pic>
        <p:nvPicPr>
          <p:cNvPr id="7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600" y="1752600"/>
            <a:ext cx="3633985" cy="40386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016240" cy="762000"/>
          </a:xfrm>
        </p:spPr>
        <p:txBody>
          <a:bodyPr/>
          <a:lstStyle/>
          <a:p>
            <a:pPr algn="l"/>
            <a:r>
              <a:rPr lang="en-US" dirty="0" smtClean="0"/>
              <a:t>Perspective of Investment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01000" cy="4267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Notably competitive advantages for Suriname: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Judicial independence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Business costs of terrorism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Reliability of police services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Quality of port infrastructure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General government debt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Effect of taxation on incentives to invest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Prevalence of trade barriers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Soundness of banks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The effects of taxation on incentives to invest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Export as a percentage of GDP</a:t>
            </a:r>
          </a:p>
          <a:p>
            <a:pPr marL="0" indent="0">
              <a:buNone/>
            </a:pPr>
            <a:endParaRPr lang="en-US" sz="20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79738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On the Downside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Significant areas of weaknesses:</a:t>
            </a:r>
          </a:p>
          <a:p>
            <a:pPr lvl="1"/>
            <a:r>
              <a:rPr lang="en-US" sz="2400" dirty="0" smtClean="0"/>
              <a:t>Strength of investor protection</a:t>
            </a:r>
          </a:p>
          <a:p>
            <a:pPr lvl="1"/>
            <a:r>
              <a:rPr lang="en-US" sz="2400" dirty="0" smtClean="0"/>
              <a:t>Burden of Customs Procedures</a:t>
            </a:r>
          </a:p>
          <a:p>
            <a:pPr lvl="1"/>
            <a:r>
              <a:rPr lang="en-US" sz="2400" dirty="0" smtClean="0"/>
              <a:t>Effectiveness of anti-monopoly policy</a:t>
            </a:r>
          </a:p>
          <a:p>
            <a:pPr lvl="1"/>
            <a:r>
              <a:rPr lang="en-US" sz="2400" dirty="0" smtClean="0"/>
              <a:t>Market size</a:t>
            </a:r>
          </a:p>
          <a:p>
            <a:pPr lvl="1"/>
            <a:r>
              <a:rPr lang="en-US" sz="2400" dirty="0" smtClean="0"/>
              <a:t>Value Chain</a:t>
            </a:r>
          </a:p>
          <a:p>
            <a:pPr lvl="1"/>
            <a:r>
              <a:rPr lang="en-US" sz="2400" dirty="0" smtClean="0"/>
              <a:t>Willingness to delegate authority</a:t>
            </a:r>
          </a:p>
          <a:p>
            <a:pPr lvl="1"/>
            <a:r>
              <a:rPr lang="en-US" sz="2400" dirty="0" smtClean="0"/>
              <a:t>Capacity to innovate</a:t>
            </a:r>
          </a:p>
          <a:p>
            <a:pPr lvl="1"/>
            <a:r>
              <a:rPr lang="en-US" sz="2400" dirty="0" smtClean="0"/>
              <a:t>Quality of scientific research institutions</a:t>
            </a:r>
          </a:p>
          <a:p>
            <a:pPr lvl="1"/>
            <a:r>
              <a:rPr lang="en-US" sz="2400" dirty="0" smtClean="0"/>
              <a:t>Company spending on R &amp; D</a:t>
            </a:r>
          </a:p>
          <a:p>
            <a:pPr lvl="1"/>
            <a:r>
              <a:rPr lang="en-US" sz="2400" dirty="0" smtClean="0"/>
              <a:t>Government procurement of advance tech product</a:t>
            </a:r>
          </a:p>
          <a:p>
            <a:pPr lvl="1"/>
            <a:endParaRPr lang="en-US" sz="2400" dirty="0"/>
          </a:p>
        </p:txBody>
      </p:sp>
      <p:sp>
        <p:nvSpPr>
          <p:cNvPr id="4100" name="AutoShape 4" descr="https://pod51042.outlook.com/owa/service.svc/s/GetFileAttachment?id=AAMkADk2ZTViYjY2LTI2ZTEtNDMwOS1hNjVlLTc2YWI3NGVmYjcyOQBGAAAAAAB8y2RDl8TGRJtw3ALlicfdBwAcPX6sufzRTqPstDyq38qjAAAA9G7xAACkX5Rfm6nuTKzVnYJR%2Bel4AABDPL5aAAABEgAQAJJBNmeAwtlLoZX%2FVW0VBF8%3D&amp;X-OWA-CANARY=ACswDdNkzU-AL6DfqXQF76_Zkz-3dtAILg53OyTKEJjXP283UFSGeEGY1dGkU-xhz0NRe2_8P0s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AutoShape 2" descr="https://outlook.office365.com/owa/service.svc/s/GetFileAttachment?id=AAMkADk2ZTViYjY2LTI2ZTEtNDMwOS1hNjVlLTc2YWI3NGVmYjcyOQBGAAAAAAB8y2RDl8TGRJtw3ALlicfdBwAcPX6sufzRTqPstDyq38qjAAAA9G7xAACkX5Rfm6nuTKzVnYJR%2Bel4AABDPL5aAAABEgAQAJJBNmeAwtlLoZX%2FVW0VBF8%3D&amp;X-OWA-CANARY=-BhSSdmFTUOLwia4WEBxedtisuDxdtAIv1hNFM_7dqCQlzY1Y0UImsebSJjL1zdEFW7QowRJPn0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Problematic Factors for Doing Business</a:t>
            </a:r>
            <a:endParaRPr lang="en-US" sz="3200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1600200"/>
            <a:ext cx="8458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88392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Caribbean Connection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835098"/>
              </p:ext>
            </p:extLst>
          </p:nvPr>
        </p:nvGraphicFramePr>
        <p:xfrm>
          <a:off x="228599" y="777238"/>
          <a:ext cx="8686802" cy="5852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06864"/>
                <a:gridCol w="1229990"/>
                <a:gridCol w="845618"/>
                <a:gridCol w="922492"/>
                <a:gridCol w="4381838"/>
              </a:tblGrid>
              <a:tr h="82296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Country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Stage of Dev.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Rank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Score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Problematic Factors</a:t>
                      </a:r>
                      <a:endParaRPr lang="en-US" sz="2400" dirty="0"/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Barbados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2-3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47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4.4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Access</a:t>
                      </a:r>
                      <a:r>
                        <a:rPr lang="en-US" sz="2000" baseline="0" dirty="0" smtClean="0"/>
                        <a:t> to Finance</a:t>
                      </a:r>
                    </a:p>
                    <a:p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Inefficient </a:t>
                      </a:r>
                      <a:r>
                        <a:rPr lang="en-US" sz="2000" baseline="0" dirty="0" err="1" smtClean="0">
                          <a:solidFill>
                            <a:srgbClr val="FF0000"/>
                          </a:solidFill>
                        </a:rPr>
                        <a:t>Gov’t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Bureaucracy</a:t>
                      </a:r>
                    </a:p>
                    <a:p>
                      <a:r>
                        <a:rPr lang="en-US" sz="2000" baseline="0" dirty="0" smtClean="0"/>
                        <a:t>Poor work ethic in national </a:t>
                      </a:r>
                      <a:r>
                        <a:rPr lang="en-US" sz="2000" baseline="0" dirty="0" err="1" smtClean="0"/>
                        <a:t>Labour</a:t>
                      </a:r>
                      <a:r>
                        <a:rPr lang="en-US" sz="2000" baseline="0" dirty="0" smtClean="0"/>
                        <a:t> Force</a:t>
                      </a:r>
                      <a:endParaRPr lang="en-US" sz="2000" dirty="0"/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</a:t>
                      </a:r>
                      <a:r>
                        <a:rPr lang="en-US" sz="2000" baseline="0" dirty="0" smtClean="0"/>
                        <a:t>  &amp; 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3.9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Crime and Theft</a:t>
                      </a:r>
                      <a:br>
                        <a:rPr lang="en-US" sz="2000" dirty="0" smtClean="0"/>
                      </a:b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Inefficient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FF0000"/>
                          </a:solidFill>
                        </a:rPr>
                        <a:t>Gov’t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 Bureaucracy </a:t>
                      </a:r>
                      <a:b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2000" baseline="0" dirty="0" smtClean="0">
                          <a:solidFill>
                            <a:srgbClr val="0000FF"/>
                          </a:solidFill>
                        </a:rPr>
                        <a:t>Corruption</a:t>
                      </a:r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Jamaica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3.9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Inefficient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FF0000"/>
                          </a:solidFill>
                        </a:rPr>
                        <a:t>Gov’t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 Bureaucracy</a:t>
                      </a:r>
                    </a:p>
                    <a:p>
                      <a:r>
                        <a:rPr lang="en-US" sz="2000" baseline="0" dirty="0" smtClean="0"/>
                        <a:t>Crime and Theft </a:t>
                      </a:r>
                      <a:br>
                        <a:rPr lang="en-US" sz="2000" baseline="0" dirty="0" smtClean="0"/>
                      </a:br>
                      <a:r>
                        <a:rPr lang="en-US" sz="2000" baseline="0" dirty="0" smtClean="0">
                          <a:solidFill>
                            <a:srgbClr val="0000FF"/>
                          </a:solidFill>
                        </a:rPr>
                        <a:t>Corruption</a:t>
                      </a:r>
                      <a:endParaRPr lang="en-US" sz="20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Guyana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3.8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FF"/>
                          </a:solidFill>
                        </a:rPr>
                        <a:t>Corruption</a:t>
                      </a:r>
                    </a:p>
                    <a:p>
                      <a:r>
                        <a:rPr lang="en-US" sz="2000" dirty="0" smtClean="0"/>
                        <a:t>Tax Rates</a:t>
                      </a:r>
                    </a:p>
                    <a:p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Inefficient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FF0000"/>
                          </a:solidFill>
                        </a:rPr>
                        <a:t>Gov’t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Bureaucracy </a:t>
                      </a:r>
                      <a:endParaRPr 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005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Suriname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3.8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Inefficient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FF0000"/>
                          </a:solidFill>
                        </a:rPr>
                        <a:t>Gov’t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  Bureaucracy </a:t>
                      </a:r>
                      <a:r>
                        <a:rPr lang="en-US" sz="2000" baseline="0" dirty="0" smtClean="0"/>
                        <a:t/>
                      </a:r>
                      <a:br>
                        <a:rPr lang="en-US" sz="2000" baseline="0" dirty="0" smtClean="0"/>
                      </a:br>
                      <a:r>
                        <a:rPr lang="en-US" sz="2000" baseline="0" dirty="0" smtClean="0">
                          <a:solidFill>
                            <a:srgbClr val="0000FF"/>
                          </a:solidFill>
                        </a:rPr>
                        <a:t>Corruption</a:t>
                      </a:r>
                      <a:br>
                        <a:rPr lang="en-US" sz="2000" baseline="0" dirty="0" smtClean="0">
                          <a:solidFill>
                            <a:srgbClr val="0000FF"/>
                          </a:solidFill>
                        </a:rPr>
                      </a:br>
                      <a:r>
                        <a:rPr lang="en-US" sz="2000" baseline="0" dirty="0" smtClean="0"/>
                        <a:t>Access to Finance 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to Note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Productivity – the key to improving competitiveness and this is a national issue not a government issue.</a:t>
            </a:r>
          </a:p>
          <a:p>
            <a:r>
              <a:rPr lang="en-US" dirty="0" smtClean="0"/>
              <a:t>Insufficient capacity to innovate and Business Sophistication</a:t>
            </a:r>
          </a:p>
          <a:p>
            <a:r>
              <a:rPr lang="en-US" dirty="0" smtClean="0"/>
              <a:t>Hard data update to international bodies – need to ensure that this is done. </a:t>
            </a:r>
          </a:p>
          <a:p>
            <a:r>
              <a:rPr lang="en-US" dirty="0" smtClean="0"/>
              <a:t>Inefficient government and corruption – a problem in the Caribbean.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Impact of GCI in T&amp;T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Spurred government to take steps to reduce the days to start a business from 43 days to 3 days</a:t>
            </a:r>
          </a:p>
          <a:p>
            <a:r>
              <a:rPr lang="en-US" dirty="0" smtClean="0"/>
              <a:t>The Minister of Finance in his recent budget presentation set a goal to be in the top 30 in 5 years</a:t>
            </a:r>
          </a:p>
          <a:p>
            <a:r>
              <a:rPr lang="en-US" dirty="0" smtClean="0"/>
              <a:t>The question of innovation is now seen as an area for improvement.</a:t>
            </a:r>
          </a:p>
          <a:p>
            <a:r>
              <a:rPr lang="en-US" dirty="0" smtClean="0"/>
              <a:t>Influence government policies regarding education – e.g. GATE</a:t>
            </a:r>
          </a:p>
          <a:p>
            <a:r>
              <a:rPr lang="en-US" dirty="0" smtClean="0"/>
              <a:t>Council </a:t>
            </a:r>
            <a:r>
              <a:rPr lang="en-US" dirty="0" smtClean="0"/>
              <a:t>for</a:t>
            </a:r>
            <a:r>
              <a:rPr lang="en-US" dirty="0" smtClean="0"/>
              <a:t> Competitiveness and Innovation </a:t>
            </a:r>
            <a:r>
              <a:rPr lang="en-US" dirty="0" smtClean="0"/>
              <a:t>and Caribbean Centre for Competitiveness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Suriname classified as an efficiency driven economy.</a:t>
            </a:r>
          </a:p>
          <a:p>
            <a:r>
              <a:rPr lang="en-US" dirty="0" smtClean="0"/>
              <a:t>Ranking improved by 8 places to 106/148</a:t>
            </a:r>
          </a:p>
          <a:p>
            <a:r>
              <a:rPr lang="en-US" dirty="0" smtClean="0"/>
              <a:t>Small change in overall score (3.7 to 3.8)</a:t>
            </a:r>
          </a:p>
          <a:p>
            <a:r>
              <a:rPr lang="en-US" dirty="0" smtClean="0"/>
              <a:t>We still have a long way to go especially in terms of technology readiness, innovation and business sophistication </a:t>
            </a:r>
          </a:p>
          <a:p>
            <a:r>
              <a:rPr lang="en-US" dirty="0" smtClean="0"/>
              <a:t>Government bureaucracy and corruption remains a major issue.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362200"/>
            <a:ext cx="8229600" cy="1143000"/>
          </a:xfrm>
        </p:spPr>
        <p:txBody>
          <a:bodyPr/>
          <a:lstStyle/>
          <a:p>
            <a:r>
              <a:rPr lang="en-US" dirty="0" smtClean="0"/>
              <a:t>Thank You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The Global Competitive Report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800" dirty="0" smtClean="0"/>
              <a:t>The report examines the many factors that enable national economies to achieve sustained economic growth and long term prosperity.   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The overall goal is to provide business leaders and policymakers with benchmark tools to identify obstacles to improved competitiveness. 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The idea is to stimulate discussion on strategies to improve them.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What is Competitiveness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1600201"/>
            <a:ext cx="3810000" cy="2209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200" dirty="0" smtClean="0"/>
              <a:t>	Competitiveness is the set of </a:t>
            </a:r>
            <a:r>
              <a:rPr lang="en-US" sz="3200" dirty="0" smtClean="0">
                <a:solidFill>
                  <a:srgbClr val="FF0000"/>
                </a:solidFill>
              </a:rPr>
              <a:t>institutions,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policies,</a:t>
            </a:r>
            <a:r>
              <a:rPr lang="en-US" sz="3200" dirty="0" smtClean="0"/>
              <a:t> and </a:t>
            </a:r>
            <a:r>
              <a:rPr lang="en-US" sz="3200" dirty="0" smtClean="0">
                <a:solidFill>
                  <a:srgbClr val="FF0000"/>
                </a:solidFill>
              </a:rPr>
              <a:t>factors</a:t>
            </a:r>
            <a:r>
              <a:rPr lang="en-US" sz="3200" dirty="0" smtClean="0"/>
              <a:t> that determine the level of productivity of a country.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3581400" y="1676400"/>
          <a:ext cx="5105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Effect of Productivity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4294967295"/>
          </p:nvPr>
        </p:nvGraphicFramePr>
        <p:xfrm>
          <a:off x="914400" y="1600200"/>
          <a:ext cx="7543800" cy="3124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5105400"/>
            <a:ext cx="792480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Productivity helps drive high levels of income and determines the growth potential of an economy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Implied Framework</a:t>
            </a:r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3124200" y="1524000"/>
          <a:ext cx="58674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1752600"/>
            <a:ext cx="312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Firms compete not nations.</a:t>
            </a:r>
          </a:p>
          <a:p>
            <a:endParaRPr lang="en-US" sz="2400" dirty="0" smtClean="0"/>
          </a:p>
          <a:p>
            <a:r>
              <a:rPr lang="en-US" sz="2400" dirty="0" smtClean="0"/>
              <a:t>Government largely responsible for the raw conditions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Sources of Data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report information is obtained through a very comprehensive questionnaire survey that is completed by business executives in the country.</a:t>
            </a:r>
          </a:p>
          <a:p>
            <a:r>
              <a:rPr lang="en-US" dirty="0" smtClean="0"/>
              <a:t>Hard data – country statistics taken from internationally recognized sources, e.g. World Bank, IMF and WHO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/>
          <p:cNvSpPr>
            <a:spLocks noGrp="1"/>
          </p:cNvSpPr>
          <p:nvPr>
            <p:ph idx="1"/>
          </p:nvPr>
        </p:nvSpPr>
        <p:spPr>
          <a:xfrm>
            <a:off x="685800" y="1524000"/>
            <a:ext cx="8077200" cy="4038600"/>
          </a:xfrm>
        </p:spPr>
        <p:txBody>
          <a:bodyPr/>
          <a:lstStyle/>
          <a:p>
            <a:r>
              <a:rPr lang="en-US" dirty="0" smtClean="0"/>
              <a:t>Ranking is out of total participants </a:t>
            </a:r>
          </a:p>
          <a:p>
            <a:r>
              <a:rPr lang="en-US" dirty="0" smtClean="0"/>
              <a:t>Additional to the overall ranking, countries also receives a score from 1 – 7.</a:t>
            </a:r>
          </a:p>
          <a:p>
            <a:r>
              <a:rPr lang="en-US" dirty="0" smtClean="0"/>
              <a:t>This score is the weighted average score from the 12 pillars of competitiveness.</a:t>
            </a:r>
          </a:p>
          <a:p>
            <a:r>
              <a:rPr lang="en-US" dirty="0" smtClean="0"/>
              <a:t>Problematic factors for doing business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66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smtClean="0"/>
              <a:t>The Results</a:t>
            </a:r>
          </a:p>
        </p:txBody>
      </p:sp>
    </p:spTree>
    <p:extLst>
      <p:ext uri="{BB962C8B-B14F-4D97-AF65-F5344CB8AC3E}">
        <p14:creationId xmlns:p14="http://schemas.microsoft.com/office/powerpoint/2010/main" val="4076644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47117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 smtClean="0"/>
              <a:t>The many components of the competitiveness survey are grouped in various categories to form the 12 pillars of competitiveness.  </a:t>
            </a:r>
          </a:p>
          <a:p>
            <a:pPr>
              <a:buNone/>
              <a:defRPr/>
            </a:pPr>
            <a:r>
              <a:rPr lang="en-US" dirty="0" smtClean="0"/>
              <a:t> </a:t>
            </a:r>
          </a:p>
          <a:p>
            <a:pPr>
              <a:defRPr/>
            </a:pPr>
            <a:r>
              <a:rPr lang="en-US" dirty="0" smtClean="0"/>
              <a:t>Pillars are not independent -  e.g. innovation tied to education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Each of the pillars consists of a number of different dimensions </a:t>
            </a:r>
          </a:p>
          <a:p>
            <a:pPr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There are a total of 121 dimensions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These dimensions are either considered to be a competitive advantage or a competitive disadvantage.</a:t>
            </a:r>
            <a:endParaRPr lang="en-US" dirty="0"/>
          </a:p>
        </p:txBody>
      </p:sp>
      <p:sp>
        <p:nvSpPr>
          <p:cNvPr id="2765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smtClean="0"/>
              <a:t>The 12 Pillars</a:t>
            </a:r>
          </a:p>
        </p:txBody>
      </p:sp>
    </p:spTree>
    <p:extLst>
      <p:ext uri="{BB962C8B-B14F-4D97-AF65-F5344CB8AC3E}">
        <p14:creationId xmlns:p14="http://schemas.microsoft.com/office/powerpoint/2010/main" val="187851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2945</TotalTime>
  <Words>946</Words>
  <Application>Microsoft Macintosh PowerPoint</Application>
  <PresentationFormat>On-screen Show (4:3)</PresentationFormat>
  <Paragraphs>212</Paragraphs>
  <Slides>28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Global Competitiveness Report  2013/14</vt:lpstr>
      <vt:lpstr>The Global Competitive Report</vt:lpstr>
      <vt:lpstr>The Global Competitive Report</vt:lpstr>
      <vt:lpstr>What is Competitiveness </vt:lpstr>
      <vt:lpstr>Effect of Productivity</vt:lpstr>
      <vt:lpstr>Implied Framework</vt:lpstr>
      <vt:lpstr>Sources of Data</vt:lpstr>
      <vt:lpstr>The Results</vt:lpstr>
      <vt:lpstr>The 12 Pillars</vt:lpstr>
      <vt:lpstr>PowerPoint Presentation</vt:lpstr>
      <vt:lpstr>Sub Index Weighting and Income  Threshold for Stages of Development</vt:lpstr>
      <vt:lpstr>GCI 2013 – 2014  Results</vt:lpstr>
      <vt:lpstr>PowerPoint Presentation</vt:lpstr>
      <vt:lpstr>Suriname</vt:lpstr>
      <vt:lpstr>PowerPoint Presentation</vt:lpstr>
      <vt:lpstr>Suriname Ranking</vt:lpstr>
      <vt:lpstr>PowerPoint Presentation</vt:lpstr>
      <vt:lpstr>PowerPoint Presentation</vt:lpstr>
      <vt:lpstr>Strong and Weak Pillars</vt:lpstr>
      <vt:lpstr>Perspective of Investment</vt:lpstr>
      <vt:lpstr>On the Downside</vt:lpstr>
      <vt:lpstr>Problematic Factors for Doing Business</vt:lpstr>
      <vt:lpstr>PowerPoint Presentation</vt:lpstr>
      <vt:lpstr>Caribbean Connection</vt:lpstr>
      <vt:lpstr>Points to Note</vt:lpstr>
      <vt:lpstr>Impact of GCI in T&amp;T</vt:lpstr>
      <vt:lpstr>Summary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Competitiveness Report  2013/14</dc:title>
  <dc:creator>Stephanie Lezama</dc:creator>
  <cp:lastModifiedBy>Balraj Kistow</cp:lastModifiedBy>
  <cp:revision>55</cp:revision>
  <cp:lastPrinted>2013-10-16T18:07:55Z</cp:lastPrinted>
  <dcterms:created xsi:type="dcterms:W3CDTF">2013-09-02T19:55:41Z</dcterms:created>
  <dcterms:modified xsi:type="dcterms:W3CDTF">2013-10-18T18:57:46Z</dcterms:modified>
</cp:coreProperties>
</file>