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8" r:id="rId12"/>
    <p:sldId id="266" r:id="rId13"/>
    <p:sldId id="269" r:id="rId14"/>
    <p:sldId id="264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56ABA-B9F9-9946-878D-AE6A655E5EED}" type="datetimeFigureOut">
              <a:rPr lang="en-US" smtClean="0"/>
              <a:t>3/5/15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C17CF-BA99-D44F-8645-6C851E1A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4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Depth of credit information index by world bank / ease of doing business index 1=Singapore / 189 (</a:t>
            </a:r>
            <a:r>
              <a:rPr lang="en-US" dirty="0" err="1" smtClean="0"/>
              <a:t>suriname</a:t>
            </a:r>
            <a:r>
              <a:rPr lang="en-US" dirty="0" smtClean="0"/>
              <a:t> 161) is Chad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Ease_of_doing_business_index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Depth of Credit Information index Suriname = Zero   </a:t>
            </a:r>
            <a:r>
              <a:rPr lang="en-US" dirty="0" err="1" smtClean="0"/>
              <a:t>Transparancy</a:t>
            </a:r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 CPI 100/175 </a:t>
            </a:r>
            <a:r>
              <a:rPr lang="en-US" dirty="0" err="1" smtClean="0"/>
              <a:t>corrpotion</a:t>
            </a:r>
            <a:r>
              <a:rPr lang="en-US" dirty="0" smtClean="0"/>
              <a:t> </a:t>
            </a:r>
            <a:r>
              <a:rPr lang="en-US" dirty="0" err="1" smtClean="0"/>
              <a:t>percention</a:t>
            </a:r>
            <a:r>
              <a:rPr lang="en-US" dirty="0" smtClean="0"/>
              <a:t> 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C17CF-BA99-D44F-8645-6C851E1AC1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3/5/15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3/5/15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8" Type="http://schemas.openxmlformats.org/officeDocument/2006/relationships/image" Target="../media/image11.gif"/><Relationship Id="rId9" Type="http://schemas.openxmlformats.org/officeDocument/2006/relationships/hyperlink" Target="mailto:niko@corporatefinancialsolutions.com" TargetMode="External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497" y="1005980"/>
            <a:ext cx="7543800" cy="2914546"/>
          </a:xfrm>
        </p:spPr>
        <p:txBody>
          <a:bodyPr/>
          <a:lstStyle/>
          <a:p>
            <a:pPr algn="ctr"/>
            <a:r>
              <a:rPr lang="en-US" sz="6000" dirty="0" smtClean="0"/>
              <a:t>Registries as a catalyst towards </a:t>
            </a:r>
            <a:br>
              <a:rPr lang="en-US" sz="6000" dirty="0" smtClean="0"/>
            </a:br>
            <a:r>
              <a:rPr lang="en-US" sz="6000" dirty="0" smtClean="0"/>
              <a:t>Competitive </a:t>
            </a:r>
            <a:r>
              <a:rPr lang="en-US" sz="6000" dirty="0"/>
              <a:t>M</a:t>
            </a:r>
            <a:r>
              <a:rPr lang="en-US" sz="6000" dirty="0" smtClean="0"/>
              <a:t>arkets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643" y="4212569"/>
            <a:ext cx="7543800" cy="225089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Competitiveness Forum Suriname, March 11 and 12, 2015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By Niko Kluyver, MBA, CPA</a:t>
            </a:r>
          </a:p>
          <a:p>
            <a:pPr algn="ctr"/>
            <a:r>
              <a:rPr lang="en-US" dirty="0" smtClean="0"/>
              <a:t>Representative Caribbean Region,</a:t>
            </a:r>
          </a:p>
          <a:p>
            <a:pPr algn="ctr"/>
            <a:r>
              <a:rPr lang="en-US" dirty="0" smtClean="0"/>
              <a:t>Latin American Chapter of the</a:t>
            </a:r>
          </a:p>
          <a:p>
            <a:pPr algn="ctr"/>
            <a:r>
              <a:rPr lang="en-US" dirty="0" smtClean="0"/>
              <a:t>International Factors Group (IFG)</a:t>
            </a:r>
          </a:p>
        </p:txBody>
      </p:sp>
      <p:pic>
        <p:nvPicPr>
          <p:cNvPr id="4" name="Picture 3" descr="ifg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06" y="40987"/>
            <a:ext cx="1425844" cy="7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68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11763"/>
            <a:ext cx="7620000" cy="1143000"/>
          </a:xfrm>
        </p:spPr>
        <p:txBody>
          <a:bodyPr/>
          <a:lstStyle/>
          <a:p>
            <a:r>
              <a:rPr lang="en-US" sz="4400" dirty="0" smtClean="0"/>
              <a:t>Focus </a:t>
            </a:r>
            <a:r>
              <a:rPr lang="en-US" sz="4400" dirty="0"/>
              <a:t>2: </a:t>
            </a:r>
            <a:r>
              <a:rPr lang="en-US" sz="4000" dirty="0"/>
              <a:t>Collateral</a:t>
            </a:r>
            <a:r>
              <a:rPr lang="en-US" sz="4400" dirty="0"/>
              <a:t> </a:t>
            </a:r>
            <a:r>
              <a:rPr lang="en-US" sz="4400" dirty="0" smtClean="0"/>
              <a:t>Registry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- </a:t>
            </a:r>
            <a:r>
              <a:rPr lang="en-US" sz="2400" dirty="0" smtClean="0"/>
              <a:t>Internationally Accepted Standards -</a:t>
            </a:r>
            <a:endParaRPr lang="en-US" sz="3200" dirty="0"/>
          </a:p>
        </p:txBody>
      </p:sp>
      <p:pic>
        <p:nvPicPr>
          <p:cNvPr id="4" name="Content Placeholder 3" descr="Screen Shot 2015-03-07 at 11.00.4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94" b="-7094"/>
          <a:stretch>
            <a:fillRect/>
          </a:stretch>
        </p:blipFill>
        <p:spPr>
          <a:xfrm>
            <a:off x="564503" y="1458680"/>
            <a:ext cx="7525269" cy="4740920"/>
          </a:xfrm>
        </p:spPr>
      </p:pic>
      <p:pic>
        <p:nvPicPr>
          <p:cNvPr id="5" name="Picture 4" descr="ifg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07" y="103862"/>
            <a:ext cx="1905397" cy="1067022"/>
          </a:xfrm>
          <a:prstGeom prst="rect">
            <a:avLst/>
          </a:prstGeom>
        </p:spPr>
      </p:pic>
      <p:pic>
        <p:nvPicPr>
          <p:cNvPr id="6" name="Picture 5" descr="Logo OA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62" y="4373543"/>
            <a:ext cx="1332779" cy="132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08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86" y="23138"/>
            <a:ext cx="7620000" cy="1143000"/>
          </a:xfrm>
        </p:spPr>
        <p:txBody>
          <a:bodyPr/>
          <a:lstStyle/>
          <a:p>
            <a:r>
              <a:rPr lang="en-US" sz="4000" dirty="0" smtClean="0"/>
              <a:t>Focus 2: Collateral Registry</a:t>
            </a:r>
            <a:br>
              <a:rPr lang="en-US" sz="4000" dirty="0" smtClean="0"/>
            </a:br>
            <a:r>
              <a:rPr lang="en-US" sz="3600" dirty="0" smtClean="0"/>
              <a:t>- Best Practices -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8295" y="1359509"/>
            <a:ext cx="8608205" cy="53931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Regulations </a:t>
            </a:r>
            <a:r>
              <a:rPr lang="en-US" dirty="0"/>
              <a:t>to implement the registry: </a:t>
            </a:r>
            <a:r>
              <a:rPr lang="en-US" u="sng" dirty="0"/>
              <a:t>general rules </a:t>
            </a:r>
            <a:r>
              <a:rPr lang="en-US" dirty="0"/>
              <a:t>on the operation of the registry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One </a:t>
            </a:r>
            <a:r>
              <a:rPr lang="en-US" u="sng" dirty="0" smtClean="0"/>
              <a:t>Centralized</a:t>
            </a:r>
            <a:r>
              <a:rPr lang="en-US" dirty="0" smtClean="0"/>
              <a:t> Register  </a:t>
            </a:r>
            <a:r>
              <a:rPr lang="en-US" sz="2000" dirty="0" smtClean="0"/>
              <a:t>(where sensible cross jurisdictional searches)</a:t>
            </a:r>
          </a:p>
          <a:p>
            <a:pPr>
              <a:lnSpc>
                <a:spcPct val="90000"/>
              </a:lnSpc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2000" u="sng" dirty="0" smtClean="0"/>
              <a:t>Notice based</a:t>
            </a:r>
            <a:r>
              <a:rPr lang="en-US" sz="2000" dirty="0" smtClean="0"/>
              <a:t>: registration by secured creditors (limited role of the registrar)</a:t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u="sng" dirty="0" smtClean="0"/>
              <a:t>Online ! </a:t>
            </a:r>
            <a:r>
              <a:rPr lang="en-US" sz="2000" dirty="0" smtClean="0"/>
              <a:t>, accessible to everyone - searches at no charge!</a:t>
            </a:r>
            <a:br>
              <a:rPr lang="en-US" sz="2000" dirty="0" smtClean="0"/>
            </a:b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Consider limitation of details on public searches to necessities</a:t>
            </a:r>
            <a:r>
              <a:rPr lang="en-US" sz="2000" dirty="0"/>
              <a:t> </a:t>
            </a:r>
            <a:r>
              <a:rPr lang="en-US" sz="2000" dirty="0" smtClean="0"/>
              <a:t>(Use RAC’s to </a:t>
            </a:r>
            <a:r>
              <a:rPr lang="en-US" sz="2000" u="sng" dirty="0" smtClean="0"/>
              <a:t>protect privacy &amp; security</a:t>
            </a:r>
            <a:r>
              <a:rPr lang="en-US" sz="2000" dirty="0" smtClean="0"/>
              <a:t> and mitigate unintended reverse searches)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Register </a:t>
            </a:r>
            <a:r>
              <a:rPr lang="en-US" sz="2000" u="sng" dirty="0" smtClean="0"/>
              <a:t>all movable assets</a:t>
            </a:r>
            <a:r>
              <a:rPr lang="en-US" sz="2000" dirty="0" smtClean="0"/>
              <a:t>: e.g. term </a:t>
            </a:r>
            <a:r>
              <a:rPr lang="en-US" sz="2000" dirty="0"/>
              <a:t>loans, </a:t>
            </a:r>
            <a:r>
              <a:rPr lang="en-US" sz="2000" dirty="0"/>
              <a:t>a</a:t>
            </a:r>
            <a:r>
              <a:rPr lang="en-US" sz="2000" dirty="0" smtClean="0"/>
              <a:t>ccounts receivable (ex: factoring), </a:t>
            </a:r>
            <a:r>
              <a:rPr lang="en-US" sz="2000" dirty="0"/>
              <a:t>financial leases, retention of title, trusts, </a:t>
            </a:r>
            <a:r>
              <a:rPr lang="en-US" sz="2000" dirty="0" smtClean="0"/>
              <a:t>patents, (vehicles?)</a:t>
            </a:r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Allow for different </a:t>
            </a:r>
            <a:r>
              <a:rPr lang="en-US" sz="2000" u="sng" dirty="0" smtClean="0"/>
              <a:t>centricity on searches</a:t>
            </a:r>
            <a:r>
              <a:rPr lang="en-US" sz="2000" dirty="0" smtClean="0"/>
              <a:t>: Public: Debtor, Asset  (collateral) and Private: Creditor centric search access for creditor’s own review.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ifg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07" y="103862"/>
            <a:ext cx="1905397" cy="10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01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13" y="86013"/>
            <a:ext cx="7620000" cy="1143000"/>
          </a:xfrm>
        </p:spPr>
        <p:txBody>
          <a:bodyPr/>
          <a:lstStyle/>
          <a:p>
            <a:r>
              <a:rPr lang="en-US" sz="4000" dirty="0" smtClean="0"/>
              <a:t>Credit and Collateral Registry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-</a:t>
            </a:r>
            <a:r>
              <a:rPr lang="en-US" sz="2800" dirty="0" smtClean="0"/>
              <a:t>Technology-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48" y="1373849"/>
            <a:ext cx="8650488" cy="5396125"/>
          </a:xfrm>
        </p:spPr>
        <p:txBody>
          <a:bodyPr>
            <a:normAutofit fontScale="85000" lnSpcReduction="20000"/>
          </a:bodyPr>
          <a:lstStyle/>
          <a:p>
            <a:pPr marL="342000">
              <a:lnSpc>
                <a:spcPct val="80000"/>
              </a:lnSpc>
              <a:spcBef>
                <a:spcPts val="500"/>
              </a:spcBef>
            </a:pPr>
            <a:r>
              <a:rPr lang="en-US" dirty="0" smtClean="0"/>
              <a:t>Build, buy, lease ? (Pro’s / Con’s)</a:t>
            </a:r>
          </a:p>
          <a:p>
            <a:pPr marL="342000">
              <a:lnSpc>
                <a:spcPct val="80000"/>
              </a:lnSpc>
              <a:spcBef>
                <a:spcPts val="500"/>
              </a:spcBef>
            </a:pPr>
            <a:endParaRPr lang="en-US" dirty="0"/>
          </a:p>
          <a:p>
            <a:pPr marL="342000">
              <a:lnSpc>
                <a:spcPct val="80000"/>
              </a:lnSpc>
              <a:spcBef>
                <a:spcPts val="500"/>
              </a:spcBef>
            </a:pPr>
            <a:r>
              <a:rPr lang="en-US" dirty="0" smtClean="0"/>
              <a:t>Outsource application / with or without operations (Pro’s / Con’s)</a:t>
            </a:r>
          </a:p>
          <a:p>
            <a:pPr marL="342000">
              <a:lnSpc>
                <a:spcPct val="80000"/>
              </a:lnSpc>
              <a:spcBef>
                <a:spcPts val="500"/>
              </a:spcBef>
            </a:pPr>
            <a:endParaRPr lang="en-US" dirty="0"/>
          </a:p>
          <a:p>
            <a:pPr marL="342000">
              <a:lnSpc>
                <a:spcPct val="80000"/>
              </a:lnSpc>
              <a:spcBef>
                <a:spcPts val="500"/>
              </a:spcBef>
            </a:pPr>
            <a:r>
              <a:rPr lang="en-US" dirty="0" smtClean="0"/>
              <a:t>Login Access Security / Data Control / Data Protection</a:t>
            </a:r>
          </a:p>
          <a:p>
            <a:pPr marL="342000">
              <a:lnSpc>
                <a:spcPct val="80000"/>
              </a:lnSpc>
              <a:spcBef>
                <a:spcPts val="500"/>
              </a:spcBef>
            </a:pPr>
            <a:endParaRPr lang="en-US" dirty="0"/>
          </a:p>
          <a:p>
            <a:pPr marL="342000">
              <a:lnSpc>
                <a:spcPct val="80000"/>
              </a:lnSpc>
              <a:spcBef>
                <a:spcPts val="500"/>
              </a:spcBef>
            </a:pPr>
            <a:r>
              <a:rPr lang="en-US" dirty="0" smtClean="0"/>
              <a:t>Robust Processing Core</a:t>
            </a:r>
            <a:r>
              <a:rPr lang="en-US" dirty="0"/>
              <a:t> </a:t>
            </a:r>
            <a:r>
              <a:rPr lang="en-US" dirty="0" smtClean="0"/>
              <a:t>/ Flexible logic overlay &amp; modern intuitive GUI</a:t>
            </a:r>
            <a:br>
              <a:rPr lang="en-US" dirty="0" smtClean="0"/>
            </a:br>
            <a:endParaRPr lang="en-US" dirty="0" smtClean="0"/>
          </a:p>
          <a:p>
            <a:pPr marL="342000">
              <a:lnSpc>
                <a:spcPct val="80000"/>
              </a:lnSpc>
              <a:spcBef>
                <a:spcPts val="500"/>
              </a:spcBef>
            </a:pPr>
            <a:r>
              <a:rPr lang="en-US" dirty="0" smtClean="0"/>
              <a:t>Advanced in and outgoing interfaces </a:t>
            </a:r>
          </a:p>
          <a:p>
            <a:pPr marL="342000">
              <a:lnSpc>
                <a:spcPct val="80000"/>
              </a:lnSpc>
              <a:spcBef>
                <a:spcPts val="500"/>
              </a:spcBef>
            </a:pPr>
            <a:endParaRPr lang="en-US" dirty="0" smtClean="0"/>
          </a:p>
          <a:p>
            <a:pPr marL="342000">
              <a:lnSpc>
                <a:spcPct val="80000"/>
              </a:lnSpc>
              <a:spcBef>
                <a:spcPts val="500"/>
              </a:spcBef>
            </a:pPr>
            <a:r>
              <a:rPr lang="en-US" dirty="0" smtClean="0"/>
              <a:t>Data capture technology </a:t>
            </a:r>
            <a:r>
              <a:rPr lang="en-US" sz="1900" dirty="0" smtClean="0"/>
              <a:t>(to support readiness of members with legacy technology)</a:t>
            </a:r>
          </a:p>
          <a:p>
            <a:pPr marL="342000">
              <a:lnSpc>
                <a:spcPct val="80000"/>
              </a:lnSpc>
              <a:spcBef>
                <a:spcPts val="500"/>
              </a:spcBef>
            </a:pPr>
            <a:endParaRPr lang="en-US" dirty="0"/>
          </a:p>
          <a:p>
            <a:pPr marL="342000">
              <a:lnSpc>
                <a:spcPct val="80000"/>
              </a:lnSpc>
              <a:spcBef>
                <a:spcPts val="500"/>
              </a:spcBef>
            </a:pPr>
            <a:r>
              <a:rPr lang="en-US" dirty="0" smtClean="0"/>
              <a:t>Unparsed data decoders for fields with unparsed data</a:t>
            </a:r>
            <a:br>
              <a:rPr lang="en-US" dirty="0" smtClean="0"/>
            </a:br>
            <a:endParaRPr lang="en-US" dirty="0" smtClean="0"/>
          </a:p>
          <a:p>
            <a:pPr marL="342000">
              <a:lnSpc>
                <a:spcPct val="80000"/>
              </a:lnSpc>
              <a:spcBef>
                <a:spcPts val="500"/>
              </a:spcBef>
            </a:pPr>
            <a:r>
              <a:rPr lang="en-US" dirty="0" smtClean="0"/>
              <a:t>Smart search logic and data-subject record coupling logic</a:t>
            </a:r>
            <a:br>
              <a:rPr lang="en-US" dirty="0" smtClean="0"/>
            </a:br>
            <a:endParaRPr lang="en-US" dirty="0" smtClean="0"/>
          </a:p>
          <a:p>
            <a:pPr marL="342000">
              <a:lnSpc>
                <a:spcPct val="80000"/>
              </a:lnSpc>
              <a:spcBef>
                <a:spcPts val="500"/>
              </a:spcBef>
            </a:pPr>
            <a:r>
              <a:rPr lang="en-US" dirty="0" smtClean="0"/>
              <a:t>Interfaces with relevant jurisdictions</a:t>
            </a:r>
          </a:p>
          <a:p>
            <a:pPr marL="342000">
              <a:lnSpc>
                <a:spcPct val="80000"/>
              </a:lnSpc>
              <a:spcBef>
                <a:spcPts val="500"/>
              </a:spcBef>
            </a:pPr>
            <a:endParaRPr lang="en-US" dirty="0"/>
          </a:p>
          <a:p>
            <a:pPr marL="342000">
              <a:lnSpc>
                <a:spcPct val="80000"/>
              </a:lnSpc>
              <a:spcBef>
                <a:spcPts val="500"/>
              </a:spcBef>
            </a:pPr>
            <a:r>
              <a:rPr lang="en-US" dirty="0" smtClean="0"/>
              <a:t>Use of Report Access Codes (RAC’s) issued to Data Subjects to protect privacy</a:t>
            </a:r>
          </a:p>
          <a:p>
            <a:pPr marL="342000">
              <a:lnSpc>
                <a:spcPct val="80000"/>
              </a:lnSpc>
              <a:spcBef>
                <a:spcPts val="500"/>
              </a:spcBef>
            </a:pPr>
            <a:endParaRPr lang="en-US" dirty="0" smtClean="0"/>
          </a:p>
          <a:p>
            <a:pPr marL="342000">
              <a:lnSpc>
                <a:spcPct val="80000"/>
              </a:lnSpc>
              <a:spcBef>
                <a:spcPts val="500"/>
              </a:spcBef>
            </a:pPr>
            <a:r>
              <a:rPr lang="en-US" dirty="0" smtClean="0"/>
              <a:t>Cloud </a:t>
            </a:r>
            <a:r>
              <a:rPr lang="en-US" dirty="0" err="1" smtClean="0"/>
              <a:t>vs</a:t>
            </a:r>
            <a:r>
              <a:rPr lang="en-US" dirty="0" smtClean="0"/>
              <a:t> Local Server  (Cloud + Local store?)</a:t>
            </a:r>
          </a:p>
          <a:p>
            <a:pPr marL="342000">
              <a:lnSpc>
                <a:spcPct val="80000"/>
              </a:lnSpc>
              <a:spcBef>
                <a:spcPts val="500"/>
              </a:spcBef>
            </a:pPr>
            <a:endParaRPr lang="en-US" dirty="0"/>
          </a:p>
          <a:p>
            <a:pPr marL="342000">
              <a:lnSpc>
                <a:spcPct val="80000"/>
              </a:lnSpc>
              <a:spcBef>
                <a:spcPts val="500"/>
              </a:spcBef>
            </a:pPr>
            <a:r>
              <a:rPr lang="en-US" dirty="0" smtClean="0"/>
              <a:t>Automated correspondence (email / text)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 descr="ifg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07" y="103862"/>
            <a:ext cx="1905397" cy="10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87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S.P.E.C.S. Governance</a:t>
            </a:r>
            <a:endParaRPr lang="en-US" dirty="0"/>
          </a:p>
        </p:txBody>
      </p:sp>
      <p:pic>
        <p:nvPicPr>
          <p:cNvPr id="5" name="Content Placeholder 4" descr="Governance SPE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147" b="-32147"/>
          <a:stretch>
            <a:fillRect/>
          </a:stretch>
        </p:blipFill>
        <p:spPr>
          <a:xfrm>
            <a:off x="457200" y="1185225"/>
            <a:ext cx="7620000" cy="4800600"/>
          </a:xfrm>
        </p:spPr>
      </p:pic>
      <p:pic>
        <p:nvPicPr>
          <p:cNvPr id="4" name="Picture 3" descr="ifg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07" y="103862"/>
            <a:ext cx="1905397" cy="1067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7314" y="5231124"/>
            <a:ext cx="271585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+ SERVICE!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229" y="6211669"/>
            <a:ext cx="6577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* From: Cloud </a:t>
            </a:r>
            <a:r>
              <a:rPr lang="en-US" sz="1200" i="1" dirty="0"/>
              <a:t>Adoption &amp; Risk Report for North America &amp; Europe: 2014 </a:t>
            </a:r>
            <a:r>
              <a:rPr lang="en-US" sz="1200" i="1" dirty="0" smtClean="0"/>
              <a:t>Trends, by </a:t>
            </a:r>
            <a:r>
              <a:rPr lang="en-US" sz="1200" i="1" dirty="0" err="1" smtClean="0"/>
              <a:t>CipherCloud</a:t>
            </a:r>
            <a:r>
              <a:rPr lang="en-US" sz="1200" i="1" dirty="0"/>
              <a:t>, 2015</a:t>
            </a:r>
          </a:p>
          <a:p>
            <a:endParaRPr lang="en-US" sz="1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951470" y="1974249"/>
            <a:ext cx="31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0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fg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07" y="103862"/>
            <a:ext cx="1905397" cy="106702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6" y="3245682"/>
            <a:ext cx="2774165" cy="1096010"/>
          </a:xfrm>
          <a:prstGeom prst="rect">
            <a:avLst/>
          </a:prstGeom>
        </p:spPr>
      </p:pic>
      <p:pic>
        <p:nvPicPr>
          <p:cNvPr id="12" name="Picture 11" descr="CCB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2268"/>
            <a:ext cx="2698722" cy="756062"/>
          </a:xfrm>
          <a:prstGeom prst="rect">
            <a:avLst/>
          </a:prstGeom>
        </p:spPr>
      </p:pic>
      <p:pic>
        <p:nvPicPr>
          <p:cNvPr id="14" name="Picture 13" descr="CIR 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9" y="5605371"/>
            <a:ext cx="2698722" cy="782646"/>
          </a:xfrm>
          <a:prstGeom prst="rect">
            <a:avLst/>
          </a:prstGeom>
        </p:spPr>
      </p:pic>
      <p:pic>
        <p:nvPicPr>
          <p:cNvPr id="15" name="Picture 14" descr="CFA 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554" y="3860483"/>
            <a:ext cx="4233793" cy="2096988"/>
          </a:xfrm>
          <a:prstGeom prst="rect">
            <a:avLst/>
          </a:prstGeom>
        </p:spPr>
      </p:pic>
      <p:pic>
        <p:nvPicPr>
          <p:cNvPr id="13" name="Picture 12" descr="Logo IFA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21" y="5534076"/>
            <a:ext cx="2804303" cy="1201844"/>
          </a:xfrm>
          <a:prstGeom prst="rect">
            <a:avLst/>
          </a:prstGeom>
        </p:spPr>
      </p:pic>
      <p:pic>
        <p:nvPicPr>
          <p:cNvPr id="9" name="Content Placeholder 8" descr="FactorPlus Logo.gif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109" b="-75109"/>
          <a:stretch>
            <a:fillRect/>
          </a:stretch>
        </p:blipFill>
        <p:spPr>
          <a:xfrm>
            <a:off x="4641751" y="2766478"/>
            <a:ext cx="3269151" cy="2059565"/>
          </a:xfrm>
        </p:spPr>
      </p:pic>
      <p:sp>
        <p:nvSpPr>
          <p:cNvPr id="16" name="TextBox 15"/>
          <p:cNvSpPr txBox="1"/>
          <p:nvPr/>
        </p:nvSpPr>
        <p:spPr>
          <a:xfrm>
            <a:off x="1619350" y="589583"/>
            <a:ext cx="41995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Niko Kluyver</a:t>
            </a:r>
          </a:p>
          <a:p>
            <a:pPr algn="ctr"/>
            <a:r>
              <a:rPr lang="en-US" dirty="0" smtClean="0">
                <a:hlinkClick r:id="rId9"/>
              </a:rPr>
              <a:t>niko@corporatefinancialsolutions.com</a:t>
            </a:r>
            <a:endParaRPr lang="en-US" dirty="0" smtClean="0"/>
          </a:p>
          <a:p>
            <a:pPr algn="ctr"/>
            <a:r>
              <a:rPr lang="en-US" dirty="0" smtClean="0"/>
              <a:t>Tel: +599 9 5125166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1600" dirty="0" smtClean="0"/>
              <a:t> </a:t>
            </a:r>
            <a:r>
              <a:rPr lang="en-US" dirty="0" smtClean="0"/>
              <a:t>+1 (305) 921 0392</a:t>
            </a:r>
            <a:endParaRPr lang="en-US" dirty="0"/>
          </a:p>
        </p:txBody>
      </p:sp>
      <p:pic>
        <p:nvPicPr>
          <p:cNvPr id="18" name="Picture 17" descr="Screen Shot 2015-03-07 at 8.03.17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681" y="2214760"/>
            <a:ext cx="2069701" cy="817803"/>
          </a:xfrm>
          <a:prstGeom prst="rect">
            <a:avLst/>
          </a:prstGeom>
        </p:spPr>
      </p:pic>
      <p:pic>
        <p:nvPicPr>
          <p:cNvPr id="19" name="Picture 18" descr="logo ACCI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74" y="2252102"/>
            <a:ext cx="2583248" cy="8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7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IFG?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884"/>
            <a:ext cx="7620000" cy="511674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fontAlgn="base"/>
            <a:r>
              <a:rPr lang="en-US" b="1" cap="all" dirty="0" smtClean="0"/>
              <a:t>“IFG”, </a:t>
            </a:r>
            <a:r>
              <a:rPr lang="en-US" b="1" cap="all" dirty="0"/>
              <a:t>THE INTERNATIONAL FACTORS GROUP, IS THE GLOBAL TRADE ASSOCIATION THAT FULLY REPRESENTS AND PROMOTES THE INTERESTS OF </a:t>
            </a:r>
            <a:r>
              <a:rPr lang="en-US" b="1" cap="all" dirty="0" smtClean="0"/>
              <a:t>TRADE FINANCE, FACTORING</a:t>
            </a:r>
            <a:r>
              <a:rPr lang="en-US" b="1" cap="all" dirty="0"/>
              <a:t>, INVOICE FINANCE AND ASSET BASED LENDING INDUSTRY ON A GLOBAL BASIS</a:t>
            </a:r>
            <a:r>
              <a:rPr lang="en-US" b="1" cap="all" dirty="0" smtClean="0"/>
              <a:t>.</a:t>
            </a:r>
            <a:br>
              <a:rPr lang="en-US" b="1" cap="all" dirty="0" smtClean="0"/>
            </a:br>
            <a:endParaRPr lang="en-US" dirty="0"/>
          </a:p>
          <a:p>
            <a:pPr fontAlgn="base"/>
            <a:r>
              <a:rPr lang="en-US" dirty="0" smtClean="0"/>
              <a:t>We bring </a:t>
            </a:r>
            <a:r>
              <a:rPr lang="en-US" dirty="0"/>
              <a:t>like-minded </a:t>
            </a:r>
            <a:r>
              <a:rPr lang="en-US" dirty="0" smtClean="0"/>
              <a:t>organizations </a:t>
            </a:r>
            <a:r>
              <a:rPr lang="en-US" dirty="0"/>
              <a:t>together to network, educate and influence, all with a common goal of building the reach and impact of </a:t>
            </a:r>
            <a:r>
              <a:rPr lang="en-US" dirty="0" smtClean="0"/>
              <a:t>industry </a:t>
            </a:r>
            <a:r>
              <a:rPr lang="en-US" dirty="0"/>
              <a:t>in the support of economies, growth and employment</a:t>
            </a:r>
            <a:r>
              <a:rPr lang="en-US" dirty="0" smtClean="0"/>
              <a:t>.</a:t>
            </a:r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Headquartered in Brussels</a:t>
            </a:r>
            <a:endParaRPr lang="en-US" dirty="0"/>
          </a:p>
          <a:p>
            <a:pPr marL="114300" indent="0">
              <a:buNone/>
            </a:pPr>
            <a:endParaRPr lang="en-US" sz="1200" dirty="0" smtClean="0"/>
          </a:p>
        </p:txBody>
      </p:sp>
      <p:pic>
        <p:nvPicPr>
          <p:cNvPr id="4" name="Picture 3" descr="ifg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07" y="103862"/>
            <a:ext cx="1905397" cy="10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1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CONNECT</a:t>
            </a:r>
            <a:r>
              <a:rPr lang="en-US" sz="2400" dirty="0" smtClean="0"/>
              <a:t>  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400" dirty="0"/>
              <a:t>   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EDUCATE</a:t>
            </a:r>
            <a:r>
              <a:rPr lang="en-US" sz="2400" dirty="0"/>
              <a:t>     </a:t>
            </a:r>
            <a:r>
              <a:rPr lang="en-US" sz="2400" b="1" dirty="0">
                <a:solidFill>
                  <a:srgbClr val="E46C0A"/>
                </a:solidFill>
              </a:rPr>
              <a:t>-</a:t>
            </a:r>
            <a:r>
              <a:rPr lang="en-US" sz="2400" dirty="0"/>
              <a:t>   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INFLUENCE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3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b="1" i="1" cap="al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CONNECT</a:t>
            </a:r>
            <a:endParaRPr lang="en-US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11480" lvl="1" indent="0" fontAlgn="base">
              <a:buNone/>
            </a:pPr>
            <a:r>
              <a:rPr lang="en-US" dirty="0" smtClean="0"/>
              <a:t>We </a:t>
            </a:r>
            <a:r>
              <a:rPr lang="en-US" dirty="0"/>
              <a:t>connect service providers with members and align with like-minded </a:t>
            </a:r>
            <a:r>
              <a:rPr lang="en-US" dirty="0" smtClean="0"/>
              <a:t>organizations </a:t>
            </a:r>
            <a:r>
              <a:rPr lang="en-US" dirty="0"/>
              <a:t>to facilitate broader industry reach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lvl="0" fontAlgn="base"/>
            <a:r>
              <a:rPr lang="en-US" b="1" i="1" cap="all" dirty="0">
                <a:solidFill>
                  <a:schemeClr val="accent4">
                    <a:lumMod val="75000"/>
                  </a:schemeClr>
                </a:solidFill>
              </a:rPr>
              <a:t>EDUCATE</a:t>
            </a:r>
            <a:endParaRPr lang="en-US" b="1" i="1" dirty="0">
              <a:solidFill>
                <a:schemeClr val="accent4">
                  <a:lumMod val="75000"/>
                </a:schemeClr>
              </a:solidFill>
            </a:endParaRPr>
          </a:p>
          <a:p>
            <a:pPr marL="411480" lvl="1" indent="0" fontAlgn="base">
              <a:buNone/>
            </a:pPr>
            <a:r>
              <a:rPr lang="en-US" dirty="0"/>
              <a:t>We inform, educate and support the industry in order to set standards and best practice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lvl="0" fontAlgn="base"/>
            <a:r>
              <a:rPr lang="en-US" b="1" i="1" cap="all" dirty="0">
                <a:solidFill>
                  <a:schemeClr val="accent3">
                    <a:lumMod val="75000"/>
                  </a:schemeClr>
                </a:solidFill>
              </a:rPr>
              <a:t>INFLUENCE</a:t>
            </a:r>
            <a:endParaRPr lang="en-US" b="1" i="1" dirty="0">
              <a:solidFill>
                <a:schemeClr val="accent3">
                  <a:lumMod val="75000"/>
                </a:schemeClr>
              </a:solidFill>
            </a:endParaRPr>
          </a:p>
          <a:p>
            <a:pPr marL="411480" lvl="1" indent="0" fontAlgn="base">
              <a:buNone/>
            </a:pPr>
            <a:r>
              <a:rPr lang="en-US" dirty="0"/>
              <a:t>We lobby on behalf of the industry – we promote and defend the industry working closely with regulators and governments worldwide.</a:t>
            </a:r>
          </a:p>
          <a:p>
            <a:endParaRPr lang="en-US" dirty="0"/>
          </a:p>
        </p:txBody>
      </p:sp>
      <p:pic>
        <p:nvPicPr>
          <p:cNvPr id="4" name="Picture 3" descr="ifg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07" y="103862"/>
            <a:ext cx="1905397" cy="10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3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35713"/>
            <a:ext cx="7620000" cy="1143000"/>
          </a:xfrm>
        </p:spPr>
        <p:txBody>
          <a:bodyPr/>
          <a:lstStyle/>
          <a:p>
            <a:r>
              <a:rPr lang="en-US" sz="4000" dirty="0" smtClean="0"/>
              <a:t>Enhancing Competitiveness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083"/>
            <a:ext cx="7620000" cy="5130742"/>
          </a:xfrm>
        </p:spPr>
        <p:txBody>
          <a:bodyPr>
            <a:normAutofit fontScale="92500"/>
          </a:bodyPr>
          <a:lstStyle/>
          <a:p>
            <a:pPr>
              <a:spcBef>
                <a:spcPts val="300"/>
              </a:spcBef>
            </a:pPr>
            <a:r>
              <a:rPr lang="en-US" dirty="0" smtClean="0"/>
              <a:t>National / International</a:t>
            </a:r>
            <a:br>
              <a:rPr lang="en-US" dirty="0" smtClean="0"/>
            </a:br>
            <a:r>
              <a:rPr lang="en-US" dirty="0" smtClean="0"/>
              <a:t>  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Ease of doing Business </a:t>
            </a:r>
            <a:r>
              <a:rPr lang="en-US" dirty="0"/>
              <a:t>I</a:t>
            </a:r>
            <a:r>
              <a:rPr lang="en-US" dirty="0" smtClean="0"/>
              <a:t>ndex  of World Bank 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300"/>
              </a:spcBef>
            </a:pPr>
            <a:r>
              <a:rPr lang="en-US" dirty="0" smtClean="0"/>
              <a:t>Depth of Credit Information Index   (1-8)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300"/>
              </a:spcBef>
            </a:pPr>
            <a:r>
              <a:rPr lang="en-US" dirty="0" smtClean="0"/>
              <a:t>Transparency</a:t>
            </a:r>
            <a:r>
              <a:rPr lang="en-US" dirty="0"/>
              <a:t>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Enablement of SME’s and MSME’s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Comparative data    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300"/>
              </a:spcBef>
            </a:pPr>
            <a:r>
              <a:rPr lang="en-US" dirty="0" smtClean="0"/>
              <a:t>Access to finance / multiple finance providers</a:t>
            </a:r>
            <a:r>
              <a:rPr lang="en-US" dirty="0"/>
              <a:t> </a:t>
            </a:r>
            <a:r>
              <a:rPr lang="en-US" dirty="0" smtClean="0"/>
              <a:t>in the market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300"/>
              </a:spcBef>
            </a:pPr>
            <a:r>
              <a:rPr lang="en-US" dirty="0" smtClean="0"/>
              <a:t>INVESTMENT IN </a:t>
            </a:r>
            <a:r>
              <a:rPr lang="en-US" u="sng" dirty="0" smtClean="0"/>
              <a:t>INFRASTRUCTURE</a:t>
            </a:r>
            <a:r>
              <a:rPr lang="en-US" dirty="0" smtClean="0"/>
              <a:t> TO ENHANCE COMPETITIVENESS</a:t>
            </a:r>
          </a:p>
          <a:p>
            <a:pPr>
              <a:spcBef>
                <a:spcPts val="300"/>
              </a:spcBef>
            </a:pPr>
            <a:endParaRPr lang="en-US" dirty="0"/>
          </a:p>
        </p:txBody>
      </p:sp>
      <p:pic>
        <p:nvPicPr>
          <p:cNvPr id="4" name="Picture 3" descr="ifg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07" y="103862"/>
            <a:ext cx="1905397" cy="10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Registries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388"/>
            <a:ext cx="7620000" cy="4983162"/>
          </a:xfrm>
        </p:spPr>
        <p:txBody>
          <a:bodyPr>
            <a:normAutofit/>
          </a:bodyPr>
          <a:lstStyle/>
          <a:p>
            <a:r>
              <a:rPr lang="en-US" dirty="0" smtClean="0"/>
              <a:t>Credit Information Registry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Collateral Registry - Movable Property </a:t>
            </a:r>
            <a:r>
              <a:rPr lang="en-US" dirty="0" err="1" smtClean="0"/>
              <a:t>vs</a:t>
            </a:r>
            <a:r>
              <a:rPr lang="en-US" dirty="0" smtClean="0"/>
              <a:t> Real Property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Company </a:t>
            </a:r>
            <a:r>
              <a:rPr lang="en-US" dirty="0" smtClean="0"/>
              <a:t>Registry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Not-Sufficient-Fund (NSF) Check Registry (bounced checks)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Insurance Registry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Employment Screening Registry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PEP Registry</a:t>
            </a:r>
            <a:endParaRPr lang="en-US" dirty="0"/>
          </a:p>
        </p:txBody>
      </p:sp>
      <p:pic>
        <p:nvPicPr>
          <p:cNvPr id="4" name="Picture 3" descr="ifg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07" y="103862"/>
            <a:ext cx="1905397" cy="10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5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12"/>
            <a:ext cx="7620000" cy="1143000"/>
          </a:xfrm>
        </p:spPr>
        <p:txBody>
          <a:bodyPr/>
          <a:lstStyle/>
          <a:p>
            <a:r>
              <a:rPr lang="en-US" dirty="0" smtClean="0"/>
              <a:t>General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909" y="1119157"/>
            <a:ext cx="8524760" cy="5658679"/>
          </a:xfrm>
        </p:spPr>
        <p:txBody>
          <a:bodyPr>
            <a:noAutofit/>
          </a:bodyPr>
          <a:lstStyle/>
          <a:p>
            <a:pPr>
              <a:spcBef>
                <a:spcPts val="1500"/>
              </a:spcBef>
            </a:pPr>
            <a:r>
              <a:rPr lang="en-US" sz="1800" dirty="0" smtClean="0"/>
              <a:t>Compliance with local laws and international best practices </a:t>
            </a:r>
          </a:p>
          <a:p>
            <a:pPr>
              <a:spcBef>
                <a:spcPts val="1500"/>
              </a:spcBef>
            </a:pPr>
            <a:r>
              <a:rPr lang="en-US" sz="1800" dirty="0" smtClean="0"/>
              <a:t>Must be Online!  </a:t>
            </a:r>
          </a:p>
          <a:p>
            <a:pPr>
              <a:spcBef>
                <a:spcPts val="1500"/>
              </a:spcBef>
            </a:pPr>
            <a:r>
              <a:rPr lang="en-US" sz="1800" dirty="0" smtClean="0"/>
              <a:t>Transparency towards </a:t>
            </a:r>
            <a:r>
              <a:rPr lang="en-US" sz="1800" dirty="0"/>
              <a:t>D</a:t>
            </a:r>
            <a:r>
              <a:rPr lang="en-US" sz="1800" dirty="0" smtClean="0"/>
              <a:t>ata </a:t>
            </a:r>
            <a:r>
              <a:rPr lang="en-US" sz="1800" dirty="0"/>
              <a:t>S</a:t>
            </a:r>
            <a:r>
              <a:rPr lang="en-US" sz="1800" dirty="0" smtClean="0"/>
              <a:t>ubjects  </a:t>
            </a:r>
          </a:p>
          <a:p>
            <a:pPr>
              <a:spcBef>
                <a:spcPts val="1500"/>
              </a:spcBef>
            </a:pPr>
            <a:r>
              <a:rPr lang="en-US" sz="1800" dirty="0" smtClean="0"/>
              <a:t>Platform oriented, not decision making institutions</a:t>
            </a:r>
            <a:endParaRPr lang="en-US" sz="1200" dirty="0"/>
          </a:p>
          <a:p>
            <a:pPr>
              <a:spcBef>
                <a:spcPts val="1500"/>
              </a:spcBef>
            </a:pPr>
            <a:r>
              <a:rPr lang="en-US" sz="1800" dirty="0" smtClean="0"/>
              <a:t>Flexible, modern technologies</a:t>
            </a:r>
          </a:p>
          <a:p>
            <a:pPr>
              <a:spcBef>
                <a:spcPts val="1500"/>
              </a:spcBef>
            </a:pPr>
            <a:r>
              <a:rPr lang="en-US" sz="1800" dirty="0" smtClean="0"/>
              <a:t>Reliable security and back-up / recovery</a:t>
            </a:r>
          </a:p>
          <a:p>
            <a:pPr>
              <a:spcBef>
                <a:spcPts val="1500"/>
              </a:spcBef>
            </a:pPr>
            <a:r>
              <a:rPr lang="en-US" sz="1800" dirty="0" smtClean="0"/>
              <a:t>Protection of Personal </a:t>
            </a:r>
            <a:r>
              <a:rPr lang="en-US" sz="1800" dirty="0"/>
              <a:t>D</a:t>
            </a:r>
            <a:r>
              <a:rPr lang="en-US" sz="1800" dirty="0" smtClean="0"/>
              <a:t>ata (e.g. advanced data encryption)</a:t>
            </a:r>
          </a:p>
          <a:p>
            <a:pPr>
              <a:spcBef>
                <a:spcPts val="1500"/>
              </a:spcBef>
            </a:pPr>
            <a:r>
              <a:rPr lang="en-US" sz="1800" dirty="0" smtClean="0"/>
              <a:t>Independence but S.P.E.C.S governance </a:t>
            </a:r>
            <a:r>
              <a:rPr lang="en-US" sz="1400" dirty="0" smtClean="0"/>
              <a:t>(Security, Privacy, Environment, Compliance, Service)</a:t>
            </a:r>
          </a:p>
          <a:p>
            <a:pPr>
              <a:spcBef>
                <a:spcPts val="1500"/>
              </a:spcBef>
            </a:pPr>
            <a:r>
              <a:rPr lang="en-US" sz="1800" dirty="0" smtClean="0"/>
              <a:t>Data Service Interfaces for submitting and retrieving data</a:t>
            </a:r>
          </a:p>
          <a:p>
            <a:pPr>
              <a:spcBef>
                <a:spcPts val="1500"/>
              </a:spcBef>
            </a:pPr>
            <a:r>
              <a:rPr lang="en-US" sz="1800" dirty="0" smtClean="0"/>
              <a:t>System &amp; Procedures, Independent audits</a:t>
            </a:r>
            <a:r>
              <a:rPr lang="en-US" sz="1600" dirty="0" smtClean="0"/>
              <a:t>: </a:t>
            </a:r>
            <a:r>
              <a:rPr lang="en-US" sz="1400" dirty="0" smtClean="0"/>
              <a:t>ISAE3000 series (SAS70)/SOC1,2,3 or ISO27001</a:t>
            </a:r>
            <a:endParaRPr lang="en-US" sz="1600" dirty="0" smtClean="0"/>
          </a:p>
          <a:p>
            <a:pPr>
              <a:spcBef>
                <a:spcPts val="1500"/>
              </a:spcBef>
            </a:pPr>
            <a:r>
              <a:rPr lang="en-US" sz="1800" dirty="0" smtClean="0"/>
              <a:t>Affordable and Easy to Use</a:t>
            </a:r>
          </a:p>
          <a:p>
            <a:pPr>
              <a:spcBef>
                <a:spcPts val="1500"/>
              </a:spcBef>
            </a:pPr>
            <a:r>
              <a:rPr lang="en-US" sz="1800" dirty="0" smtClean="0"/>
              <a:t>Data retention policies</a:t>
            </a:r>
          </a:p>
        </p:txBody>
      </p:sp>
      <p:pic>
        <p:nvPicPr>
          <p:cNvPr id="4" name="Picture 3" descr="ifg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07" y="103862"/>
            <a:ext cx="1905397" cy="10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54" y="23138"/>
            <a:ext cx="7620000" cy="1143000"/>
          </a:xfrm>
        </p:spPr>
        <p:txBody>
          <a:bodyPr/>
          <a:lstStyle/>
          <a:p>
            <a:r>
              <a:rPr lang="en-US" dirty="0" smtClean="0"/>
              <a:t>Focus 1: Credit Registry</a:t>
            </a:r>
            <a:br>
              <a:rPr lang="en-US" dirty="0" smtClean="0"/>
            </a:br>
            <a:r>
              <a:rPr lang="en-US" sz="3600" dirty="0" smtClean="0"/>
              <a:t>- General -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5" y="1254163"/>
            <a:ext cx="8130427" cy="546079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u="sng" dirty="0" smtClean="0"/>
              <a:t>Overall Objective: </a:t>
            </a:r>
            <a:r>
              <a:rPr lang="en-US" dirty="0" smtClean="0"/>
              <a:t>Enhance </a:t>
            </a:r>
            <a:r>
              <a:rPr lang="en-US" dirty="0"/>
              <a:t>access to finance </a:t>
            </a:r>
            <a:r>
              <a:rPr lang="en-US" sz="2400" dirty="0" smtClean="0"/>
              <a:t>to improve </a:t>
            </a:r>
            <a:r>
              <a:rPr lang="en-US" dirty="0" smtClean="0"/>
              <a:t>economic development and create jobs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(SME’s and MSME’s typically benefit the most)</a:t>
            </a:r>
          </a:p>
          <a:p>
            <a:pPr marL="11430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u="sng" dirty="0" smtClean="0"/>
              <a:t>Specific Objective:</a:t>
            </a:r>
            <a:r>
              <a:rPr lang="en-US" dirty="0" smtClean="0"/>
              <a:t> collect/share data responsibly to improve credit approvals, enhance risk mitigation and prevent over-extension of credit 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u="sng" dirty="0"/>
              <a:t>Behavioral</a:t>
            </a:r>
            <a:r>
              <a:rPr lang="en-US" dirty="0"/>
              <a:t> (default) information and total exposure information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u="sng" dirty="0"/>
              <a:t>Legal entities</a:t>
            </a:r>
            <a:r>
              <a:rPr lang="en-US" dirty="0"/>
              <a:t>: typically not governed by privacy laws, </a:t>
            </a:r>
            <a:r>
              <a:rPr lang="en-US" dirty="0" smtClean="0"/>
              <a:t>but general rights</a:t>
            </a:r>
            <a:endParaRPr lang="en-US" dirty="0"/>
          </a:p>
          <a:p>
            <a:pPr>
              <a:lnSpc>
                <a:spcPct val="90000"/>
              </a:lnSpc>
              <a:spcBef>
                <a:spcPts val="300"/>
              </a:spcBef>
            </a:pPr>
            <a:endParaRPr lang="en-US" u="sng" dirty="0" smtClean="0"/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u="sng" dirty="0" smtClean="0"/>
              <a:t>Consumers</a:t>
            </a:r>
            <a:r>
              <a:rPr lang="en-US" u="sng" dirty="0"/>
              <a:t>: </a:t>
            </a:r>
            <a:r>
              <a:rPr lang="en-US" dirty="0"/>
              <a:t>Privacy considerations very </a:t>
            </a:r>
            <a:r>
              <a:rPr lang="en-US" dirty="0" smtClean="0"/>
              <a:t>important.  Privacy laws are the basis of consumer credit bureau operations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u="sng" dirty="0" smtClean="0"/>
              <a:t>Informed Consent</a:t>
            </a:r>
            <a:r>
              <a:rPr lang="en-US" dirty="0" smtClean="0"/>
              <a:t> principles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u="sng" dirty="0" smtClean="0"/>
              <a:t>Data owner </a:t>
            </a:r>
            <a:r>
              <a:rPr lang="en-US" u="sng" dirty="0" err="1" smtClean="0"/>
              <a:t>vs</a:t>
            </a:r>
            <a:r>
              <a:rPr lang="en-US" u="sng" dirty="0" smtClean="0"/>
              <a:t> Data Processor </a:t>
            </a:r>
            <a:r>
              <a:rPr lang="en-US" dirty="0" smtClean="0"/>
              <a:t>considerations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ifg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07" y="103862"/>
            <a:ext cx="1905397" cy="10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61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188"/>
            <a:ext cx="76200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Focus 1: </a:t>
            </a:r>
            <a:r>
              <a:rPr lang="en-US" dirty="0" smtClean="0"/>
              <a:t>Credit Registry </a:t>
            </a:r>
            <a:br>
              <a:rPr lang="en-US" dirty="0" smtClean="0"/>
            </a:br>
            <a:r>
              <a:rPr lang="en-US" sz="4000" dirty="0" smtClean="0"/>
              <a:t>-</a:t>
            </a:r>
            <a:r>
              <a:rPr lang="en-US" sz="3600" dirty="0" smtClean="0"/>
              <a:t>Best Practices-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4" y="1524749"/>
            <a:ext cx="8268734" cy="54212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Clearly stated </a:t>
            </a:r>
            <a:r>
              <a:rPr lang="en-US" u="sng" dirty="0" smtClean="0"/>
              <a:t>objectives</a:t>
            </a:r>
            <a:r>
              <a:rPr lang="en-US" dirty="0" smtClean="0"/>
              <a:t> and comprehensive general rules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u="sng" dirty="0" smtClean="0"/>
              <a:t>Purpose limitation </a:t>
            </a:r>
            <a:r>
              <a:rPr lang="en-US" sz="1800" dirty="0" smtClean="0"/>
              <a:t>(can only collect / access data </a:t>
            </a:r>
            <a:r>
              <a:rPr lang="en-US" sz="1800" dirty="0"/>
              <a:t>for intended purposes)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 smtClean="0"/>
              <a:t>Reciprocity</a:t>
            </a:r>
            <a:r>
              <a:rPr lang="en-US" dirty="0" smtClean="0"/>
              <a:t> (</a:t>
            </a:r>
            <a:r>
              <a:rPr lang="en-US" sz="1800" dirty="0"/>
              <a:t>t</a:t>
            </a:r>
            <a:r>
              <a:rPr lang="en-US" sz="1800" dirty="0" smtClean="0"/>
              <a:t>hose who have no data to share, typically have no reason to see)</a:t>
            </a:r>
            <a:br>
              <a:rPr lang="en-US" sz="1800" dirty="0" smtClean="0"/>
            </a:b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u="sng" dirty="0"/>
              <a:t>Comprehensive</a:t>
            </a:r>
            <a:r>
              <a:rPr lang="en-US" dirty="0"/>
              <a:t>: Positive, Negative and data from FI’s, NFI’s &amp; </a:t>
            </a:r>
            <a:r>
              <a:rPr lang="en-US" dirty="0" smtClean="0"/>
              <a:t>Courts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 smtClean="0"/>
              <a:t>Code of Conduct </a:t>
            </a:r>
            <a:r>
              <a:rPr lang="en-US" sz="2000" dirty="0" smtClean="0"/>
              <a:t>(in some countries also credit bureau legislation)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 smtClean="0"/>
              <a:t>Disputes Committee </a:t>
            </a:r>
            <a:r>
              <a:rPr lang="en-US" dirty="0" smtClean="0"/>
              <a:t>/ Arbitration (rights of data subjects)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Efficient independent </a:t>
            </a:r>
            <a:r>
              <a:rPr lang="en-US" u="sng" dirty="0"/>
              <a:t>facilitator, </a:t>
            </a:r>
            <a:r>
              <a:rPr lang="en-US" dirty="0"/>
              <a:t>no decision-making </a:t>
            </a:r>
            <a:r>
              <a:rPr lang="en-US" dirty="0" smtClean="0"/>
              <a:t>role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Organized </a:t>
            </a:r>
            <a:r>
              <a:rPr lang="en-US" u="sng" dirty="0" smtClean="0"/>
              <a:t>introduction</a:t>
            </a:r>
            <a:r>
              <a:rPr lang="en-US" dirty="0" smtClean="0"/>
              <a:t> and training to avoid misinterpretations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 smtClean="0"/>
              <a:t>Independence</a:t>
            </a:r>
            <a:r>
              <a:rPr lang="en-US" dirty="0" smtClean="0"/>
              <a:t> in operation / Independent audits for assurance</a:t>
            </a:r>
            <a:br>
              <a:rPr lang="en-US" dirty="0" smtClean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Local </a:t>
            </a:r>
            <a:r>
              <a:rPr lang="en-US" u="sng" dirty="0" smtClean="0"/>
              <a:t>stakeholder</a:t>
            </a:r>
            <a:r>
              <a:rPr lang="en-US" dirty="0" smtClean="0"/>
              <a:t> platform, membership international industry association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 descr="ifg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07" y="103862"/>
            <a:ext cx="1905397" cy="10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8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35" y="23138"/>
            <a:ext cx="7620000" cy="1143000"/>
          </a:xfrm>
        </p:spPr>
        <p:txBody>
          <a:bodyPr/>
          <a:lstStyle/>
          <a:p>
            <a:r>
              <a:rPr lang="en-US" sz="4000" dirty="0" smtClean="0"/>
              <a:t>Focus 2: </a:t>
            </a:r>
            <a:r>
              <a:rPr lang="en-US" sz="3600" dirty="0" smtClean="0"/>
              <a:t>Collateral</a:t>
            </a:r>
            <a:r>
              <a:rPr lang="en-US" sz="4000" dirty="0" smtClean="0"/>
              <a:t> Registry</a:t>
            </a:r>
            <a:br>
              <a:rPr lang="en-US" sz="4000" dirty="0" smtClean="0"/>
            </a:br>
            <a:r>
              <a:rPr lang="en-US" sz="3600" dirty="0" smtClean="0"/>
              <a:t>-General-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" y="1480513"/>
            <a:ext cx="8432184" cy="52093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u="sng" dirty="0" smtClean="0"/>
              <a:t>Overall Objective: </a:t>
            </a:r>
            <a:r>
              <a:rPr lang="en-US" dirty="0" smtClean="0"/>
              <a:t>Enhance </a:t>
            </a:r>
            <a:r>
              <a:rPr lang="en-US" dirty="0"/>
              <a:t>access to finance </a:t>
            </a:r>
            <a:r>
              <a:rPr lang="en-US" sz="2400" dirty="0" smtClean="0"/>
              <a:t>to improve </a:t>
            </a:r>
            <a:r>
              <a:rPr lang="en-US" dirty="0" smtClean="0"/>
              <a:t>economic development and create jobs  (</a:t>
            </a:r>
            <a:r>
              <a:rPr lang="en-US" b="1" dirty="0" smtClean="0"/>
              <a:t>Same overall objective!</a:t>
            </a:r>
            <a:r>
              <a:rPr lang="en-US" dirty="0" smtClean="0"/>
              <a:t>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u="sng" dirty="0" smtClean="0"/>
              <a:t>Specific Objectives:</a:t>
            </a:r>
            <a:r>
              <a:rPr lang="en-US" dirty="0" smtClean="0"/>
              <a:t> promote funding on the value of movable assets by registering security interests to provide public priority</a:t>
            </a:r>
          </a:p>
          <a:p>
            <a:pPr marL="114300" indent="0">
              <a:lnSpc>
                <a:spcPct val="90000"/>
              </a:lnSpc>
              <a:buNone/>
            </a:pPr>
            <a:r>
              <a:rPr lang="en-US" dirty="0" smtClean="0"/>
              <a:t>     (especially beneficial to SME’s and MSME’s)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marL="114300" indent="0">
              <a:lnSpc>
                <a:spcPct val="90000"/>
              </a:lnSpc>
              <a:buNone/>
            </a:pPr>
            <a:r>
              <a:rPr lang="en-US" dirty="0" smtClean="0"/>
              <a:t>     1. notify </a:t>
            </a:r>
            <a:r>
              <a:rPr lang="en-US" dirty="0"/>
              <a:t>lenders and other interested parties about the existence of </a:t>
            </a:r>
            <a:r>
              <a:rPr lang="en-US" dirty="0" smtClean="0"/>
              <a:t>a</a:t>
            </a:r>
            <a:br>
              <a:rPr lang="en-US" dirty="0" smtClean="0"/>
            </a:br>
            <a:r>
              <a:rPr lang="en-US" dirty="0" smtClean="0"/>
              <a:t>          security </a:t>
            </a:r>
            <a:r>
              <a:rPr lang="en-US" dirty="0"/>
              <a:t>interest in movable </a:t>
            </a:r>
            <a:r>
              <a:rPr lang="en-US" dirty="0" smtClean="0"/>
              <a:t>property</a:t>
            </a:r>
            <a:br>
              <a:rPr lang="en-US" dirty="0" smtClean="0"/>
            </a:br>
            <a:endParaRPr lang="en-US" dirty="0"/>
          </a:p>
          <a:p>
            <a:pPr marL="114300" indent="0">
              <a:lnSpc>
                <a:spcPct val="90000"/>
              </a:lnSpc>
              <a:buNone/>
            </a:pPr>
            <a:r>
              <a:rPr lang="en-US" dirty="0" smtClean="0"/>
              <a:t>     2. establish </a:t>
            </a:r>
            <a:r>
              <a:rPr lang="en-US" dirty="0"/>
              <a:t>the priority of creditors over a security interest </a:t>
            </a:r>
            <a:r>
              <a:rPr lang="en-US" dirty="0" err="1" smtClean="0"/>
              <a:t>vis-á-vis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  third </a:t>
            </a:r>
            <a:r>
              <a:rPr lang="en-US" dirty="0"/>
              <a:t>parties (third party effectiveness) </a:t>
            </a:r>
            <a:endParaRPr lang="en-US" dirty="0"/>
          </a:p>
          <a:p>
            <a:pPr marL="11430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Must be accompanied by related insolvency laws to </a:t>
            </a:r>
            <a:r>
              <a:rPr lang="en-US" u="sng" dirty="0" smtClean="0"/>
              <a:t>protect the rights </a:t>
            </a:r>
            <a:r>
              <a:rPr lang="en-US" dirty="0" smtClean="0"/>
              <a:t>of the holders of the secured lender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Law on Secured Transactions or Personal Property Security: </a:t>
            </a:r>
            <a:r>
              <a:rPr lang="en-US" dirty="0" smtClean="0"/>
              <a:t>include chapter </a:t>
            </a:r>
            <a:r>
              <a:rPr lang="en-US" dirty="0"/>
              <a:t>or section on the collateral </a:t>
            </a:r>
            <a:r>
              <a:rPr lang="en-US" dirty="0" smtClean="0"/>
              <a:t>registry</a:t>
            </a:r>
            <a:endParaRPr lang="en-US" dirty="0"/>
          </a:p>
        </p:txBody>
      </p:sp>
      <p:pic>
        <p:nvPicPr>
          <p:cNvPr id="4" name="Picture 3" descr="ifg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26" y="15837"/>
            <a:ext cx="1905397" cy="10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7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4591</TotalTime>
  <Words>433</Words>
  <Application>Microsoft Macintosh PowerPoint</Application>
  <PresentationFormat>On-screen Show (4:3)</PresentationFormat>
  <Paragraphs>143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Registries as a catalyst towards  Competitive Markets</vt:lpstr>
      <vt:lpstr>Who is IFG?</vt:lpstr>
      <vt:lpstr> CONNECT    -    EDUCATE     -    INFLUENCE </vt:lpstr>
      <vt:lpstr>Enhancing Competitiveness</vt:lpstr>
      <vt:lpstr>Types of Registries</vt:lpstr>
      <vt:lpstr>General Requirements</vt:lpstr>
      <vt:lpstr>Focus 1: Credit Registry - General -</vt:lpstr>
      <vt:lpstr>Focus 1: Credit Registry  -Best Practices-</vt:lpstr>
      <vt:lpstr>Focus 2: Collateral Registry -General-</vt:lpstr>
      <vt:lpstr>Focus 2: Collateral Registry  - Internationally Accepted Standards -</vt:lpstr>
      <vt:lpstr>Focus 2: Collateral Registry - Best Practices -</vt:lpstr>
      <vt:lpstr>Credit and Collateral Registry  -Technology-</vt:lpstr>
      <vt:lpstr>S.P.E.C.S. Governance</vt:lpstr>
      <vt:lpstr>PowerPoint Presentation</vt:lpstr>
    </vt:vector>
  </TitlesOfParts>
  <Company>Corporate Financial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Registries as a catalyst towards competitive markets</dc:title>
  <dc:creator>Niko Kluyver</dc:creator>
  <cp:lastModifiedBy>Niko Kluyver</cp:lastModifiedBy>
  <cp:revision>51</cp:revision>
  <dcterms:created xsi:type="dcterms:W3CDTF">2015-03-05T13:33:33Z</dcterms:created>
  <dcterms:modified xsi:type="dcterms:W3CDTF">2015-03-08T18:05:12Z</dcterms:modified>
</cp:coreProperties>
</file>