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6"/>
  </p:notesMasterIdLst>
  <p:sldIdLst>
    <p:sldId id="256" r:id="rId2"/>
    <p:sldId id="266" r:id="rId3"/>
    <p:sldId id="263" r:id="rId4"/>
    <p:sldId id="264" r:id="rId5"/>
    <p:sldId id="267" r:id="rId6"/>
    <p:sldId id="265" r:id="rId7"/>
    <p:sldId id="268" r:id="rId8"/>
    <p:sldId id="269" r:id="rId9"/>
    <p:sldId id="270" r:id="rId10"/>
    <p:sldId id="273" r:id="rId11"/>
    <p:sldId id="259" r:id="rId12"/>
    <p:sldId id="271" r:id="rId13"/>
    <p:sldId id="260" r:id="rId14"/>
    <p:sldId id="27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7" d="100"/>
          <a:sy n="77" d="100"/>
        </p:scale>
        <p:origin x="26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404964-12A8-4D44-8277-3271F9304AC0}" type="datetimeFigureOut">
              <a:rPr lang="en-GB" smtClean="0"/>
              <a:t>12/03/2015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6DF4C2-7536-492F-9AEC-26F65E26FC59}" type="slidenum">
              <a:rPr lang="en-GB" smtClean="0"/>
              <a:t>‹#›</a:t>
            </a:fld>
            <a:endParaRPr lang="en-GB"/>
          </a:p>
        </p:txBody>
      </p:sp>
    </p:spTree>
    <p:extLst>
      <p:ext uri="{BB962C8B-B14F-4D97-AF65-F5344CB8AC3E}">
        <p14:creationId xmlns:p14="http://schemas.microsoft.com/office/powerpoint/2010/main" val="33482752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F6DF4C2-7536-492F-9AEC-26F65E26FC59}" type="slidenum">
              <a:rPr lang="en-GB" smtClean="0"/>
              <a:t>1</a:t>
            </a:fld>
            <a:endParaRPr lang="en-GB"/>
          </a:p>
        </p:txBody>
      </p:sp>
    </p:spTree>
    <p:extLst>
      <p:ext uri="{BB962C8B-B14F-4D97-AF65-F5344CB8AC3E}">
        <p14:creationId xmlns:p14="http://schemas.microsoft.com/office/powerpoint/2010/main" val="16863382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BD58A95-FA7E-4A32-B708-49DAF37C9F09}" type="datetime1">
              <a:rPr lang="en-GB" smtClean="0"/>
              <a:t>12/03/2015</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F5E6904-8438-4702-9492-9262F93FEDD2}" type="slidenum">
              <a:rPr lang="en-GB" smtClean="0"/>
              <a:t>‹#›</a:t>
            </a:fld>
            <a:endParaRPr lang="en-GB"/>
          </a:p>
        </p:txBody>
      </p:sp>
    </p:spTree>
    <p:extLst>
      <p:ext uri="{BB962C8B-B14F-4D97-AF65-F5344CB8AC3E}">
        <p14:creationId xmlns:p14="http://schemas.microsoft.com/office/powerpoint/2010/main" val="199368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97E020-6051-4BA1-876C-9BD87CBF2492}" type="datetime1">
              <a:rPr lang="en-GB" smtClean="0"/>
              <a:t>12/03/2015</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F5E6904-8438-4702-9492-9262F93FEDD2}" type="slidenum">
              <a:rPr lang="en-GB" smtClean="0"/>
              <a:t>‹#›</a:t>
            </a:fld>
            <a:endParaRPr lang="en-GB"/>
          </a:p>
        </p:txBody>
      </p:sp>
    </p:spTree>
    <p:extLst>
      <p:ext uri="{BB962C8B-B14F-4D97-AF65-F5344CB8AC3E}">
        <p14:creationId xmlns:p14="http://schemas.microsoft.com/office/powerpoint/2010/main" val="3486219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E00AAF-3589-4A37-9232-66428B704A8A}" type="datetime1">
              <a:rPr lang="en-GB" smtClean="0"/>
              <a:t>12/03/2015</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F5E6904-8438-4702-9492-9262F93FEDD2}"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504192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6E43D277-B99F-4EEB-A093-5E6F4955029D}" type="datetime1">
              <a:rPr lang="en-GB" smtClean="0"/>
              <a:t>12/03/2015</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F5E6904-8438-4702-9492-9262F93FEDD2}" type="slidenum">
              <a:rPr lang="en-GB" smtClean="0"/>
              <a:t>‹#›</a:t>
            </a:fld>
            <a:endParaRPr lang="en-GB"/>
          </a:p>
        </p:txBody>
      </p:sp>
    </p:spTree>
    <p:extLst>
      <p:ext uri="{BB962C8B-B14F-4D97-AF65-F5344CB8AC3E}">
        <p14:creationId xmlns:p14="http://schemas.microsoft.com/office/powerpoint/2010/main" val="126195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C2FA8EFF-3E7C-4ABB-A3E8-A33FAA730F4B}" type="datetime1">
              <a:rPr lang="en-GB" smtClean="0"/>
              <a:t>12/03/2015</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F5E6904-8438-4702-9492-9262F93FEDD2}"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10112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B5478DE-2F20-47FC-A22B-EA289641D5BD}" type="datetime1">
              <a:rPr lang="en-GB" smtClean="0"/>
              <a:t>12/03/2015</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F5E6904-8438-4702-9492-9262F93FEDD2}" type="slidenum">
              <a:rPr lang="en-GB" smtClean="0"/>
              <a:t>‹#›</a:t>
            </a:fld>
            <a:endParaRPr lang="en-GB"/>
          </a:p>
        </p:txBody>
      </p:sp>
    </p:spTree>
    <p:extLst>
      <p:ext uri="{BB962C8B-B14F-4D97-AF65-F5344CB8AC3E}">
        <p14:creationId xmlns:p14="http://schemas.microsoft.com/office/powerpoint/2010/main" val="38008041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5F99E9-8C07-4F8C-9308-9BDD7A06B5B1}" type="datetime1">
              <a:rPr lang="en-GB" smtClean="0"/>
              <a:t>12/03/2015</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5E6904-8438-4702-9492-9262F93FEDD2}" type="slidenum">
              <a:rPr lang="en-GB" smtClean="0"/>
              <a:t>‹#›</a:t>
            </a:fld>
            <a:endParaRPr lang="en-GB"/>
          </a:p>
        </p:txBody>
      </p:sp>
    </p:spTree>
    <p:extLst>
      <p:ext uri="{BB962C8B-B14F-4D97-AF65-F5344CB8AC3E}">
        <p14:creationId xmlns:p14="http://schemas.microsoft.com/office/powerpoint/2010/main" val="18752352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949F25-AB0F-401E-B6B2-C5F80AB0214E}" type="datetime1">
              <a:rPr lang="en-GB" smtClean="0"/>
              <a:t>12/03/2015</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5E6904-8438-4702-9492-9262F93FEDD2}" type="slidenum">
              <a:rPr lang="en-GB" smtClean="0"/>
              <a:t>‹#›</a:t>
            </a:fld>
            <a:endParaRPr lang="en-GB"/>
          </a:p>
        </p:txBody>
      </p:sp>
    </p:spTree>
    <p:extLst>
      <p:ext uri="{BB962C8B-B14F-4D97-AF65-F5344CB8AC3E}">
        <p14:creationId xmlns:p14="http://schemas.microsoft.com/office/powerpoint/2010/main" val="2542074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2B02187-05C3-4C6D-8448-7A448A9DD1C7}" type="datetime1">
              <a:rPr lang="en-GB" smtClean="0"/>
              <a:t>12/03/2015</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5E6904-8438-4702-9492-9262F93FEDD2}" type="slidenum">
              <a:rPr lang="en-GB" smtClean="0"/>
              <a:t>‹#›</a:t>
            </a:fld>
            <a:endParaRPr lang="en-GB"/>
          </a:p>
        </p:txBody>
      </p:sp>
    </p:spTree>
    <p:extLst>
      <p:ext uri="{BB962C8B-B14F-4D97-AF65-F5344CB8AC3E}">
        <p14:creationId xmlns:p14="http://schemas.microsoft.com/office/powerpoint/2010/main" val="1234081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933066-ED9B-4911-B2CA-5BD90F048B0D}" type="datetime1">
              <a:rPr lang="en-GB" smtClean="0"/>
              <a:t>12/03/2015</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F5E6904-8438-4702-9492-9262F93FEDD2}" type="slidenum">
              <a:rPr lang="en-GB" smtClean="0"/>
              <a:t>‹#›</a:t>
            </a:fld>
            <a:endParaRPr lang="en-GB"/>
          </a:p>
        </p:txBody>
      </p:sp>
    </p:spTree>
    <p:extLst>
      <p:ext uri="{BB962C8B-B14F-4D97-AF65-F5344CB8AC3E}">
        <p14:creationId xmlns:p14="http://schemas.microsoft.com/office/powerpoint/2010/main" val="2230238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DBB9AB8-EA10-4F15-AF45-D6242BE474BC}" type="datetime1">
              <a:rPr lang="en-GB" smtClean="0"/>
              <a:t>12/03/2015</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F5E6904-8438-4702-9492-9262F93FEDD2}" type="slidenum">
              <a:rPr lang="en-GB" smtClean="0"/>
              <a:t>‹#›</a:t>
            </a:fld>
            <a:endParaRPr lang="en-GB"/>
          </a:p>
        </p:txBody>
      </p:sp>
    </p:spTree>
    <p:extLst>
      <p:ext uri="{BB962C8B-B14F-4D97-AF65-F5344CB8AC3E}">
        <p14:creationId xmlns:p14="http://schemas.microsoft.com/office/powerpoint/2010/main" val="479732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26DB851-FFFF-40B0-92F8-6B13915DA934}" type="datetime1">
              <a:rPr lang="en-GB" smtClean="0"/>
              <a:t>12/03/2015</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F5E6904-8438-4702-9492-9262F93FEDD2}" type="slidenum">
              <a:rPr lang="en-GB" smtClean="0"/>
              <a:t>‹#›</a:t>
            </a:fld>
            <a:endParaRPr lang="en-GB"/>
          </a:p>
        </p:txBody>
      </p:sp>
    </p:spTree>
    <p:extLst>
      <p:ext uri="{BB962C8B-B14F-4D97-AF65-F5344CB8AC3E}">
        <p14:creationId xmlns:p14="http://schemas.microsoft.com/office/powerpoint/2010/main" val="3630690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1A95762-A7A2-4E8C-A722-7FF97176BF1E}" type="datetime1">
              <a:rPr lang="en-GB" smtClean="0"/>
              <a:t>12/03/2015</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F5E6904-8438-4702-9492-9262F93FEDD2}" type="slidenum">
              <a:rPr lang="en-GB" smtClean="0"/>
              <a:t>‹#›</a:t>
            </a:fld>
            <a:endParaRPr lang="en-GB"/>
          </a:p>
        </p:txBody>
      </p:sp>
    </p:spTree>
    <p:extLst>
      <p:ext uri="{BB962C8B-B14F-4D97-AF65-F5344CB8AC3E}">
        <p14:creationId xmlns:p14="http://schemas.microsoft.com/office/powerpoint/2010/main" val="1573448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F868B6-22D5-4CB2-A7C0-81E7B8A4AB9A}" type="datetime1">
              <a:rPr lang="en-GB" smtClean="0"/>
              <a:t>12/03/2015</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F5E6904-8438-4702-9492-9262F93FEDD2}" type="slidenum">
              <a:rPr lang="en-GB" smtClean="0"/>
              <a:t>‹#›</a:t>
            </a:fld>
            <a:endParaRPr lang="en-GB"/>
          </a:p>
        </p:txBody>
      </p:sp>
    </p:spTree>
    <p:extLst>
      <p:ext uri="{BB962C8B-B14F-4D97-AF65-F5344CB8AC3E}">
        <p14:creationId xmlns:p14="http://schemas.microsoft.com/office/powerpoint/2010/main" val="896625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B632C9-0D52-44AD-9928-F538D5962764}" type="datetime1">
              <a:rPr lang="en-GB" smtClean="0"/>
              <a:t>12/03/2015</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F5E6904-8438-4702-9492-9262F93FEDD2}" type="slidenum">
              <a:rPr lang="en-GB" smtClean="0"/>
              <a:t>‹#›</a:t>
            </a:fld>
            <a:endParaRPr lang="en-GB"/>
          </a:p>
        </p:txBody>
      </p:sp>
    </p:spTree>
    <p:extLst>
      <p:ext uri="{BB962C8B-B14F-4D97-AF65-F5344CB8AC3E}">
        <p14:creationId xmlns:p14="http://schemas.microsoft.com/office/powerpoint/2010/main" val="1993213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CA8BA3-2A8E-4E3E-AD83-2CEB083D00CB}" type="datetime1">
              <a:rPr lang="en-GB" smtClean="0"/>
              <a:t>12/03/2015</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F5E6904-8438-4702-9492-9262F93FEDD2}" type="slidenum">
              <a:rPr lang="en-GB" smtClean="0"/>
              <a:t>‹#›</a:t>
            </a:fld>
            <a:endParaRPr lang="en-GB"/>
          </a:p>
        </p:txBody>
      </p:sp>
    </p:spTree>
    <p:extLst>
      <p:ext uri="{BB962C8B-B14F-4D97-AF65-F5344CB8AC3E}">
        <p14:creationId xmlns:p14="http://schemas.microsoft.com/office/powerpoint/2010/main" val="1824022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160714C-A3B9-41B4-A6BF-ABB66E67C8BF}" type="datetime1">
              <a:rPr lang="en-GB" smtClean="0"/>
              <a:t>12/03/2015</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F5E6904-8438-4702-9492-9262F93FEDD2}" type="slidenum">
              <a:rPr lang="en-GB" smtClean="0"/>
              <a:t>‹#›</a:t>
            </a:fld>
            <a:endParaRPr lang="en-GB"/>
          </a:p>
        </p:txBody>
      </p:sp>
    </p:spTree>
    <p:extLst>
      <p:ext uri="{BB962C8B-B14F-4D97-AF65-F5344CB8AC3E}">
        <p14:creationId xmlns:p14="http://schemas.microsoft.com/office/powerpoint/2010/main" val="31301955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1446416"/>
            <a:ext cx="8915399" cy="3330966"/>
          </a:xfrm>
        </p:spPr>
        <p:txBody>
          <a:bodyPr>
            <a:normAutofit fontScale="90000"/>
          </a:bodyPr>
          <a:lstStyle/>
          <a:p>
            <a:r>
              <a:rPr lang="en-GB" dirty="0" smtClean="0"/>
              <a:t>I</a:t>
            </a:r>
            <a:r>
              <a:rPr lang="nl-NL" dirty="0" err="1" smtClean="0"/>
              <a:t>nstitutionele</a:t>
            </a:r>
            <a:r>
              <a:rPr lang="nl-NL" dirty="0" smtClean="0"/>
              <a:t> </a:t>
            </a:r>
            <a:r>
              <a:rPr lang="nl-NL" dirty="0" smtClean="0"/>
              <a:t>Verandering, Competitiviteit, Productiviteit en de Arbeidsmarkt in Suriname </a:t>
            </a:r>
            <a:endParaRPr lang="nl-NL" dirty="0"/>
          </a:p>
        </p:txBody>
      </p:sp>
      <p:sp>
        <p:nvSpPr>
          <p:cNvPr id="3" name="Subtitle 2"/>
          <p:cNvSpPr>
            <a:spLocks noGrp="1"/>
          </p:cNvSpPr>
          <p:nvPr>
            <p:ph type="subTitle" idx="1"/>
          </p:nvPr>
        </p:nvSpPr>
        <p:spPr>
          <a:xfrm>
            <a:off x="2589213" y="4762382"/>
            <a:ext cx="8915399" cy="1126283"/>
          </a:xfrm>
        </p:spPr>
        <p:txBody>
          <a:bodyPr/>
          <a:lstStyle/>
          <a:p>
            <a:endParaRPr lang="en-GB" dirty="0"/>
          </a:p>
        </p:txBody>
      </p:sp>
    </p:spTree>
    <p:extLst>
      <p:ext uri="{BB962C8B-B14F-4D97-AF65-F5344CB8AC3E}">
        <p14:creationId xmlns:p14="http://schemas.microsoft.com/office/powerpoint/2010/main" val="10517581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Onze </a:t>
            </a:r>
            <a:r>
              <a:rPr lang="nl-NL" dirty="0" smtClean="0"/>
              <a:t>Arbeidsmarktstructuur, Productiviteit en </a:t>
            </a:r>
            <a:r>
              <a:rPr lang="nl-NL" dirty="0"/>
              <a:t>institutionele verandering</a:t>
            </a:r>
            <a:endParaRPr lang="en-GB" dirty="0"/>
          </a:p>
        </p:txBody>
      </p:sp>
      <p:sp>
        <p:nvSpPr>
          <p:cNvPr id="3" name="Text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2"/>
          </p:nvPr>
        </p:nvSpPr>
        <p:spPr/>
        <p:txBody>
          <a:bodyPr/>
          <a:lstStyle/>
          <a:p>
            <a:fld id="{1F5E6904-8438-4702-9492-9262F93FEDD2}" type="slidenum">
              <a:rPr lang="en-GB" smtClean="0"/>
              <a:t>10</a:t>
            </a:fld>
            <a:endParaRPr lang="en-GB"/>
          </a:p>
        </p:txBody>
      </p:sp>
    </p:spTree>
    <p:extLst>
      <p:ext uri="{BB962C8B-B14F-4D97-AF65-F5344CB8AC3E}">
        <p14:creationId xmlns:p14="http://schemas.microsoft.com/office/powerpoint/2010/main" val="1512147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3216" y="399665"/>
            <a:ext cx="9651722" cy="1280890"/>
          </a:xfrm>
        </p:spPr>
        <p:txBody>
          <a:bodyPr/>
          <a:lstStyle/>
          <a:p>
            <a:r>
              <a:rPr lang="en-US" dirty="0" err="1" smtClean="0"/>
              <a:t>Eigenlijk</a:t>
            </a:r>
            <a:r>
              <a:rPr lang="en-US" dirty="0" smtClean="0"/>
              <a:t> </a:t>
            </a:r>
            <a:r>
              <a:rPr lang="en-US" dirty="0" err="1" smtClean="0"/>
              <a:t>drie</a:t>
            </a:r>
            <a:r>
              <a:rPr lang="en-US" dirty="0" smtClean="0"/>
              <a:t> </a:t>
            </a:r>
            <a:r>
              <a:rPr lang="en-US" dirty="0" err="1" smtClean="0"/>
              <a:t>arbeidsmarkten</a:t>
            </a:r>
            <a:endParaRPr lang="en-GB" dirty="0"/>
          </a:p>
        </p:txBody>
      </p:sp>
      <p:sp>
        <p:nvSpPr>
          <p:cNvPr id="3" name="Content Placeholder 2"/>
          <p:cNvSpPr>
            <a:spLocks noGrp="1"/>
          </p:cNvSpPr>
          <p:nvPr>
            <p:ph idx="1"/>
          </p:nvPr>
        </p:nvSpPr>
        <p:spPr>
          <a:xfrm>
            <a:off x="773084" y="1680555"/>
            <a:ext cx="10681854" cy="4911438"/>
          </a:xfrm>
        </p:spPr>
        <p:txBody>
          <a:bodyPr>
            <a:normAutofit lnSpcReduction="10000"/>
          </a:bodyPr>
          <a:lstStyle/>
          <a:p>
            <a:pPr eaLnBrk="0" fontAlgn="base" hangingPunct="0"/>
            <a:r>
              <a:rPr lang="nl-NL" sz="2000" dirty="0" smtClean="0"/>
              <a:t>Bij het conceptualiseren van arbeidsmarkt vraagstukken inclusief institutionele verandering is het belangrijk dat men zich realiseert dat er in feite drie met elkaar verbonden “arbeidsmarken” zij aan zij opereren in Suriname. </a:t>
            </a:r>
          </a:p>
          <a:p>
            <a:pPr lvl="1" eaLnBrk="0" fontAlgn="base" hangingPunct="0"/>
            <a:r>
              <a:rPr lang="nl-NL" sz="2000" dirty="0" smtClean="0"/>
              <a:t>De arbeidsmarkt in kuststreek. Een moderne arbeidsmarkt met een complex </a:t>
            </a:r>
            <a:r>
              <a:rPr lang="nl-NL" sz="2000" dirty="0" err="1" smtClean="0"/>
              <a:t>systseem</a:t>
            </a:r>
            <a:r>
              <a:rPr lang="nl-NL" sz="2000" dirty="0" smtClean="0"/>
              <a:t> van arbeidsmarkt instituties en waarin sociale dialoog en sociale beschermingsmechanismen operationeel zijn</a:t>
            </a:r>
          </a:p>
          <a:p>
            <a:pPr lvl="1" eaLnBrk="0" fontAlgn="base" hangingPunct="0"/>
            <a:r>
              <a:rPr lang="nl-NL" sz="2000" dirty="0" smtClean="0"/>
              <a:t>Een Arbeidsmarkt in het binnenland, als deelmarkt van de geld economie (goud mijnbouw) die zich gestadig ontwikkeld heeft in de afgelopen twee decennia. Dit is een zeer geïnformatiseerde mark waar beperkte aanwezigheid van de overheidsinstituties en kleinschalige mijnbouw een “grensmilieu/mentaliteit” gecreëerd heeft dat fundamenteel anders is dan dat in de kustvlakte</a:t>
            </a:r>
          </a:p>
          <a:p>
            <a:pPr lvl="1" eaLnBrk="0" fontAlgn="base" hangingPunct="0"/>
            <a:r>
              <a:rPr lang="nl-NL" sz="2000" dirty="0" smtClean="0"/>
              <a:t>De </a:t>
            </a:r>
            <a:r>
              <a:rPr lang="nl-NL" sz="2000" dirty="0" err="1" smtClean="0"/>
              <a:t>economieen</a:t>
            </a:r>
            <a:r>
              <a:rPr lang="nl-NL" sz="2000" dirty="0" smtClean="0"/>
              <a:t> van de mensen die leven in stamverband waar “een ontwikkelde (arbeids-)markt” feitelijk niet bestaat en standard arbeidsmarkt concepten zoals “in- of niet-in-het-arbeidspotentieel of  “werkzaam </a:t>
            </a:r>
            <a:r>
              <a:rPr lang="nl-NL" sz="2000" dirty="0" err="1" smtClean="0"/>
              <a:t>vs</a:t>
            </a:r>
            <a:r>
              <a:rPr lang="nl-NL" sz="2000" dirty="0" smtClean="0"/>
              <a:t> werkzaam” weinig zinvol zijn</a:t>
            </a:r>
          </a:p>
          <a:p>
            <a:endParaRPr lang="en-GB" sz="2000" dirty="0" smtClean="0">
              <a:effectLst/>
            </a:endParaRPr>
          </a:p>
          <a:p>
            <a:endParaRPr lang="en-GB" dirty="0">
              <a:effectLst/>
            </a:endParaRPr>
          </a:p>
        </p:txBody>
      </p:sp>
      <p:sp>
        <p:nvSpPr>
          <p:cNvPr id="7" name="Slide Number Placeholder 6"/>
          <p:cNvSpPr>
            <a:spLocks noGrp="1"/>
          </p:cNvSpPr>
          <p:nvPr>
            <p:ph type="sldNum" sz="quarter" idx="12"/>
          </p:nvPr>
        </p:nvSpPr>
        <p:spPr/>
        <p:txBody>
          <a:bodyPr/>
          <a:lstStyle/>
          <a:p>
            <a:fld id="{1F5E6904-8438-4702-9492-9262F93FEDD2}" type="slidenum">
              <a:rPr lang="en-GB" smtClean="0"/>
              <a:t>11</a:t>
            </a:fld>
            <a:endParaRPr lang="en-GB"/>
          </a:p>
        </p:txBody>
      </p:sp>
    </p:spTree>
    <p:extLst>
      <p:ext uri="{BB962C8B-B14F-4D97-AF65-F5344CB8AC3E}">
        <p14:creationId xmlns:p14="http://schemas.microsoft.com/office/powerpoint/2010/main" val="28013324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13745"/>
          </a:xfrm>
        </p:spPr>
        <p:txBody>
          <a:bodyPr/>
          <a:lstStyle/>
          <a:p>
            <a:r>
              <a:rPr lang="en-US" dirty="0" smtClean="0"/>
              <a:t>De </a:t>
            </a:r>
            <a:r>
              <a:rPr lang="en-US" dirty="0" err="1" smtClean="0"/>
              <a:t>arbeidsmarkt</a:t>
            </a:r>
            <a:r>
              <a:rPr lang="en-US" dirty="0" smtClean="0"/>
              <a:t> in de </a:t>
            </a:r>
            <a:r>
              <a:rPr lang="en-US" dirty="0" err="1" smtClean="0"/>
              <a:t>kustvlakte</a:t>
            </a:r>
            <a:r>
              <a:rPr lang="en-US" dirty="0" smtClean="0"/>
              <a:t> </a:t>
            </a:r>
            <a:endParaRPr lang="en-GB" dirty="0"/>
          </a:p>
        </p:txBody>
      </p:sp>
      <p:sp>
        <p:nvSpPr>
          <p:cNvPr id="3" name="Content Placeholder 2"/>
          <p:cNvSpPr>
            <a:spLocks noGrp="1"/>
          </p:cNvSpPr>
          <p:nvPr>
            <p:ph idx="1"/>
          </p:nvPr>
        </p:nvSpPr>
        <p:spPr>
          <a:xfrm>
            <a:off x="864524" y="1479665"/>
            <a:ext cx="10640088" cy="4854633"/>
          </a:xfrm>
        </p:spPr>
        <p:txBody>
          <a:bodyPr/>
          <a:lstStyle/>
          <a:p>
            <a:r>
              <a:rPr lang="nl-NL" dirty="0" smtClean="0"/>
              <a:t>Drie opmerkingen waar we over kunnen discussiëren</a:t>
            </a:r>
          </a:p>
          <a:p>
            <a:pPr lvl="1"/>
            <a:r>
              <a:rPr lang="nl-NL" dirty="0" smtClean="0"/>
              <a:t>Wetgeving/formele instituties hoofdzakelijk </a:t>
            </a:r>
            <a:r>
              <a:rPr lang="nl-NL" dirty="0" err="1" smtClean="0"/>
              <a:t>gebaserd</a:t>
            </a:r>
            <a:r>
              <a:rPr lang="nl-NL" dirty="0" smtClean="0"/>
              <a:t> op opvattingen van 1948 en de Jaren zestig</a:t>
            </a:r>
          </a:p>
          <a:p>
            <a:pPr lvl="1"/>
            <a:r>
              <a:rPr lang="nl-NL" dirty="0" smtClean="0"/>
              <a:t>Vele </a:t>
            </a:r>
            <a:r>
              <a:rPr lang="nl-NL" dirty="0" err="1" smtClean="0"/>
              <a:t>insituten</a:t>
            </a:r>
            <a:r>
              <a:rPr lang="nl-NL" dirty="0" smtClean="0"/>
              <a:t> hebben </a:t>
            </a:r>
            <a:r>
              <a:rPr lang="nl-NL" dirty="0" err="1" smtClean="0"/>
              <a:t>blijvenende</a:t>
            </a:r>
            <a:r>
              <a:rPr lang="nl-NL" dirty="0" smtClean="0"/>
              <a:t> schade opgelopen als gevolg van de crisis van de Jaren 80 en 90</a:t>
            </a:r>
          </a:p>
          <a:p>
            <a:r>
              <a:rPr lang="nl-NL" dirty="0" smtClean="0"/>
              <a:t>Er is weinig veranderd in de relaties tussen  Werknemers/vakbonden en werkgevers verbeterd</a:t>
            </a:r>
          </a:p>
          <a:p>
            <a:r>
              <a:rPr lang="nl-NL" dirty="0" smtClean="0"/>
              <a:t>Er is een breed spectrum  van werkgever-werknemers relaties: bepaalde staatsbedrijven aan het ene uiterste hebben verregaande betrokkenheid van de werknemers vertegenwoordigers in de bedrijfsvoering en bepaalde private bedrijven aan het andere eind die elke onafhankelijke werknemersvertegenwoordiging </a:t>
            </a:r>
            <a:r>
              <a:rPr lang="en-US" dirty="0" smtClean="0"/>
              <a:t>in het </a:t>
            </a:r>
            <a:r>
              <a:rPr lang="en-US" dirty="0" err="1" smtClean="0"/>
              <a:t>bedrijf</a:t>
            </a:r>
            <a:r>
              <a:rPr lang="en-US" dirty="0" smtClean="0"/>
              <a:t> </a:t>
            </a:r>
            <a:r>
              <a:rPr lang="en-US" dirty="0" err="1" smtClean="0"/>
              <a:t>uitsluiten</a:t>
            </a:r>
            <a:endParaRPr lang="en-GB" dirty="0"/>
          </a:p>
        </p:txBody>
      </p:sp>
      <p:sp>
        <p:nvSpPr>
          <p:cNvPr id="6" name="Slide Number Placeholder 5"/>
          <p:cNvSpPr>
            <a:spLocks noGrp="1"/>
          </p:cNvSpPr>
          <p:nvPr>
            <p:ph type="sldNum" sz="quarter" idx="12"/>
          </p:nvPr>
        </p:nvSpPr>
        <p:spPr/>
        <p:txBody>
          <a:bodyPr/>
          <a:lstStyle/>
          <a:p>
            <a:fld id="{1F5E6904-8438-4702-9492-9262F93FEDD2}" type="slidenum">
              <a:rPr lang="en-GB" smtClean="0"/>
              <a:t>12</a:t>
            </a:fld>
            <a:endParaRPr lang="en-GB"/>
          </a:p>
        </p:txBody>
      </p:sp>
    </p:spTree>
    <p:extLst>
      <p:ext uri="{BB962C8B-B14F-4D97-AF65-F5344CB8AC3E}">
        <p14:creationId xmlns:p14="http://schemas.microsoft.com/office/powerpoint/2010/main" val="4008171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Labour</a:t>
            </a:r>
            <a:r>
              <a:rPr lang="en-US" dirty="0" smtClean="0"/>
              <a:t> Productivity in Suriname</a:t>
            </a:r>
            <a:endParaRPr lang="en-GB" dirty="0"/>
          </a:p>
        </p:txBody>
      </p:sp>
      <p:sp>
        <p:nvSpPr>
          <p:cNvPr id="3" name="Content Placeholder 2"/>
          <p:cNvSpPr>
            <a:spLocks noGrp="1"/>
          </p:cNvSpPr>
          <p:nvPr>
            <p:ph idx="1"/>
          </p:nvPr>
        </p:nvSpPr>
        <p:spPr>
          <a:xfrm>
            <a:off x="864523" y="1438101"/>
            <a:ext cx="10873047" cy="4954385"/>
          </a:xfrm>
        </p:spPr>
        <p:txBody>
          <a:bodyPr>
            <a:normAutofit fontScale="92500" lnSpcReduction="20000"/>
          </a:bodyPr>
          <a:lstStyle/>
          <a:p>
            <a:pPr eaLnBrk="0" fontAlgn="base" hangingPunct="0"/>
            <a:r>
              <a:rPr lang="nl-NL" sz="2400" dirty="0" smtClean="0"/>
              <a:t>De discussie over productiviteit en zelfs competitiviteit is in essentie zinloos het niet gebaseerd is op een historische reeks van bij voorkeur internationaal vergelijkbare </a:t>
            </a:r>
            <a:r>
              <a:rPr lang="nl-NL" sz="2400" dirty="0" err="1" smtClean="0"/>
              <a:t>productiviteit’s</a:t>
            </a:r>
            <a:r>
              <a:rPr lang="nl-NL" sz="2400" dirty="0" smtClean="0"/>
              <a:t> indicatoren  </a:t>
            </a:r>
          </a:p>
          <a:p>
            <a:pPr eaLnBrk="0" fontAlgn="base" hangingPunct="0"/>
            <a:r>
              <a:rPr lang="nl-NL" sz="2400" dirty="0" smtClean="0"/>
              <a:t>Arbeidsproductiviteit’ s indicatoren:</a:t>
            </a:r>
          </a:p>
          <a:p>
            <a:pPr lvl="1" eaLnBrk="0" fontAlgn="base" hangingPunct="0"/>
            <a:r>
              <a:rPr lang="nl-NL" sz="2400" dirty="0" smtClean="0"/>
              <a:t>GDP of </a:t>
            </a:r>
            <a:r>
              <a:rPr lang="nl-NL" sz="2400" dirty="0" err="1" smtClean="0"/>
              <a:t>Added</a:t>
            </a:r>
            <a:r>
              <a:rPr lang="nl-NL" sz="2400" dirty="0" smtClean="0"/>
              <a:t> Value Labour per person </a:t>
            </a:r>
            <a:r>
              <a:rPr lang="nl-NL" sz="2400" dirty="0" err="1" smtClean="0"/>
              <a:t>emloyed</a:t>
            </a:r>
            <a:r>
              <a:rPr lang="nl-NL" sz="2400" dirty="0" smtClean="0"/>
              <a:t>/</a:t>
            </a:r>
            <a:r>
              <a:rPr lang="nl-NL" sz="2400" dirty="0" err="1" smtClean="0"/>
              <a:t>hour</a:t>
            </a:r>
            <a:r>
              <a:rPr lang="nl-NL" sz="2400" dirty="0" smtClean="0"/>
              <a:t> </a:t>
            </a:r>
            <a:r>
              <a:rPr lang="nl-NL" sz="2400" dirty="0" err="1" smtClean="0"/>
              <a:t>worked</a:t>
            </a:r>
            <a:r>
              <a:rPr lang="nl-NL" sz="2400" dirty="0" smtClean="0"/>
              <a:t> </a:t>
            </a:r>
          </a:p>
          <a:p>
            <a:pPr lvl="1" eaLnBrk="0" fontAlgn="base" hangingPunct="0"/>
            <a:r>
              <a:rPr lang="nl-NL" sz="2400" dirty="0" smtClean="0"/>
              <a:t>Unit </a:t>
            </a:r>
            <a:r>
              <a:rPr lang="nl-NL" sz="2400" dirty="0" err="1" smtClean="0"/>
              <a:t>labour</a:t>
            </a:r>
            <a:r>
              <a:rPr lang="nl-NL" sz="2400" dirty="0" smtClean="0"/>
              <a:t> </a:t>
            </a:r>
            <a:r>
              <a:rPr lang="nl-NL" sz="2400" dirty="0" err="1" smtClean="0"/>
              <a:t>costs</a:t>
            </a:r>
            <a:endParaRPr lang="nl-NL" sz="2400" dirty="0" smtClean="0"/>
          </a:p>
          <a:p>
            <a:pPr lvl="0" eaLnBrk="0" fontAlgn="base" hangingPunct="0"/>
            <a:r>
              <a:rPr lang="nl-NL" sz="2400" dirty="0" smtClean="0"/>
              <a:t>Arbeidsproductiviteit is een ruwe en samengestelde maat … geeft niet echt aan dat arbeiders “lui of vlijtig zijn” </a:t>
            </a:r>
          </a:p>
          <a:p>
            <a:pPr lvl="0" eaLnBrk="0" fontAlgn="base" hangingPunct="0"/>
            <a:r>
              <a:rPr lang="nl-NL" sz="2400" dirty="0" smtClean="0"/>
              <a:t>Analyse van Arbeidsproductiviteit op nationaal niveau heeft weinig zin … wat nodig is om een zinvol te praten over productiviteit en de factoren die het beïnvloeden zijn nodig:</a:t>
            </a:r>
          </a:p>
          <a:p>
            <a:pPr lvl="1" eaLnBrk="0" fontAlgn="base" hangingPunct="0"/>
            <a:r>
              <a:rPr lang="nl-NL" sz="2200" dirty="0" smtClean="0"/>
              <a:t>(Internationaal vergelijkbare) Productiviteitsindicatoren voor geselecteerde bedrijfstakken</a:t>
            </a:r>
          </a:p>
          <a:p>
            <a:pPr lvl="1" eaLnBrk="0" fontAlgn="base" hangingPunct="0"/>
            <a:r>
              <a:rPr lang="nl-NL" sz="2200" dirty="0" smtClean="0"/>
              <a:t>Specifieke (internationaal vergelijkende) sector studies die in “diepte gaan” om de oorzaken van productiviteitstekorten te identificeren</a:t>
            </a:r>
            <a:endParaRPr lang="en-GB" dirty="0"/>
          </a:p>
        </p:txBody>
      </p:sp>
      <p:sp>
        <p:nvSpPr>
          <p:cNvPr id="6" name="Slide Number Placeholder 5"/>
          <p:cNvSpPr>
            <a:spLocks noGrp="1"/>
          </p:cNvSpPr>
          <p:nvPr>
            <p:ph type="sldNum" sz="quarter" idx="12"/>
          </p:nvPr>
        </p:nvSpPr>
        <p:spPr/>
        <p:txBody>
          <a:bodyPr/>
          <a:lstStyle/>
          <a:p>
            <a:fld id="{1F5E6904-8438-4702-9492-9262F93FEDD2}" type="slidenum">
              <a:rPr lang="en-GB" smtClean="0"/>
              <a:t>13</a:t>
            </a:fld>
            <a:endParaRPr lang="en-GB"/>
          </a:p>
        </p:txBody>
      </p:sp>
    </p:spTree>
    <p:extLst>
      <p:ext uri="{BB962C8B-B14F-4D97-AF65-F5344CB8AC3E}">
        <p14:creationId xmlns:p14="http://schemas.microsoft.com/office/powerpoint/2010/main" val="39100660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97119"/>
          </a:xfrm>
        </p:spPr>
        <p:txBody>
          <a:bodyPr/>
          <a:lstStyle/>
          <a:p>
            <a:r>
              <a:rPr lang="en-US" dirty="0" err="1"/>
              <a:t>Labour</a:t>
            </a:r>
            <a:r>
              <a:rPr lang="en-US" dirty="0"/>
              <a:t> </a:t>
            </a:r>
            <a:r>
              <a:rPr lang="en-US" dirty="0" smtClean="0"/>
              <a:t>Productivity </a:t>
            </a:r>
            <a:r>
              <a:rPr lang="en-US" dirty="0"/>
              <a:t>in Suriname</a:t>
            </a:r>
            <a:endParaRPr lang="en-GB" dirty="0"/>
          </a:p>
        </p:txBody>
      </p:sp>
      <p:sp>
        <p:nvSpPr>
          <p:cNvPr id="3" name="Content Placeholder 2"/>
          <p:cNvSpPr>
            <a:spLocks noGrp="1"/>
          </p:cNvSpPr>
          <p:nvPr>
            <p:ph idx="1"/>
          </p:nvPr>
        </p:nvSpPr>
        <p:spPr>
          <a:xfrm>
            <a:off x="1097280" y="1521229"/>
            <a:ext cx="10407332" cy="4946073"/>
          </a:xfrm>
        </p:spPr>
        <p:txBody>
          <a:bodyPr>
            <a:normAutofit fontScale="92500"/>
          </a:bodyPr>
          <a:lstStyle/>
          <a:p>
            <a:r>
              <a:rPr lang="nl-NL" sz="2000" dirty="0" smtClean="0"/>
              <a:t>Productiviteit stijgend … GDP groeit sneller dan totale werkgelegenheid</a:t>
            </a:r>
          </a:p>
          <a:p>
            <a:r>
              <a:rPr lang="nl-NL" sz="2000" dirty="0" err="1" smtClean="0"/>
              <a:t>Productviteit</a:t>
            </a:r>
            <a:r>
              <a:rPr lang="nl-NL" sz="2000" dirty="0" smtClean="0"/>
              <a:t> indicatoren voor de totale economie worden vertekenend door:</a:t>
            </a:r>
          </a:p>
          <a:p>
            <a:pPr lvl="1"/>
            <a:r>
              <a:rPr lang="nl-NL" sz="2000" dirty="0" smtClean="0"/>
              <a:t>De </a:t>
            </a:r>
            <a:r>
              <a:rPr lang="nl-NL" sz="2000" dirty="0" err="1" smtClean="0"/>
              <a:t>multi-nationale</a:t>
            </a:r>
            <a:r>
              <a:rPr lang="nl-NL" sz="2000" dirty="0" smtClean="0"/>
              <a:t> onderneming (mijnbouw) – hoge productiviteit kapitaalsintensief</a:t>
            </a:r>
          </a:p>
          <a:p>
            <a:pPr lvl="1"/>
            <a:r>
              <a:rPr lang="nl-NL" sz="2000" dirty="0" smtClean="0"/>
              <a:t>De informele sector </a:t>
            </a:r>
            <a:r>
              <a:rPr lang="nl-NL" sz="2000" dirty="0" err="1" smtClean="0"/>
              <a:t>banwege</a:t>
            </a:r>
            <a:r>
              <a:rPr lang="nl-NL" sz="2000" dirty="0" smtClean="0"/>
              <a:t> haar lage productiviteit drukt het </a:t>
            </a:r>
            <a:r>
              <a:rPr lang="nl-NL" sz="2000" dirty="0" err="1" smtClean="0"/>
              <a:t>natinaal</a:t>
            </a:r>
            <a:r>
              <a:rPr lang="nl-NL" sz="2000" dirty="0" smtClean="0"/>
              <a:t> cijfer </a:t>
            </a:r>
          </a:p>
          <a:p>
            <a:pPr lvl="1"/>
            <a:r>
              <a:rPr lang="nl-NL" sz="2000" dirty="0" smtClean="0"/>
              <a:t>De overheidssector waar GDP gelijk gesteld wordt aan de salarissen drukt ook het cijfer</a:t>
            </a:r>
          </a:p>
          <a:p>
            <a:r>
              <a:rPr lang="nl-NL" sz="2000" dirty="0" smtClean="0"/>
              <a:t>Menselijk hulpbronnen en productiviteit</a:t>
            </a:r>
          </a:p>
          <a:p>
            <a:pPr lvl="1"/>
            <a:r>
              <a:rPr lang="nl-NL" sz="2000" dirty="0" smtClean="0"/>
              <a:t>Management-Labour relations</a:t>
            </a:r>
          </a:p>
          <a:p>
            <a:pPr lvl="1"/>
            <a:r>
              <a:rPr lang="nl-NL" sz="2000" dirty="0" smtClean="0"/>
              <a:t>Beloningssysteem en het delen van </a:t>
            </a:r>
            <a:r>
              <a:rPr lang="nl-NL" sz="2000" dirty="0" err="1" smtClean="0"/>
              <a:t>productviteitsvoordelen</a:t>
            </a:r>
            <a:endParaRPr lang="nl-NL" sz="2000" dirty="0" smtClean="0"/>
          </a:p>
          <a:p>
            <a:pPr lvl="1"/>
            <a:r>
              <a:rPr lang="nl-NL" sz="2000" dirty="0" smtClean="0"/>
              <a:t>Sociale zekerheid </a:t>
            </a:r>
          </a:p>
          <a:p>
            <a:r>
              <a:rPr lang="nl-NL" sz="2200" dirty="0" smtClean="0"/>
              <a:t>Het system van </a:t>
            </a:r>
            <a:r>
              <a:rPr lang="nl-NL" sz="2200" dirty="0" err="1" smtClean="0"/>
              <a:t>incentieve</a:t>
            </a:r>
            <a:r>
              <a:rPr lang="nl-NL" sz="2200" dirty="0" smtClean="0"/>
              <a:t> --- hoe serieus zijn Ondernemers over productiviteit</a:t>
            </a:r>
          </a:p>
          <a:p>
            <a:endParaRPr lang="nl-NL" dirty="0" smtClean="0"/>
          </a:p>
        </p:txBody>
      </p:sp>
      <p:sp>
        <p:nvSpPr>
          <p:cNvPr id="6" name="Slide Number Placeholder 5"/>
          <p:cNvSpPr>
            <a:spLocks noGrp="1"/>
          </p:cNvSpPr>
          <p:nvPr>
            <p:ph type="sldNum" sz="quarter" idx="12"/>
          </p:nvPr>
        </p:nvSpPr>
        <p:spPr/>
        <p:txBody>
          <a:bodyPr/>
          <a:lstStyle/>
          <a:p>
            <a:fld id="{1F5E6904-8438-4702-9492-9262F93FEDD2}" type="slidenum">
              <a:rPr lang="en-GB" smtClean="0"/>
              <a:t>14</a:t>
            </a:fld>
            <a:endParaRPr lang="en-GB"/>
          </a:p>
        </p:txBody>
      </p:sp>
    </p:spTree>
    <p:extLst>
      <p:ext uri="{BB962C8B-B14F-4D97-AF65-F5344CB8AC3E}">
        <p14:creationId xmlns:p14="http://schemas.microsoft.com/office/powerpoint/2010/main" val="4078261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Waar</a:t>
            </a:r>
            <a:r>
              <a:rPr lang="en-US" dirty="0" smtClean="0"/>
              <a:t> </a:t>
            </a:r>
            <a:r>
              <a:rPr lang="en-US" dirty="0" err="1" smtClean="0"/>
              <a:t>ik</a:t>
            </a:r>
            <a:r>
              <a:rPr lang="en-US" dirty="0" smtClean="0"/>
              <a:t> het over </a:t>
            </a:r>
            <a:r>
              <a:rPr lang="en-US" dirty="0" err="1" smtClean="0"/>
              <a:t>zal</a:t>
            </a:r>
            <a:r>
              <a:rPr lang="en-US" dirty="0" smtClean="0"/>
              <a:t> </a:t>
            </a:r>
            <a:r>
              <a:rPr lang="en-US" dirty="0" err="1" smtClean="0"/>
              <a:t>heben</a:t>
            </a:r>
            <a:endParaRPr lang="en-GB" dirty="0"/>
          </a:p>
        </p:txBody>
      </p:sp>
      <p:sp>
        <p:nvSpPr>
          <p:cNvPr id="3" name="Content Placeholder 2"/>
          <p:cNvSpPr>
            <a:spLocks noGrp="1"/>
          </p:cNvSpPr>
          <p:nvPr>
            <p:ph idx="1"/>
          </p:nvPr>
        </p:nvSpPr>
        <p:spPr/>
        <p:txBody>
          <a:bodyPr/>
          <a:lstStyle/>
          <a:p>
            <a:r>
              <a:rPr lang="nl-NL" sz="2400" b="1" dirty="0" smtClean="0"/>
              <a:t>Wat zijn Instituties</a:t>
            </a:r>
          </a:p>
          <a:p>
            <a:r>
              <a:rPr lang="nl-NL" sz="2400" b="1" dirty="0" smtClean="0"/>
              <a:t>Wat </a:t>
            </a:r>
            <a:r>
              <a:rPr lang="nl-NL" sz="2400" b="1" dirty="0"/>
              <a:t>is belangrijker voor competitiviteit, productiviteit en </a:t>
            </a:r>
            <a:r>
              <a:rPr lang="nl-NL" sz="2400" b="1" dirty="0" smtClean="0"/>
              <a:t>innovatie… </a:t>
            </a:r>
            <a:r>
              <a:rPr lang="nl-NL" sz="2400" b="1" dirty="0"/>
              <a:t>De aard v/d instituties of consensus erover</a:t>
            </a:r>
            <a:r>
              <a:rPr lang="nl-NL" sz="2400" b="1" dirty="0" smtClean="0"/>
              <a:t>?</a:t>
            </a:r>
          </a:p>
          <a:p>
            <a:r>
              <a:rPr lang="nl-NL" sz="2400" b="1" dirty="0"/>
              <a:t>Onze </a:t>
            </a:r>
            <a:r>
              <a:rPr lang="nl-NL" sz="2400" b="1" dirty="0" smtClean="0"/>
              <a:t>Arbeidsmarkt, Instituties </a:t>
            </a:r>
            <a:r>
              <a:rPr lang="nl-NL" sz="2400" b="1" dirty="0"/>
              <a:t>en </a:t>
            </a:r>
            <a:r>
              <a:rPr lang="nl-NL" sz="2400" b="1" dirty="0" smtClean="0"/>
              <a:t>Productiviteit</a:t>
            </a:r>
            <a:endParaRPr lang="en-GB" dirty="0"/>
          </a:p>
        </p:txBody>
      </p:sp>
      <p:sp>
        <p:nvSpPr>
          <p:cNvPr id="6" name="Slide Number Placeholder 5"/>
          <p:cNvSpPr>
            <a:spLocks noGrp="1"/>
          </p:cNvSpPr>
          <p:nvPr>
            <p:ph type="sldNum" sz="quarter" idx="12"/>
          </p:nvPr>
        </p:nvSpPr>
        <p:spPr/>
        <p:txBody>
          <a:bodyPr/>
          <a:lstStyle/>
          <a:p>
            <a:fld id="{1F5E6904-8438-4702-9492-9262F93FEDD2}" type="slidenum">
              <a:rPr lang="en-GB" smtClean="0"/>
              <a:t>2</a:t>
            </a:fld>
            <a:endParaRPr lang="en-GB"/>
          </a:p>
        </p:txBody>
      </p:sp>
    </p:spTree>
    <p:extLst>
      <p:ext uri="{BB962C8B-B14F-4D97-AF65-F5344CB8AC3E}">
        <p14:creationId xmlns:p14="http://schemas.microsoft.com/office/powerpoint/2010/main" val="158187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50037"/>
            <a:ext cx="8911687" cy="730865"/>
          </a:xfrm>
        </p:spPr>
        <p:txBody>
          <a:bodyPr/>
          <a:lstStyle/>
          <a:p>
            <a:r>
              <a:rPr lang="en-US" dirty="0" err="1"/>
              <a:t>Wat</a:t>
            </a:r>
            <a:r>
              <a:rPr lang="en-US" dirty="0"/>
              <a:t> </a:t>
            </a:r>
            <a:r>
              <a:rPr lang="en-US" dirty="0" err="1"/>
              <a:t>zijn</a:t>
            </a:r>
            <a:r>
              <a:rPr lang="en-US" dirty="0"/>
              <a:t> </a:t>
            </a:r>
            <a:r>
              <a:rPr lang="en-US" dirty="0" err="1"/>
              <a:t>Instituties</a:t>
            </a:r>
            <a:r>
              <a:rPr lang="en-US" dirty="0" smtClean="0"/>
              <a:t>?</a:t>
            </a:r>
            <a:endParaRPr lang="en-GB" dirty="0"/>
          </a:p>
        </p:txBody>
      </p:sp>
      <p:sp>
        <p:nvSpPr>
          <p:cNvPr id="3" name="Content Placeholder 2"/>
          <p:cNvSpPr>
            <a:spLocks noGrp="1"/>
          </p:cNvSpPr>
          <p:nvPr>
            <p:ph idx="1"/>
          </p:nvPr>
        </p:nvSpPr>
        <p:spPr>
          <a:xfrm>
            <a:off x="1039091" y="1172095"/>
            <a:ext cx="10465521" cy="5403272"/>
          </a:xfrm>
        </p:spPr>
        <p:txBody>
          <a:bodyPr>
            <a:normAutofit lnSpcReduction="10000"/>
          </a:bodyPr>
          <a:lstStyle/>
          <a:p>
            <a:pPr lvl="0"/>
            <a:r>
              <a:rPr lang="nl-NL" dirty="0"/>
              <a:t>Het zijn de bouwsteen van sociale structuren en </a:t>
            </a:r>
            <a:r>
              <a:rPr lang="nl-NL" dirty="0" smtClean="0"/>
              <a:t>daarmee van </a:t>
            </a:r>
            <a:r>
              <a:rPr lang="nl-NL" dirty="0"/>
              <a:t>elke samenleving. </a:t>
            </a:r>
            <a:endParaRPr lang="en-GB" sz="2400" dirty="0"/>
          </a:p>
          <a:p>
            <a:pPr lvl="0"/>
            <a:r>
              <a:rPr lang="nl-NL" dirty="0"/>
              <a:t>Instituties “regelen duurzaam” sociale interactie in basis- of fundamentele gebieden van menselijk gedrag op een </a:t>
            </a:r>
            <a:r>
              <a:rPr lang="nl-NL" dirty="0" smtClean="0"/>
              <a:t>gestructureerde (organisatie) manier en </a:t>
            </a:r>
            <a:r>
              <a:rPr lang="nl-NL" dirty="0"/>
              <a:t>in deze zin zijn ze:</a:t>
            </a:r>
            <a:endParaRPr lang="en-GB" sz="2400" dirty="0"/>
          </a:p>
          <a:p>
            <a:pPr lvl="1"/>
            <a:r>
              <a:rPr lang="nl-NL" dirty="0"/>
              <a:t>Regulerend: individuen behoren zich </a:t>
            </a:r>
            <a:r>
              <a:rPr lang="nl-NL" b="1" dirty="0"/>
              <a:t>continue</a:t>
            </a:r>
            <a:r>
              <a:rPr lang="nl-NL" dirty="0"/>
              <a:t> op een </a:t>
            </a:r>
            <a:r>
              <a:rPr lang="nl-NL" b="1" dirty="0"/>
              <a:t>verwachtbare </a:t>
            </a:r>
            <a:r>
              <a:rPr lang="nl-NL" dirty="0"/>
              <a:t>(vooraf bepaalde) </a:t>
            </a:r>
            <a:r>
              <a:rPr lang="nl-NL" dirty="0" smtClean="0"/>
              <a:t>manier </a:t>
            </a:r>
            <a:r>
              <a:rPr lang="nl-NL" dirty="0"/>
              <a:t>(patroon) te gedragen</a:t>
            </a:r>
            <a:endParaRPr lang="en-GB" sz="2000" dirty="0"/>
          </a:p>
          <a:p>
            <a:pPr lvl="1"/>
            <a:r>
              <a:rPr lang="nl-NL" dirty="0"/>
              <a:t>Normatief: het voldoen aan deze gedragspatronen wordt dus gezien als “goed” </a:t>
            </a:r>
            <a:r>
              <a:rPr lang="nl-NL" dirty="0" smtClean="0"/>
              <a:t>--- niet voldoen is </a:t>
            </a:r>
            <a:r>
              <a:rPr lang="nl-NL" dirty="0"/>
              <a:t>“slecht</a:t>
            </a:r>
            <a:r>
              <a:rPr lang="nl-NL" dirty="0" smtClean="0"/>
              <a:t>” </a:t>
            </a:r>
            <a:r>
              <a:rPr lang="nl-NL" dirty="0" smtClean="0">
                <a:sym typeface="Wingdings" panose="05000000000000000000" pitchFamily="2" charset="2"/>
              </a:rPr>
              <a:t></a:t>
            </a:r>
            <a:r>
              <a:rPr lang="nl-NL" dirty="0" smtClean="0"/>
              <a:t> </a:t>
            </a:r>
            <a:r>
              <a:rPr lang="nl-NL" dirty="0"/>
              <a:t>er </a:t>
            </a:r>
            <a:r>
              <a:rPr lang="nl-NL" dirty="0" smtClean="0"/>
              <a:t>volgt </a:t>
            </a:r>
            <a:r>
              <a:rPr lang="nl-NL" dirty="0"/>
              <a:t>een sanctie op </a:t>
            </a:r>
            <a:r>
              <a:rPr lang="nl-NL" dirty="0" smtClean="0"/>
              <a:t>niet naleving en beloning bij naleving …. Dit </a:t>
            </a:r>
            <a:r>
              <a:rPr lang="nl-NL" dirty="0" err="1" smtClean="0"/>
              <a:t>owrdt</a:t>
            </a:r>
            <a:r>
              <a:rPr lang="nl-NL" dirty="0" smtClean="0"/>
              <a:t> op een of andere manier georganiseerd (bijv. de arbeidsinspectie als instituut/organisatie)</a:t>
            </a:r>
            <a:endParaRPr lang="en-GB" sz="2000" dirty="0"/>
          </a:p>
          <a:p>
            <a:pPr lvl="0"/>
            <a:r>
              <a:rPr lang="nl-NL" dirty="0"/>
              <a:t>In de ideale situatie hebben sociale </a:t>
            </a:r>
            <a:r>
              <a:rPr lang="nl-NL" dirty="0" smtClean="0"/>
              <a:t>instituties legitimiteit</a:t>
            </a:r>
            <a:r>
              <a:rPr lang="nl-NL" dirty="0"/>
              <a:t>, in sociologische zin, in de eerste plaats omdat de normen waarop ze rusten “geïnternaliseerd” zijn</a:t>
            </a:r>
            <a:endParaRPr lang="en-GB" sz="2400" dirty="0"/>
          </a:p>
          <a:p>
            <a:pPr lvl="0"/>
            <a:r>
              <a:rPr lang="nl-NL" dirty="0"/>
              <a:t>Instituties kunnen in de moderne samenleving al dan niet verankerd </a:t>
            </a:r>
            <a:r>
              <a:rPr lang="nl-NL" dirty="0" smtClean="0"/>
              <a:t>zijn </a:t>
            </a:r>
            <a:r>
              <a:rPr lang="nl-NL" dirty="0"/>
              <a:t>in het rechtssysteem </a:t>
            </a:r>
            <a:endParaRPr lang="en-GB" sz="2400" dirty="0"/>
          </a:p>
          <a:p>
            <a:pPr lvl="0"/>
            <a:r>
              <a:rPr lang="nl-NL" dirty="0"/>
              <a:t>Instituties in een samenleving evolueren als gevolg van interne of externe invloeden … hier ligt het belang van instituties voor “</a:t>
            </a:r>
            <a:r>
              <a:rPr lang="nl-NL" b="1" dirty="0"/>
              <a:t>structurele verandering</a:t>
            </a:r>
            <a:r>
              <a:rPr lang="nl-NL" dirty="0"/>
              <a:t>”</a:t>
            </a:r>
            <a:endParaRPr lang="en-GB" sz="2400" dirty="0"/>
          </a:p>
          <a:p>
            <a:pPr lvl="0"/>
            <a:r>
              <a:rPr lang="nl-NL" dirty="0"/>
              <a:t>Voorbeelden: het huwelijk, </a:t>
            </a:r>
            <a:r>
              <a:rPr lang="nl-NL" dirty="0" smtClean="0"/>
              <a:t>loonarbeid</a:t>
            </a:r>
          </a:p>
          <a:p>
            <a:r>
              <a:rPr lang="nl-NL" dirty="0" smtClean="0"/>
              <a:t>Institutionele </a:t>
            </a:r>
            <a:r>
              <a:rPr lang="nl-NL" dirty="0"/>
              <a:t>sferen of </a:t>
            </a:r>
            <a:r>
              <a:rPr lang="nl-NL" dirty="0" smtClean="0"/>
              <a:t>systemen: </a:t>
            </a:r>
            <a:r>
              <a:rPr lang="nl-NL" dirty="0"/>
              <a:t>Huwelijks en verwantschap, Sociaal, </a:t>
            </a:r>
            <a:r>
              <a:rPr lang="nl-NL" dirty="0" smtClean="0"/>
              <a:t>Cultureel</a:t>
            </a:r>
            <a:r>
              <a:rPr lang="nl-NL" dirty="0"/>
              <a:t>, Politiek, en Economische </a:t>
            </a:r>
            <a:endParaRPr lang="en-GB" dirty="0"/>
          </a:p>
          <a:p>
            <a:endParaRPr lang="en-GB" dirty="0"/>
          </a:p>
        </p:txBody>
      </p:sp>
      <p:sp>
        <p:nvSpPr>
          <p:cNvPr id="6" name="Slide Number Placeholder 5"/>
          <p:cNvSpPr>
            <a:spLocks noGrp="1"/>
          </p:cNvSpPr>
          <p:nvPr>
            <p:ph type="sldNum" sz="quarter" idx="12"/>
          </p:nvPr>
        </p:nvSpPr>
        <p:spPr/>
        <p:txBody>
          <a:bodyPr/>
          <a:lstStyle/>
          <a:p>
            <a:fld id="{1F5E6904-8438-4702-9492-9262F93FEDD2}" type="slidenum">
              <a:rPr lang="en-GB" smtClean="0"/>
              <a:t>3</a:t>
            </a:fld>
            <a:endParaRPr lang="en-GB"/>
          </a:p>
        </p:txBody>
      </p:sp>
    </p:spTree>
    <p:extLst>
      <p:ext uri="{BB962C8B-B14F-4D97-AF65-F5344CB8AC3E}">
        <p14:creationId xmlns:p14="http://schemas.microsoft.com/office/powerpoint/2010/main" val="128208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Enkele implicaties … </a:t>
            </a:r>
            <a:endParaRPr lang="en-GB" dirty="0"/>
          </a:p>
        </p:txBody>
      </p:sp>
      <p:sp>
        <p:nvSpPr>
          <p:cNvPr id="3" name="Content Placeholder 2"/>
          <p:cNvSpPr>
            <a:spLocks noGrp="1"/>
          </p:cNvSpPr>
          <p:nvPr>
            <p:ph idx="1"/>
          </p:nvPr>
        </p:nvSpPr>
        <p:spPr>
          <a:xfrm>
            <a:off x="947651" y="1305099"/>
            <a:ext cx="10698479" cy="5378334"/>
          </a:xfrm>
        </p:spPr>
        <p:txBody>
          <a:bodyPr>
            <a:normAutofit lnSpcReduction="10000"/>
          </a:bodyPr>
          <a:lstStyle/>
          <a:p>
            <a:pPr lvl="0"/>
            <a:r>
              <a:rPr lang="nl-NL" sz="2800" dirty="0" smtClean="0"/>
              <a:t>Ze moeten (efficiënt) werken – d.i. ze moeten werkelijk mensen zich op een bepaalde manier laten gedragen ---- samen dingen doen/conflict vermijden tussen mensen die vaak verschillende doelen/belangen  hebben</a:t>
            </a:r>
          </a:p>
          <a:p>
            <a:pPr lvl="0"/>
            <a:r>
              <a:rPr lang="nl-NL" sz="2800" dirty="0" smtClean="0"/>
              <a:t>Zonder </a:t>
            </a:r>
            <a:r>
              <a:rPr lang="nl-NL" sz="2800" dirty="0" err="1" smtClean="0"/>
              <a:t>comtrole</a:t>
            </a:r>
            <a:r>
              <a:rPr lang="nl-NL" sz="2800" dirty="0" smtClean="0"/>
              <a:t> en werkelijk beloning of (negatieve) sancties zal een institutie irrelevant worden of verdwijnen  </a:t>
            </a:r>
          </a:p>
          <a:p>
            <a:pPr lvl="0"/>
            <a:r>
              <a:rPr lang="nl-NL" sz="2800" dirty="0" smtClean="0"/>
              <a:t>We maken ze dus wij kunnen ze ook breken</a:t>
            </a:r>
          </a:p>
          <a:p>
            <a:pPr lvl="0"/>
            <a:r>
              <a:rPr lang="nl-NL" sz="2800" dirty="0" smtClean="0"/>
              <a:t>Het neemt lang om ze (op-) te bouwen en ze moeten onderhouden worden </a:t>
            </a:r>
          </a:p>
          <a:p>
            <a:pPr lvl="0"/>
            <a:r>
              <a:rPr lang="nl-NL" sz="2800" dirty="0" smtClean="0"/>
              <a:t>Instituties zijn het fundament van regulering</a:t>
            </a:r>
          </a:p>
          <a:p>
            <a:pPr lvl="0"/>
            <a:r>
              <a:rPr lang="nl-NL" sz="2800" dirty="0" smtClean="0"/>
              <a:t>Sommigen zeggen: institutionele ontwikkeling=ontwikkeling</a:t>
            </a:r>
          </a:p>
          <a:p>
            <a:endParaRPr lang="nl-NL" dirty="0"/>
          </a:p>
        </p:txBody>
      </p:sp>
      <p:sp>
        <p:nvSpPr>
          <p:cNvPr id="6" name="Slide Number Placeholder 5"/>
          <p:cNvSpPr>
            <a:spLocks noGrp="1"/>
          </p:cNvSpPr>
          <p:nvPr>
            <p:ph type="sldNum" sz="quarter" idx="12"/>
          </p:nvPr>
        </p:nvSpPr>
        <p:spPr/>
        <p:txBody>
          <a:bodyPr/>
          <a:lstStyle/>
          <a:p>
            <a:fld id="{1F5E6904-8438-4702-9492-9262F93FEDD2}" type="slidenum">
              <a:rPr lang="en-GB" smtClean="0"/>
              <a:t>4</a:t>
            </a:fld>
            <a:endParaRPr lang="en-GB"/>
          </a:p>
        </p:txBody>
      </p:sp>
    </p:spTree>
    <p:extLst>
      <p:ext uri="{BB962C8B-B14F-4D97-AF65-F5344CB8AC3E}">
        <p14:creationId xmlns:p14="http://schemas.microsoft.com/office/powerpoint/2010/main" val="1617843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3125585"/>
            <a:ext cx="8915399" cy="1778924"/>
          </a:xfrm>
        </p:spPr>
        <p:txBody>
          <a:bodyPr>
            <a:normAutofit/>
          </a:bodyPr>
          <a:lstStyle/>
          <a:p>
            <a:r>
              <a:rPr lang="nl-NL" sz="3600" b="1" dirty="0"/>
              <a:t>Wat is belangrijker voor competitiviteit, productiviteit en </a:t>
            </a:r>
            <a:r>
              <a:rPr lang="nl-NL" sz="3600" b="1" dirty="0" smtClean="0"/>
              <a:t>innovatie …. </a:t>
            </a:r>
            <a:r>
              <a:rPr lang="nl-NL" sz="3600" b="1" dirty="0"/>
              <a:t>De aard v/d instituties of consensus erover</a:t>
            </a:r>
            <a:r>
              <a:rPr lang="nl-NL" sz="3600" b="1" dirty="0" smtClean="0"/>
              <a:t>?</a:t>
            </a:r>
            <a:endParaRPr lang="en-GB" dirty="0"/>
          </a:p>
        </p:txBody>
      </p:sp>
    </p:spTree>
    <p:extLst>
      <p:ext uri="{BB962C8B-B14F-4D97-AF65-F5344CB8AC3E}">
        <p14:creationId xmlns:p14="http://schemas.microsoft.com/office/powerpoint/2010/main" val="2986121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55803"/>
          </a:xfrm>
        </p:spPr>
        <p:txBody>
          <a:bodyPr/>
          <a:lstStyle/>
          <a:p>
            <a:r>
              <a:rPr lang="nl-NL" dirty="0" smtClean="0"/>
              <a:t>Competitiviteit</a:t>
            </a:r>
            <a:endParaRPr lang="en-GB" dirty="0"/>
          </a:p>
        </p:txBody>
      </p:sp>
      <p:sp>
        <p:nvSpPr>
          <p:cNvPr id="3" name="Content Placeholder 2"/>
          <p:cNvSpPr>
            <a:spLocks noGrp="1"/>
          </p:cNvSpPr>
          <p:nvPr>
            <p:ph idx="1"/>
          </p:nvPr>
        </p:nvSpPr>
        <p:spPr>
          <a:xfrm>
            <a:off x="906087" y="1496291"/>
            <a:ext cx="10598525" cy="4846320"/>
          </a:xfrm>
        </p:spPr>
        <p:txBody>
          <a:bodyPr>
            <a:normAutofit/>
          </a:bodyPr>
          <a:lstStyle/>
          <a:p>
            <a:pPr lvl="0"/>
            <a:r>
              <a:rPr lang="nl-NL" sz="2000" dirty="0" smtClean="0"/>
              <a:t>Begrip met vrij hoog abstractie niveau. Moeilijk meetbaar. Twee schattingen van “nationale competitiviteit gangbaar die beiden het gebaseerd zijn op een index </a:t>
            </a:r>
          </a:p>
          <a:p>
            <a:pPr lvl="1"/>
            <a:r>
              <a:rPr lang="nl-NL" sz="2000" dirty="0" smtClean="0"/>
              <a:t>IMD business school (</a:t>
            </a:r>
            <a:r>
              <a:rPr lang="nl-NL" sz="2000" dirty="0" err="1" smtClean="0"/>
              <a:t>Switserland</a:t>
            </a:r>
            <a:r>
              <a:rPr lang="nl-NL" sz="2000" dirty="0" smtClean="0"/>
              <a:t>)/World </a:t>
            </a:r>
            <a:r>
              <a:rPr lang="nl-NL" sz="2000" dirty="0" err="1" smtClean="0"/>
              <a:t>Competitiveness</a:t>
            </a:r>
            <a:r>
              <a:rPr lang="nl-NL" sz="2000" dirty="0" smtClean="0"/>
              <a:t> Yearbook (WCY): 100 variabelen/beperkt aantal landen</a:t>
            </a:r>
          </a:p>
          <a:p>
            <a:pPr lvl="1"/>
            <a:r>
              <a:rPr lang="nl-NL" sz="2000" dirty="0" smtClean="0"/>
              <a:t>World </a:t>
            </a:r>
            <a:r>
              <a:rPr lang="nl-NL" sz="2000" dirty="0" err="1" smtClean="0"/>
              <a:t>Economic</a:t>
            </a:r>
            <a:r>
              <a:rPr lang="nl-NL" sz="2000" dirty="0" smtClean="0"/>
              <a:t> Forum/Global </a:t>
            </a:r>
            <a:r>
              <a:rPr lang="nl-NL" sz="2000" dirty="0" err="1" smtClean="0"/>
              <a:t>Competitiveness</a:t>
            </a:r>
            <a:r>
              <a:rPr lang="nl-NL" sz="2000" dirty="0" smtClean="0"/>
              <a:t> Report (GCR): 300 variabelen/Negen </a:t>
            </a:r>
            <a:r>
              <a:rPr lang="nl-NL" sz="2000" dirty="0" err="1" smtClean="0"/>
              <a:t>categorien</a:t>
            </a:r>
            <a:r>
              <a:rPr lang="nl-NL" sz="2000" dirty="0" smtClean="0"/>
              <a:t>: </a:t>
            </a:r>
            <a:r>
              <a:rPr lang="nl-NL" sz="2000" dirty="0" err="1" smtClean="0"/>
              <a:t>institutions</a:t>
            </a:r>
            <a:r>
              <a:rPr lang="nl-NL" sz="2000" dirty="0" smtClean="0"/>
              <a:t>; </a:t>
            </a:r>
            <a:r>
              <a:rPr lang="nl-NL" sz="2000" dirty="0" err="1" smtClean="0"/>
              <a:t>infrastructure</a:t>
            </a:r>
            <a:r>
              <a:rPr lang="nl-NL" sz="2000" dirty="0" smtClean="0"/>
              <a:t>; </a:t>
            </a:r>
            <a:r>
              <a:rPr lang="nl-NL" sz="2000" dirty="0" err="1" smtClean="0"/>
              <a:t>macroeconomy</a:t>
            </a:r>
            <a:r>
              <a:rPr lang="nl-NL" sz="2000" dirty="0" smtClean="0"/>
              <a:t>; health </a:t>
            </a:r>
            <a:r>
              <a:rPr lang="nl-NL" sz="2000" dirty="0" err="1" smtClean="0"/>
              <a:t>and</a:t>
            </a:r>
            <a:r>
              <a:rPr lang="nl-NL" sz="2000" dirty="0" smtClean="0"/>
              <a:t> </a:t>
            </a:r>
            <a:r>
              <a:rPr lang="nl-NL" sz="2000" dirty="0" err="1" smtClean="0"/>
              <a:t>primary</a:t>
            </a:r>
            <a:r>
              <a:rPr lang="nl-NL" sz="2000" dirty="0" smtClean="0"/>
              <a:t> </a:t>
            </a:r>
            <a:r>
              <a:rPr lang="nl-NL" sz="2000" dirty="0" err="1" smtClean="0"/>
              <a:t>education</a:t>
            </a:r>
            <a:r>
              <a:rPr lang="nl-NL" sz="2000" dirty="0" smtClean="0"/>
              <a:t>; </a:t>
            </a:r>
            <a:r>
              <a:rPr lang="nl-NL" sz="2000" dirty="0" err="1" smtClean="0"/>
              <a:t>higher</a:t>
            </a:r>
            <a:r>
              <a:rPr lang="nl-NL" sz="2000" dirty="0" smtClean="0"/>
              <a:t> </a:t>
            </a:r>
            <a:r>
              <a:rPr lang="nl-NL" sz="2000" dirty="0" err="1" smtClean="0"/>
              <a:t>education</a:t>
            </a:r>
            <a:r>
              <a:rPr lang="nl-NL" sz="2000" dirty="0" smtClean="0"/>
              <a:t> </a:t>
            </a:r>
            <a:r>
              <a:rPr lang="nl-NL" sz="2000" dirty="0" err="1" smtClean="0"/>
              <a:t>and</a:t>
            </a:r>
            <a:r>
              <a:rPr lang="nl-NL" sz="2000" dirty="0" smtClean="0"/>
              <a:t> training; market efficiency; </a:t>
            </a:r>
            <a:r>
              <a:rPr lang="nl-NL" sz="2000" dirty="0" err="1" smtClean="0"/>
              <a:t>technological</a:t>
            </a:r>
            <a:r>
              <a:rPr lang="nl-NL" sz="2000" dirty="0" smtClean="0"/>
              <a:t> </a:t>
            </a:r>
            <a:r>
              <a:rPr lang="nl-NL" sz="2000" dirty="0" err="1" smtClean="0"/>
              <a:t>readiness</a:t>
            </a:r>
            <a:r>
              <a:rPr lang="nl-NL" sz="2000" dirty="0" smtClean="0"/>
              <a:t>; business </a:t>
            </a:r>
            <a:r>
              <a:rPr lang="nl-NL" sz="2000" dirty="0" err="1" smtClean="0"/>
              <a:t>sophistication</a:t>
            </a:r>
            <a:r>
              <a:rPr lang="nl-NL" sz="2000" dirty="0" smtClean="0"/>
              <a:t> </a:t>
            </a:r>
            <a:r>
              <a:rPr lang="nl-NL" sz="2000" dirty="0" err="1" smtClean="0"/>
              <a:t>and</a:t>
            </a:r>
            <a:r>
              <a:rPr lang="nl-NL" sz="2000" dirty="0" smtClean="0"/>
              <a:t> </a:t>
            </a:r>
            <a:r>
              <a:rPr lang="nl-NL" sz="2000" dirty="0" err="1" smtClean="0"/>
              <a:t>innovation</a:t>
            </a:r>
            <a:r>
              <a:rPr lang="nl-NL" sz="2000" dirty="0" smtClean="0"/>
              <a:t>. Deze index heeft meer landen</a:t>
            </a:r>
          </a:p>
          <a:p>
            <a:pPr lvl="0"/>
            <a:r>
              <a:rPr lang="nl-NL" sz="2000" dirty="0" smtClean="0"/>
              <a:t>Voorzichtigheid geboden bij interpretatie v/d score:</a:t>
            </a:r>
          </a:p>
          <a:p>
            <a:pPr lvl="1"/>
            <a:r>
              <a:rPr lang="nl-NL" sz="2000" dirty="0" smtClean="0"/>
              <a:t>Is het de oorzaak of een gevolg of competitiviteit</a:t>
            </a:r>
          </a:p>
          <a:p>
            <a:pPr lvl="1"/>
            <a:r>
              <a:rPr lang="nl-NL" sz="2000" dirty="0" smtClean="0"/>
              <a:t>Bepaalde criteria zijn meer gerelateerd aan de omvang van een economie dan aan zijn competitiviteit</a:t>
            </a:r>
            <a:endParaRPr lang="nl-NL" sz="2000" dirty="0"/>
          </a:p>
        </p:txBody>
      </p:sp>
      <p:sp>
        <p:nvSpPr>
          <p:cNvPr id="6" name="Slide Number Placeholder 5"/>
          <p:cNvSpPr>
            <a:spLocks noGrp="1"/>
          </p:cNvSpPr>
          <p:nvPr>
            <p:ph type="sldNum" sz="quarter" idx="12"/>
          </p:nvPr>
        </p:nvSpPr>
        <p:spPr/>
        <p:txBody>
          <a:bodyPr/>
          <a:lstStyle/>
          <a:p>
            <a:fld id="{1F5E6904-8438-4702-9492-9262F93FEDD2}" type="slidenum">
              <a:rPr lang="en-GB" smtClean="0"/>
              <a:t>6</a:t>
            </a:fld>
            <a:endParaRPr lang="en-GB"/>
          </a:p>
        </p:txBody>
      </p:sp>
    </p:spTree>
    <p:extLst>
      <p:ext uri="{BB962C8B-B14F-4D97-AF65-F5344CB8AC3E}">
        <p14:creationId xmlns:p14="http://schemas.microsoft.com/office/powerpoint/2010/main" val="840158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22552"/>
          </a:xfrm>
        </p:spPr>
        <p:txBody>
          <a:bodyPr/>
          <a:lstStyle/>
          <a:p>
            <a:r>
              <a:rPr lang="en-GB" dirty="0" err="1" smtClean="0"/>
              <a:t>Productiviteit</a:t>
            </a:r>
            <a:endParaRPr lang="en-GB" dirty="0"/>
          </a:p>
        </p:txBody>
      </p:sp>
      <p:sp>
        <p:nvSpPr>
          <p:cNvPr id="3" name="Content Placeholder 2"/>
          <p:cNvSpPr>
            <a:spLocks noGrp="1"/>
          </p:cNvSpPr>
          <p:nvPr>
            <p:ph idx="1"/>
          </p:nvPr>
        </p:nvSpPr>
        <p:spPr>
          <a:xfrm>
            <a:off x="997527" y="1346662"/>
            <a:ext cx="10839797" cy="5104014"/>
          </a:xfrm>
        </p:spPr>
        <p:txBody>
          <a:bodyPr/>
          <a:lstStyle/>
          <a:p>
            <a:r>
              <a:rPr lang="en-GB" sz="2400" dirty="0" err="1" smtClean="0"/>
              <a:t>Vrij</a:t>
            </a:r>
            <a:r>
              <a:rPr lang="en-GB" sz="2400" dirty="0" smtClean="0"/>
              <a:t> </a:t>
            </a:r>
            <a:r>
              <a:rPr lang="en-GB" sz="2400" dirty="0" err="1" smtClean="0"/>
              <a:t>eenduidig</a:t>
            </a:r>
            <a:r>
              <a:rPr lang="en-GB" sz="2400" dirty="0" smtClean="0"/>
              <a:t> concept </a:t>
            </a:r>
            <a:r>
              <a:rPr lang="en-GB" sz="2400" dirty="0" err="1" smtClean="0"/>
              <a:t>dat</a:t>
            </a:r>
            <a:r>
              <a:rPr lang="en-GB" sz="2400" dirty="0" smtClean="0"/>
              <a:t> </a:t>
            </a:r>
            <a:r>
              <a:rPr lang="en-GB" sz="2400" dirty="0" err="1" smtClean="0"/>
              <a:t>reletief</a:t>
            </a:r>
            <a:r>
              <a:rPr lang="en-GB" sz="2400" dirty="0" smtClean="0"/>
              <a:t> </a:t>
            </a:r>
            <a:r>
              <a:rPr lang="en-GB" sz="2400" dirty="0" err="1" smtClean="0"/>
              <a:t>gemakkelijk</a:t>
            </a:r>
            <a:r>
              <a:rPr lang="en-GB" sz="2400" dirty="0" smtClean="0"/>
              <a:t> </a:t>
            </a:r>
            <a:r>
              <a:rPr lang="en-GB" sz="2400" dirty="0" err="1" smtClean="0"/>
              <a:t>en</a:t>
            </a:r>
            <a:r>
              <a:rPr lang="en-GB" sz="2400" dirty="0" smtClean="0"/>
              <a:t> </a:t>
            </a:r>
            <a:r>
              <a:rPr lang="en-GB" sz="2400" dirty="0" err="1" smtClean="0"/>
              <a:t>lokaal</a:t>
            </a:r>
            <a:r>
              <a:rPr lang="en-GB" sz="2400" dirty="0" smtClean="0"/>
              <a:t> </a:t>
            </a:r>
            <a:r>
              <a:rPr lang="en-GB" sz="2400" dirty="0" err="1" smtClean="0"/>
              <a:t>te</a:t>
            </a:r>
            <a:r>
              <a:rPr lang="en-GB" sz="2400" dirty="0" smtClean="0"/>
              <a:t> </a:t>
            </a:r>
            <a:r>
              <a:rPr lang="en-GB" sz="2400" dirty="0" err="1" smtClean="0"/>
              <a:t>meten</a:t>
            </a:r>
            <a:r>
              <a:rPr lang="en-GB" sz="2400" dirty="0" smtClean="0"/>
              <a:t> is:</a:t>
            </a:r>
          </a:p>
          <a:p>
            <a:pPr marL="457200" lvl="1" indent="0">
              <a:buNone/>
            </a:pPr>
            <a:r>
              <a:rPr lang="en-GB" sz="2400" b="1" dirty="0" err="1" smtClean="0"/>
              <a:t>Eenheden</a:t>
            </a:r>
            <a:r>
              <a:rPr lang="en-GB" sz="2400" b="1" dirty="0" smtClean="0"/>
              <a:t> input </a:t>
            </a:r>
            <a:r>
              <a:rPr lang="en-GB" sz="2400" b="1" dirty="0" err="1" smtClean="0"/>
              <a:t>nodig</a:t>
            </a:r>
            <a:r>
              <a:rPr lang="en-GB" sz="2400" b="1" dirty="0" smtClean="0"/>
              <a:t> om </a:t>
            </a:r>
            <a:r>
              <a:rPr lang="en-GB" sz="2400" b="1" dirty="0" err="1" smtClean="0"/>
              <a:t>een</a:t>
            </a:r>
            <a:r>
              <a:rPr lang="en-GB" sz="2400" b="1" dirty="0" smtClean="0"/>
              <a:t> </a:t>
            </a:r>
            <a:r>
              <a:rPr lang="en-GB" sz="2400" b="1" dirty="0" err="1" smtClean="0"/>
              <a:t>eenheid</a:t>
            </a:r>
            <a:r>
              <a:rPr lang="en-GB" sz="2400" b="1" dirty="0" smtClean="0"/>
              <a:t> output </a:t>
            </a:r>
            <a:r>
              <a:rPr lang="en-GB" sz="2400" b="1" dirty="0" err="1" smtClean="0"/>
              <a:t>te</a:t>
            </a:r>
            <a:r>
              <a:rPr lang="en-GB" sz="2400" b="1" dirty="0" smtClean="0"/>
              <a:t> </a:t>
            </a:r>
            <a:r>
              <a:rPr lang="en-GB" sz="2400" b="1" dirty="0" err="1" smtClean="0"/>
              <a:t>produceren</a:t>
            </a:r>
            <a:endParaRPr lang="en-GB" sz="2400" b="1" dirty="0"/>
          </a:p>
          <a:p>
            <a:pPr lvl="0"/>
            <a:r>
              <a:rPr lang="en-GB" sz="2400" dirty="0" err="1" smtClean="0"/>
              <a:t>Gangbare</a:t>
            </a:r>
            <a:r>
              <a:rPr lang="en-GB" sz="2400" dirty="0" smtClean="0"/>
              <a:t> </a:t>
            </a:r>
            <a:r>
              <a:rPr lang="en-GB" sz="2400" dirty="0" err="1" smtClean="0"/>
              <a:t>productiviteits</a:t>
            </a:r>
            <a:r>
              <a:rPr lang="en-GB" sz="2400" dirty="0" smtClean="0"/>
              <a:t> </a:t>
            </a:r>
            <a:r>
              <a:rPr lang="en-GB" sz="2400" dirty="0" err="1" smtClean="0"/>
              <a:t>indicatoren</a:t>
            </a:r>
            <a:r>
              <a:rPr lang="en-GB" sz="2400" dirty="0" smtClean="0"/>
              <a:t> </a:t>
            </a:r>
          </a:p>
          <a:p>
            <a:pPr lvl="1"/>
            <a:r>
              <a:rPr lang="en-GB" sz="2400" dirty="0" smtClean="0"/>
              <a:t>Labour </a:t>
            </a:r>
            <a:r>
              <a:rPr lang="en-GB" sz="2400" dirty="0"/>
              <a:t>Productivity</a:t>
            </a:r>
          </a:p>
          <a:p>
            <a:pPr lvl="1"/>
            <a:r>
              <a:rPr lang="en-GB" sz="2400" dirty="0"/>
              <a:t>Capital Productivity</a:t>
            </a:r>
          </a:p>
          <a:p>
            <a:pPr lvl="1"/>
            <a:r>
              <a:rPr lang="en-GB" sz="2400" dirty="0"/>
              <a:t>Capital and Labour</a:t>
            </a:r>
          </a:p>
          <a:p>
            <a:pPr lvl="1"/>
            <a:r>
              <a:rPr lang="en-GB" sz="2400" dirty="0"/>
              <a:t> </a:t>
            </a:r>
            <a:r>
              <a:rPr lang="x-none" sz="2400" dirty="0"/>
              <a:t>Capital, labour and intermediate inputs (energy, materials,services)</a:t>
            </a:r>
            <a:endParaRPr lang="en-GB" sz="2400" dirty="0"/>
          </a:p>
          <a:p>
            <a:pPr lvl="1"/>
            <a:r>
              <a:rPr lang="en-GB" sz="2400" dirty="0"/>
              <a:t>Total factor productivity/Multi-Factor Productivity </a:t>
            </a:r>
          </a:p>
          <a:p>
            <a:endParaRPr lang="en-GB" dirty="0"/>
          </a:p>
        </p:txBody>
      </p:sp>
      <p:sp>
        <p:nvSpPr>
          <p:cNvPr id="6" name="Slide Number Placeholder 5"/>
          <p:cNvSpPr>
            <a:spLocks noGrp="1"/>
          </p:cNvSpPr>
          <p:nvPr>
            <p:ph type="sldNum" sz="quarter" idx="12"/>
          </p:nvPr>
        </p:nvSpPr>
        <p:spPr/>
        <p:txBody>
          <a:bodyPr/>
          <a:lstStyle/>
          <a:p>
            <a:fld id="{1F5E6904-8438-4702-9492-9262F93FEDD2}" type="slidenum">
              <a:rPr lang="en-GB" smtClean="0"/>
              <a:t>7</a:t>
            </a:fld>
            <a:endParaRPr lang="en-GB"/>
          </a:p>
        </p:txBody>
      </p:sp>
    </p:spTree>
    <p:extLst>
      <p:ext uri="{BB962C8B-B14F-4D97-AF65-F5344CB8AC3E}">
        <p14:creationId xmlns:p14="http://schemas.microsoft.com/office/powerpoint/2010/main" val="862760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30865"/>
          </a:xfrm>
        </p:spPr>
        <p:txBody>
          <a:bodyPr/>
          <a:lstStyle/>
          <a:p>
            <a:r>
              <a:rPr lang="nl-NL" dirty="0" smtClean="0"/>
              <a:t>Innovatie</a:t>
            </a:r>
            <a:endParaRPr lang="nl-NL" dirty="0"/>
          </a:p>
        </p:txBody>
      </p:sp>
      <p:sp>
        <p:nvSpPr>
          <p:cNvPr id="3" name="Content Placeholder 2"/>
          <p:cNvSpPr>
            <a:spLocks noGrp="1"/>
          </p:cNvSpPr>
          <p:nvPr>
            <p:ph idx="1"/>
          </p:nvPr>
        </p:nvSpPr>
        <p:spPr>
          <a:xfrm>
            <a:off x="1134485" y="1510145"/>
            <a:ext cx="10262264" cy="3128357"/>
          </a:xfrm>
        </p:spPr>
        <p:txBody>
          <a:bodyPr/>
          <a:lstStyle/>
          <a:p>
            <a:r>
              <a:rPr lang="nl-NL" dirty="0" smtClean="0"/>
              <a:t>Het vermogen om nieuwe ideeën, kennis en technieken te transformeren naar geavanceerde, hoge  </a:t>
            </a:r>
            <a:r>
              <a:rPr lang="nl-NL" dirty="0" err="1" smtClean="0"/>
              <a:t>kwaliteits</a:t>
            </a:r>
            <a:r>
              <a:rPr lang="nl-NL" dirty="0" smtClean="0"/>
              <a:t> producten of diensten.</a:t>
            </a:r>
          </a:p>
          <a:p>
            <a:r>
              <a:rPr lang="nl-NL" dirty="0" smtClean="0"/>
              <a:t>Dit </a:t>
            </a:r>
            <a:r>
              <a:rPr lang="nl-NL" dirty="0" err="1" smtClean="0"/>
              <a:t>vemogen</a:t>
            </a:r>
            <a:r>
              <a:rPr lang="nl-NL" dirty="0" smtClean="0"/>
              <a:t> vindt je niet op nationaal </a:t>
            </a:r>
            <a:r>
              <a:rPr lang="nl-NL" dirty="0" err="1" smtClean="0"/>
              <a:t>nivo</a:t>
            </a:r>
            <a:r>
              <a:rPr lang="nl-NL" dirty="0" smtClean="0"/>
              <a:t> … slechts bedrijven, groepen of regio's zijn de in de voorste rij van innovatie omdat zij instaat zijn om werkers, onderzoekers, trainers en ondernemers bij elkaar kunnen brengen om dit te doen</a:t>
            </a:r>
          </a:p>
          <a:p>
            <a:r>
              <a:rPr lang="nl-NL" dirty="0" smtClean="0"/>
              <a:t>Natuurlijk kunnen overheden stimuleren en faciliteren maar niet op nationaal niveau … dit moeten specifieke </a:t>
            </a:r>
            <a:r>
              <a:rPr lang="nl-NL" dirty="0" err="1" smtClean="0"/>
              <a:t>programmas</a:t>
            </a:r>
            <a:r>
              <a:rPr lang="nl-NL" dirty="0" smtClean="0"/>
              <a:t> zijn voor regio's en/of bedrijfstakken</a:t>
            </a:r>
          </a:p>
          <a:p>
            <a:endParaRPr lang="nl-NL" dirty="0"/>
          </a:p>
        </p:txBody>
      </p:sp>
      <p:sp>
        <p:nvSpPr>
          <p:cNvPr id="6" name="Slide Number Placeholder 5"/>
          <p:cNvSpPr>
            <a:spLocks noGrp="1"/>
          </p:cNvSpPr>
          <p:nvPr>
            <p:ph type="sldNum" sz="quarter" idx="12"/>
          </p:nvPr>
        </p:nvSpPr>
        <p:spPr/>
        <p:txBody>
          <a:bodyPr/>
          <a:lstStyle/>
          <a:p>
            <a:fld id="{1F5E6904-8438-4702-9492-9262F93FEDD2}" type="slidenum">
              <a:rPr lang="en-GB" smtClean="0"/>
              <a:t>8</a:t>
            </a:fld>
            <a:endParaRPr lang="en-GB"/>
          </a:p>
        </p:txBody>
      </p:sp>
    </p:spTree>
    <p:extLst>
      <p:ext uri="{BB962C8B-B14F-4D97-AF65-F5344CB8AC3E}">
        <p14:creationId xmlns:p14="http://schemas.microsoft.com/office/powerpoint/2010/main" val="3545143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Waarom Institutionele verandering</a:t>
            </a:r>
            <a:endParaRPr lang="nl-NL" dirty="0"/>
          </a:p>
        </p:txBody>
      </p:sp>
      <p:sp>
        <p:nvSpPr>
          <p:cNvPr id="3" name="Content Placeholder 2"/>
          <p:cNvSpPr>
            <a:spLocks noGrp="1"/>
          </p:cNvSpPr>
          <p:nvPr>
            <p:ph idx="1"/>
          </p:nvPr>
        </p:nvSpPr>
        <p:spPr>
          <a:xfrm>
            <a:off x="856211" y="1429789"/>
            <a:ext cx="10897985" cy="5070763"/>
          </a:xfrm>
        </p:spPr>
        <p:txBody>
          <a:bodyPr>
            <a:normAutofit/>
          </a:bodyPr>
          <a:lstStyle/>
          <a:p>
            <a:r>
              <a:rPr lang="nl-NL" dirty="0" smtClean="0"/>
              <a:t>Doorgaans als </a:t>
            </a:r>
            <a:r>
              <a:rPr lang="nl-NL" dirty="0"/>
              <a:t>er een </a:t>
            </a:r>
            <a:r>
              <a:rPr lang="nl-NL" dirty="0" smtClean="0"/>
              <a:t>situatie ontstaat waarbij </a:t>
            </a:r>
            <a:r>
              <a:rPr lang="nl-NL" dirty="0"/>
              <a:t>de instituties niet of niet </a:t>
            </a:r>
            <a:r>
              <a:rPr lang="nl-NL" dirty="0" smtClean="0"/>
              <a:t>adequaat functioneren </a:t>
            </a:r>
            <a:r>
              <a:rPr lang="nl-NL" dirty="0"/>
              <a:t>of als er nieuwe doelstellingen </a:t>
            </a:r>
            <a:r>
              <a:rPr lang="nl-NL" dirty="0" smtClean="0"/>
              <a:t>zijn</a:t>
            </a:r>
            <a:endParaRPr lang="en-GB" dirty="0"/>
          </a:p>
          <a:p>
            <a:r>
              <a:rPr lang="nl-NL" dirty="0" smtClean="0"/>
              <a:t>Institutionele </a:t>
            </a:r>
            <a:r>
              <a:rPr lang="nl-NL" dirty="0"/>
              <a:t>ontwikkeling/verandering </a:t>
            </a:r>
            <a:r>
              <a:rPr lang="nl-NL" dirty="0" smtClean="0"/>
              <a:t>in dienst van verhoging van de competitiviteit</a:t>
            </a:r>
            <a:r>
              <a:rPr lang="nl-NL" dirty="0"/>
              <a:t>, productiviteit en </a:t>
            </a:r>
            <a:r>
              <a:rPr lang="nl-NL" dirty="0" smtClean="0"/>
              <a:t>innovatie:</a:t>
            </a:r>
          </a:p>
          <a:p>
            <a:pPr lvl="1"/>
            <a:r>
              <a:rPr lang="nl-NL" dirty="0" smtClean="0"/>
              <a:t>Gaan </a:t>
            </a:r>
            <a:r>
              <a:rPr lang="nl-NL" dirty="0"/>
              <a:t>we bijvoorbeeld uit van de </a:t>
            </a:r>
            <a:r>
              <a:rPr lang="x-none" dirty="0"/>
              <a:t>GCR</a:t>
            </a:r>
            <a:r>
              <a:rPr lang="nl-NL" dirty="0"/>
              <a:t> </a:t>
            </a:r>
            <a:r>
              <a:rPr lang="nl-NL" dirty="0" smtClean="0"/>
              <a:t>dan </a:t>
            </a:r>
            <a:r>
              <a:rPr lang="nl-NL" dirty="0"/>
              <a:t>willen we in de volgende gebieden institutionele verandering zien: </a:t>
            </a:r>
            <a:r>
              <a:rPr lang="x-none" dirty="0"/>
              <a:t>infrastructure; macroeconomy; health and primary education; higher education and training; market efficiency; technological readiness; business sophistication and innovation</a:t>
            </a:r>
            <a:endParaRPr lang="en-GB" dirty="0"/>
          </a:p>
          <a:p>
            <a:pPr lvl="1"/>
            <a:r>
              <a:rPr lang="nl-NL" dirty="0" smtClean="0"/>
              <a:t>Prioriteitsstelling</a:t>
            </a:r>
          </a:p>
          <a:p>
            <a:r>
              <a:rPr lang="nl-NL" dirty="0"/>
              <a:t>Uitdagingen bij institutionele ontwikkeling/structurele verandering</a:t>
            </a:r>
            <a:endParaRPr lang="en-GB" dirty="0"/>
          </a:p>
          <a:p>
            <a:pPr lvl="1"/>
            <a:r>
              <a:rPr lang="nl-NL" dirty="0"/>
              <a:t>Soms zijn het niet de instituties maar de structuur </a:t>
            </a:r>
            <a:endParaRPr lang="en-GB" dirty="0"/>
          </a:p>
          <a:p>
            <a:pPr lvl="1"/>
            <a:r>
              <a:rPr lang="nl-NL" dirty="0"/>
              <a:t>Aard v/d verandering: aanpassing introductie (nieuw)</a:t>
            </a:r>
            <a:endParaRPr lang="en-GB" dirty="0"/>
          </a:p>
          <a:p>
            <a:pPr lvl="1"/>
            <a:r>
              <a:rPr lang="nl-NL" dirty="0"/>
              <a:t>Het onderliggend normstelsel is niet of onvoldoende aanwezig bij de “spelers”. Consensus dus essentieel bij institutionele verandering/ontwikkeling </a:t>
            </a:r>
            <a:endParaRPr lang="en-GB" dirty="0"/>
          </a:p>
          <a:p>
            <a:pPr lvl="1"/>
            <a:r>
              <a:rPr lang="nl-NL" dirty="0"/>
              <a:t>De kosten en/of de efficiency het benodigde institutioneel kader, de organisatie, van de “sociale institutie”</a:t>
            </a:r>
            <a:endParaRPr lang="en-GB" dirty="0"/>
          </a:p>
          <a:p>
            <a:endParaRPr lang="en-GB" dirty="0"/>
          </a:p>
        </p:txBody>
      </p:sp>
      <p:sp>
        <p:nvSpPr>
          <p:cNvPr id="6" name="Slide Number Placeholder 5"/>
          <p:cNvSpPr>
            <a:spLocks noGrp="1"/>
          </p:cNvSpPr>
          <p:nvPr>
            <p:ph type="sldNum" sz="quarter" idx="12"/>
          </p:nvPr>
        </p:nvSpPr>
        <p:spPr/>
        <p:txBody>
          <a:bodyPr/>
          <a:lstStyle/>
          <a:p>
            <a:fld id="{1F5E6904-8438-4702-9492-9262F93FEDD2}" type="slidenum">
              <a:rPr lang="en-GB" smtClean="0"/>
              <a:t>9</a:t>
            </a:fld>
            <a:endParaRPr lang="en-GB"/>
          </a:p>
        </p:txBody>
      </p:sp>
    </p:spTree>
    <p:extLst>
      <p:ext uri="{BB962C8B-B14F-4D97-AF65-F5344CB8AC3E}">
        <p14:creationId xmlns:p14="http://schemas.microsoft.com/office/powerpoint/2010/main" val="395093418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1219</TotalTime>
  <Words>1188</Words>
  <Application>Microsoft Office PowerPoint</Application>
  <PresentationFormat>Widescreen</PresentationFormat>
  <Paragraphs>98</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Century Gothic</vt:lpstr>
      <vt:lpstr>Wingdings</vt:lpstr>
      <vt:lpstr>Wingdings 3</vt:lpstr>
      <vt:lpstr>Wisp</vt:lpstr>
      <vt:lpstr>Institutionele Verandering, Competitiviteit, Productiviteit en de Arbeidsmarkt in Suriname </vt:lpstr>
      <vt:lpstr>Waar ik het over zal heben</vt:lpstr>
      <vt:lpstr>Wat zijn Instituties?</vt:lpstr>
      <vt:lpstr>Enkele implicaties … </vt:lpstr>
      <vt:lpstr>Wat is belangrijker voor competitiviteit, productiviteit en innovatie …. De aard v/d instituties of consensus erover?</vt:lpstr>
      <vt:lpstr>Competitiviteit</vt:lpstr>
      <vt:lpstr>Productiviteit</vt:lpstr>
      <vt:lpstr>Innovatie</vt:lpstr>
      <vt:lpstr>Waarom Institutionele verandering</vt:lpstr>
      <vt:lpstr>Onze Arbeidsmarktstructuur, Productiviteit en institutionele verandering</vt:lpstr>
      <vt:lpstr>Eigenlijk drie arbeidsmarkten</vt:lpstr>
      <vt:lpstr>De arbeidsmarkt in de kustvlakte </vt:lpstr>
      <vt:lpstr>Labour Productivity in Suriname</vt:lpstr>
      <vt:lpstr>Labour Productivity in Suriname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 and the nexus of the Private Sector, Markets and Building Strong Institutions</dc:title>
  <dc:creator>Reynold Simons</dc:creator>
  <cp:lastModifiedBy>Reynold Simons</cp:lastModifiedBy>
  <cp:revision>28</cp:revision>
  <dcterms:created xsi:type="dcterms:W3CDTF">2015-03-01T18:17:17Z</dcterms:created>
  <dcterms:modified xsi:type="dcterms:W3CDTF">2015-03-12T16:04:15Z</dcterms:modified>
</cp:coreProperties>
</file>