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8"/>
  </p:notesMasterIdLst>
  <p:sldIdLst>
    <p:sldId id="327" r:id="rId15"/>
    <p:sldId id="340" r:id="rId16"/>
    <p:sldId id="341" r:id="rId17"/>
    <p:sldId id="270" r:id="rId18"/>
    <p:sldId id="278" r:id="rId19"/>
    <p:sldId id="282" r:id="rId20"/>
    <p:sldId id="317" r:id="rId21"/>
    <p:sldId id="256" r:id="rId22"/>
    <p:sldId id="319" r:id="rId23"/>
    <p:sldId id="313" r:id="rId24"/>
    <p:sldId id="314" r:id="rId25"/>
    <p:sldId id="311" r:id="rId26"/>
    <p:sldId id="346" r:id="rId27"/>
    <p:sldId id="344" r:id="rId28"/>
    <p:sldId id="345" r:id="rId29"/>
    <p:sldId id="281" r:id="rId30"/>
    <p:sldId id="342" r:id="rId31"/>
    <p:sldId id="272" r:id="rId32"/>
    <p:sldId id="259" r:id="rId33"/>
    <p:sldId id="347" r:id="rId34"/>
    <p:sldId id="348" r:id="rId35"/>
    <p:sldId id="339" r:id="rId36"/>
    <p:sldId id="337" r:id="rId3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108" algn="ctr" rtl="0" fontAlgn="base">
      <a:spcBef>
        <a:spcPct val="0"/>
      </a:spcBef>
      <a:spcAft>
        <a:spcPct val="0"/>
      </a:spcAft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218" algn="ctr" rtl="0" fontAlgn="base">
      <a:spcBef>
        <a:spcPct val="0"/>
      </a:spcBef>
      <a:spcAft>
        <a:spcPct val="0"/>
      </a:spcAft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326" algn="ctr" rtl="0" fontAlgn="base">
      <a:spcBef>
        <a:spcPct val="0"/>
      </a:spcBef>
      <a:spcAft>
        <a:spcPct val="0"/>
      </a:spcAft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436" algn="ctr" rtl="0" fontAlgn="base">
      <a:spcBef>
        <a:spcPct val="0"/>
      </a:spcBef>
      <a:spcAft>
        <a:spcPct val="0"/>
      </a:spcAft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544" algn="l" defTabSz="457108" rtl="0" eaLnBrk="1" latinLnBrk="0" hangingPunct="1"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653" algn="l" defTabSz="457108" rtl="0" eaLnBrk="1" latinLnBrk="0" hangingPunct="1"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762" algn="l" defTabSz="457108" rtl="0" eaLnBrk="1" latinLnBrk="0" hangingPunct="1"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6871" algn="l" defTabSz="457108" rtl="0" eaLnBrk="1" latinLnBrk="0" hangingPunct="1">
      <a:defRPr sz="41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D7"/>
    <a:srgbClr val="0B5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576" y="-1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37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" pitchFamily="-103" charset="0"/>
                <a:ea typeface="ヒラギノ角ゴ ProN W3" pitchFamily="-103" charset="-128"/>
                <a:cs typeface="ヒラギノ角ゴ ProN W3" pitchFamily="-103" charset="-128"/>
                <a:sym typeface="Gill Sans" pitchFamily="-10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BD4C5DF-7411-C747-8FDD-FADAB5A7577C}" type="datetime1">
              <a:rPr lang="en-US"/>
              <a:pPr>
                <a:defRPr/>
              </a:pPr>
              <a:t>3/11/15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" pitchFamily="-103" charset="0"/>
                <a:ea typeface="ヒラギノ角ゴ ProN W3" pitchFamily="-103" charset="-128"/>
                <a:cs typeface="ヒラギノ角ゴ ProN W3" pitchFamily="-103" charset="-128"/>
                <a:sym typeface="Gill Sans" pitchFamily="-10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E97873-3000-5846-BC48-B46D0F0A8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69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0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108" algn="l" defTabSz="45710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218" algn="l" defTabSz="45710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326" algn="l" defTabSz="45710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436" algn="l" defTabSz="45710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5544" algn="l" defTabSz="4571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653" algn="l" defTabSz="4571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2" algn="l" defTabSz="4571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871" algn="l" defTabSz="45710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This proposal addresses workforce training for military field repair and maintenance, as well as in-theater equipment and part manufacture in ways that decrease dependence on remote supply chains and model-specific repair and maintenance approaches and increase technician ability to problem-solve and innovate in the field.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E97873-3000-5846-BC48-B46D0F0A84B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590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73573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0246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83053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40155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2" tIns="45710" rIns="91422" bIns="4571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24951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4144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63853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77244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69867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6566663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1711712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525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1638300"/>
            <a:ext cx="2616201" cy="4521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1638300"/>
            <a:ext cx="7696201" cy="452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5251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32167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32167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63498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06646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10252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628383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0"/>
            <a:ext cx="244475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0"/>
            <a:ext cx="244475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8087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0289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6671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48208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842221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672865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336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1300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3999"/>
            <a:ext cx="2616201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3999"/>
            <a:ext cx="7696201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3634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81617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72231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556689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0"/>
            <a:ext cx="515620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5711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21276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6259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566027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639748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8618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39461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9664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3999"/>
            <a:ext cx="2616201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3999"/>
            <a:ext cx="7696201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57574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4471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64575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855881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1" y="2768600"/>
            <a:ext cx="190500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49514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16550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6865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49877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115740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182862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413772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14246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3999"/>
            <a:ext cx="2616201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3999"/>
            <a:ext cx="7696201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6823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1502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39325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2878731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0"/>
            <a:ext cx="244475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1" y="2768600"/>
            <a:ext cx="244475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19227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95192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445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2768600"/>
            <a:ext cx="515620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74776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132402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36208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85250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52171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3999"/>
            <a:ext cx="2616201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3999"/>
            <a:ext cx="7696201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4201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0557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7970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640655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57421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1297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88459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1309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599" y="253999"/>
            <a:ext cx="2616201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1" y="253999"/>
            <a:ext cx="7696201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661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74033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45551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717351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201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5033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9135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4753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744974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406914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3694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43288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4357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43572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193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48517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40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lIns="91422" tIns="45710" rIns="91422" bIns="45710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55188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1270002"/>
            <a:ext cx="5156200" cy="72136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2"/>
            <a:ext cx="5156200" cy="72136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6313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8669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1132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1" y="5029200"/>
            <a:ext cx="5156200" cy="11303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1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432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337643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0794616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091005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62860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093076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0930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8543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8692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05039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337288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260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1895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55460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53681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597494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5674701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5464410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6954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5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8680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98865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0848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64590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856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16300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56724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8453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303865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5661824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808508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8245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6"/>
            <a:ext cx="2925761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8624887" cy="6791325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7125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36431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8914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052976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413409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2"/>
            <a:ext cx="2857500" cy="33020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2"/>
            <a:ext cx="2857500" cy="33020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58961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95067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2078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288243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697974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232533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66726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1" y="1524000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524000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3705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73676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5930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4585652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0965660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2"/>
            <a:ext cx="2857500" cy="33020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2"/>
            <a:ext cx="2857500" cy="3302000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135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90246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3902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128130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3037623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028334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95096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1" y="1524000"/>
            <a:ext cx="1466850" cy="66802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1" y="1524000"/>
            <a:ext cx="4248149" cy="6680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585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 algn="ctr">
              <a:buNone/>
              <a:defRPr/>
            </a:lvl1pPr>
            <a:lvl2pPr marL="457108" indent="0" algn="ctr">
              <a:buNone/>
              <a:defRPr/>
            </a:lvl2pPr>
            <a:lvl3pPr marL="914218" indent="0" algn="ctr">
              <a:buNone/>
              <a:defRPr/>
            </a:lvl3pPr>
            <a:lvl4pPr marL="1371326" indent="0" algn="ctr">
              <a:buNone/>
              <a:defRPr/>
            </a:lvl4pPr>
            <a:lvl5pPr marL="1828436" indent="0" algn="ctr">
              <a:buNone/>
              <a:defRPr/>
            </a:lvl5pPr>
            <a:lvl6pPr marL="2285544" indent="0" algn="ctr">
              <a:buNone/>
              <a:defRPr/>
            </a:lvl6pPr>
            <a:lvl7pPr marL="2742653" indent="0" algn="ctr">
              <a:buNone/>
              <a:defRPr/>
            </a:lvl7pPr>
            <a:lvl8pPr marL="3199762" indent="0" algn="ctr">
              <a:buNone/>
              <a:defRPr/>
            </a:lvl8pPr>
            <a:lvl9pPr marL="365687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9425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043917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49093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100"/>
            </a:lvl1pPr>
            <a:lvl2pPr marL="457108" indent="0">
              <a:buNone/>
              <a:defRPr sz="1800"/>
            </a:lvl2pPr>
            <a:lvl3pPr marL="914218" indent="0">
              <a:buNone/>
              <a:defRPr sz="1600"/>
            </a:lvl3pPr>
            <a:lvl4pPr marL="1371326" indent="0">
              <a:buNone/>
              <a:defRPr sz="1400"/>
            </a:lvl4pPr>
            <a:lvl5pPr marL="1828436" indent="0">
              <a:buNone/>
              <a:defRPr sz="1400"/>
            </a:lvl5pPr>
            <a:lvl6pPr marL="2285544" indent="0">
              <a:buNone/>
              <a:defRPr sz="1400"/>
            </a:lvl6pPr>
            <a:lvl7pPr marL="2742653" indent="0">
              <a:buNone/>
              <a:defRPr sz="1400"/>
            </a:lvl7pPr>
            <a:lvl8pPr marL="3199762" indent="0">
              <a:buNone/>
              <a:defRPr sz="1400"/>
            </a:lvl8pPr>
            <a:lvl9pPr marL="365687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96111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03319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lIns="91422" tIns="45710" rIns="91422" bIns="45710" anchor="b"/>
          <a:lstStyle>
            <a:lvl1pPr marL="0" indent="0">
              <a:buNone/>
              <a:defRPr sz="2400" b="1"/>
            </a:lvl1pPr>
            <a:lvl2pPr marL="457108" indent="0">
              <a:buNone/>
              <a:defRPr sz="21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6" indent="0">
              <a:buNone/>
              <a:defRPr sz="1600" b="1"/>
            </a:lvl5pPr>
            <a:lvl6pPr marL="2285544" indent="0">
              <a:buNone/>
              <a:defRPr sz="1600" b="1"/>
            </a:lvl6pPr>
            <a:lvl7pPr marL="2742653" indent="0">
              <a:buNone/>
              <a:defRPr sz="1600" b="1"/>
            </a:lvl7pPr>
            <a:lvl8pPr marL="3199762" indent="0">
              <a:buNone/>
              <a:defRPr sz="1600" b="1"/>
            </a:lvl8pPr>
            <a:lvl9pPr marL="36568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07518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06916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068382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 lIns="91422" tIns="45710" rIns="91422" bIns="45710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94517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3200"/>
            </a:lvl1pPr>
            <a:lvl2pPr marL="457108" indent="0">
              <a:buNone/>
              <a:defRPr sz="2900"/>
            </a:lvl2pPr>
            <a:lvl3pPr marL="914218" indent="0">
              <a:buNone/>
              <a:defRPr sz="2400"/>
            </a:lvl3pPr>
            <a:lvl4pPr marL="1371326" indent="0">
              <a:buNone/>
              <a:defRPr sz="2100"/>
            </a:lvl4pPr>
            <a:lvl5pPr marL="1828436" indent="0">
              <a:buNone/>
              <a:defRPr sz="2100"/>
            </a:lvl5pPr>
            <a:lvl6pPr marL="2285544" indent="0">
              <a:buNone/>
              <a:defRPr sz="2100"/>
            </a:lvl6pPr>
            <a:lvl7pPr marL="2742653" indent="0">
              <a:buNone/>
              <a:defRPr sz="2100"/>
            </a:lvl7pPr>
            <a:lvl8pPr marL="3199762" indent="0">
              <a:buNone/>
              <a:defRPr sz="2100"/>
            </a:lvl8pPr>
            <a:lvl9pPr marL="3656871" indent="0">
              <a:buNone/>
              <a:defRPr sz="2100"/>
            </a:lvl9pPr>
          </a:lstStyle>
          <a:p>
            <a:pPr lvl="0"/>
            <a:endParaRPr lang="en-US" noProof="0" smtClean="0">
              <a:sym typeface="Gill Sans" pitchFamily="-103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 lIns="91422" tIns="45710" rIns="91422" bIns="45710"/>
          <a:lstStyle>
            <a:lvl1pPr marL="0" indent="0">
              <a:buNone/>
              <a:defRPr sz="1400"/>
            </a:lvl1pPr>
            <a:lvl2pPr marL="457108" indent="0">
              <a:buNone/>
              <a:defRPr sz="1300"/>
            </a:lvl2pPr>
            <a:lvl3pPr marL="914218" indent="0">
              <a:buNone/>
              <a:defRPr sz="1000"/>
            </a:lvl3pPr>
            <a:lvl4pPr marL="1371326" indent="0">
              <a:buNone/>
              <a:defRPr sz="1000"/>
            </a:lvl4pPr>
            <a:lvl5pPr marL="1828436" indent="0">
              <a:buNone/>
              <a:defRPr sz="1000"/>
            </a:lvl5pPr>
            <a:lvl6pPr marL="2285544" indent="0">
              <a:buNone/>
              <a:defRPr sz="1000"/>
            </a:lvl6pPr>
            <a:lvl7pPr marL="2742653" indent="0">
              <a:buNone/>
              <a:defRPr sz="1000"/>
            </a:lvl7pPr>
            <a:lvl8pPr marL="3199762" indent="0">
              <a:buNone/>
              <a:defRPr sz="1000"/>
            </a:lvl8pPr>
            <a:lvl9pPr marL="365687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649593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24603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1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54000"/>
            <a:ext cx="8624887" cy="8458200"/>
          </a:xfrm>
          <a:prstGeom prst="rect">
            <a:avLst/>
          </a:prstGeom>
        </p:spPr>
        <p:txBody>
          <a:bodyPr vert="eaVert" lIns="91422" tIns="45710" rIns="91422" bIns="457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3944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1638300"/>
            <a:ext cx="10464801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1" y="5029200"/>
            <a:ext cx="10464801" cy="11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342831" indent="-342831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02" indent="-285693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7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8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90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888822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234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646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056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468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576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580686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4037794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494904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760261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673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08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49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7907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01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45212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390923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36634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1" y="2768600"/>
            <a:ext cx="10464801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760261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673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08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49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7907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01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45212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390923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36634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1" y="2768600"/>
            <a:ext cx="3962401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760261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673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08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49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7907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01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45212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390923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36634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760261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673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08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495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7907" indent="-493615" algn="l" rtl="0" eaLnBrk="0" fontAlgn="base" hangingPunct="0">
        <a:spcBef>
          <a:spcPts val="3799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01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452125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390923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366343" indent="-493615" algn="l" rtl="0" fontAlgn="base">
        <a:spcBef>
          <a:spcPts val="3799"/>
        </a:spcBef>
        <a:spcAft>
          <a:spcPct val="0"/>
        </a:spcAft>
        <a:buSzPct val="171000"/>
        <a:buFont typeface="Gill Sans" pitchFamily="-103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1" y="2768600"/>
            <a:ext cx="10464801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838033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45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55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67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79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87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529896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3987005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444114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971800"/>
            <a:ext cx="10464801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342831" indent="-342831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02" indent="-285693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7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8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90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1" y="1270002"/>
            <a:ext cx="10464801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838033" indent="-571387" algn="l" rtl="0" eaLnBrk="0" fontAlgn="base" hangingPunct="0">
        <a:spcBef>
          <a:spcPts val="47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445" indent="-571387" algn="l" rtl="0" eaLnBrk="0" fontAlgn="base" hangingPunct="0">
        <a:spcBef>
          <a:spcPts val="47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6855" indent="-571387" algn="l" rtl="0" eaLnBrk="0" fontAlgn="base" hangingPunct="0">
        <a:spcBef>
          <a:spcPts val="47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267" indent="-571387" algn="l" rtl="0" eaLnBrk="0" fontAlgn="base" hangingPunct="0">
        <a:spcBef>
          <a:spcPts val="47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5679" indent="-571387" algn="l" rtl="0" eaLnBrk="0" fontAlgn="base" hangingPunct="0">
        <a:spcBef>
          <a:spcPts val="47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2787" indent="-571387" algn="l" rtl="0" fontAlgn="base">
        <a:spcBef>
          <a:spcPts val="47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529896" indent="-571387" algn="l" rtl="0" fontAlgn="base">
        <a:spcBef>
          <a:spcPts val="47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3987005" indent="-571387" algn="l" rtl="0" fontAlgn="base">
        <a:spcBef>
          <a:spcPts val="47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444114" indent="-571387" algn="l" rtl="0" fontAlgn="base">
        <a:spcBef>
          <a:spcPts val="47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7366000"/>
            <a:ext cx="10464801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342831" indent="-342831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02" indent="-285693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7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8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90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7366000"/>
            <a:ext cx="10464801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342831" indent="-342831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02" indent="-285693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7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82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90" indent="-228554"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902202"/>
            <a:ext cx="5867401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524001"/>
            <a:ext cx="5867401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342831" indent="-342831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02" indent="-285693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72" indent="-228554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82" indent="-228554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90" indent="-228554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4999" y="4902202"/>
            <a:ext cx="5867401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4999" y="1524001"/>
            <a:ext cx="5867401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342831" indent="-342831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802" indent="-285693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2772" indent="-228554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99882" indent="-228554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6990" indent="-228554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90" tIns="50790" rIns="50790" bIns="507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charset="0"/>
        </a:defRPr>
      </a:lvl5pPr>
      <a:lvl6pPr marL="45710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6pPr>
      <a:lvl7pPr marL="91421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7pPr>
      <a:lvl8pPr marL="137132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8pPr>
      <a:lvl9pPr marL="1828436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pitchFamily="-103" charset="0"/>
          <a:ea typeface="ヒラギノ角ゴ ProN W3" pitchFamily="-103" charset="-128"/>
          <a:cs typeface="ヒラギノ角ゴ ProN W3" pitchFamily="-103" charset="-128"/>
          <a:sym typeface="Gill Sans" pitchFamily="-103" charset="0"/>
        </a:defRPr>
      </a:lvl9pPr>
    </p:titleStyle>
    <p:bodyStyle>
      <a:lvl1pPr marL="888822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234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7646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056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6468" indent="-571387" algn="l" rtl="0" eaLnBrk="0" fontAlgn="base" hangingPunct="0">
        <a:spcBef>
          <a:spcPts val="2399"/>
        </a:spcBef>
        <a:spcAft>
          <a:spcPct val="0"/>
        </a:spcAft>
        <a:buSzPct val="171000"/>
        <a:buFont typeface="Gill Sans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3576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6pPr>
      <a:lvl7pPr marL="3580686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7pPr>
      <a:lvl8pPr marL="4037794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8pPr>
      <a:lvl9pPr marL="4494904" indent="-571387" algn="l" rtl="0" fontAlgn="base">
        <a:spcBef>
          <a:spcPts val="2399"/>
        </a:spcBef>
        <a:spcAft>
          <a:spcPct val="0"/>
        </a:spcAft>
        <a:buSzPct val="171000"/>
        <a:buFont typeface="Gill Sans" pitchFamily="-103" charset="0"/>
        <a:buChar char="•"/>
        <a:defRPr sz="4100">
          <a:solidFill>
            <a:schemeClr val="tx1"/>
          </a:solidFill>
          <a:latin typeface="+mn-lt"/>
          <a:ea typeface="+mn-ea"/>
          <a:cs typeface="+mn-cs"/>
          <a:sym typeface="Gill Sans" pitchFamily="-103" charset="0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3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1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6" Type="http://schemas.openxmlformats.org/officeDocument/2006/relationships/image" Target="../media/image38.png"/><Relationship Id="rId1" Type="http://schemas.microsoft.com/office/2007/relationships/media" Target="file://localhost/Users/lass/Desktop/TempAug2013/CMITFabEQuip.ppt_media/CMITOcotber2013.ppt_media/No_More_Sheet.mov" TargetMode="External"/><Relationship Id="rId2" Type="http://schemas.openxmlformats.org/officeDocument/2006/relationships/video" Target="file://localhost/Users/lass/Desktop/TempAug2013/CMITFabEQuip.ppt_media/CMITOcotber2013.ppt_media/No_More_Sheet.mov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file://localhost/Users/lass/Desktop/TempAug2013/CMITFabEQuip.ppt_media/CMITOcotber2013.ppt_media/stove_academy-1.mov" TargetMode="External"/><Relationship Id="rId4" Type="http://schemas.openxmlformats.org/officeDocument/2006/relationships/video" Target="file://localhost/Users/lass/Desktop/TempAug2013/CMITFabEQuip.ppt_media/CMITOcotber2013.ppt_media/stove_academy-1.mov" TargetMode="External"/><Relationship Id="rId5" Type="http://schemas.microsoft.com/office/2007/relationships/media" Target="file://localhost/Users/lass/Desktop/TempAug2013/CMITFabEQuip.ppt_media/CMITOcotber2013.ppt_media/Rollers5-1.mov" TargetMode="External"/><Relationship Id="rId6" Type="http://schemas.openxmlformats.org/officeDocument/2006/relationships/video" Target="file://localhost/Users/lass/Desktop/TempAug2013/CMITFabEQuip.ppt_media/CMITOcotber2013.ppt_media/Rollers5-1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" Type="http://schemas.microsoft.com/office/2007/relationships/media" Target="file://localhost/Users/lass/Desktop/TempAug2013/CMITFabEQuip.ppt_media/CMITOcotber2013.ppt_media/Pentotone1-1.mov" TargetMode="External"/><Relationship Id="rId2" Type="http://schemas.openxmlformats.org/officeDocument/2006/relationships/video" Target="file://localhost/Users/lass/Desktop/TempAug2013/CMITFabEQuip.ppt_media/CMITOcotber2013.ppt_media/Pentotone1-1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file://localhost/Users/lass/Desktop/TempAug2013/CMITFabEQuip.ppt_media/CMITOcotber2013.ppt_media/Sheep2.mov" TargetMode="External"/><Relationship Id="rId2" Type="http://schemas.openxmlformats.org/officeDocument/2006/relationships/video" Target="file://localhost/Users/lass/Desktop/TempAug2013/CMITFabEQuip.ppt_media/CMITOcotber2013.ppt_media/Sheep2.mo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file://localhost/Users/lass/Desktop/TempAug2013/CMITFabEQuip.ppt_media/CMITOcotber2013.ppt_media/FlowerCircuit.mov" TargetMode="External"/><Relationship Id="rId2" Type="http://schemas.openxmlformats.org/officeDocument/2006/relationships/video" Target="file://localhost/Users/lass/Desktop/TempAug2013/CMITFabEQuip.ppt_media/CMITOcotber2013.ppt_media/FlowerCircuit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microsoft.com/office/2007/relationships/media" Target="file://localhost/Users/lass/Desktop/TempAug2013/CMITFabEQuip.ppt_media/CMITOcotber2013.ppt_media/MVI_3086A.mov" TargetMode="External"/><Relationship Id="rId2" Type="http://schemas.openxmlformats.org/officeDocument/2006/relationships/video" Target="file://localhost/Users/lass/Desktop/TempAug2013/CMITFabEQuip.ppt_media/CMITOcotber2013.ppt_media/MVI_3086A.mov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/>
          </p:cNvSpPr>
          <p:nvPr/>
        </p:nvSpPr>
        <p:spPr bwMode="auto">
          <a:xfrm>
            <a:off x="7797801" y="7086600"/>
            <a:ext cx="4473459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3700" dirty="0">
                <a:solidFill>
                  <a:schemeClr val="tx1"/>
                </a:solidFill>
                <a:latin typeface="Optima"/>
                <a:cs typeface="Optima"/>
              </a:rPr>
              <a:t>Sherry Lassiter, Ed. M</a:t>
            </a:r>
            <a:r>
              <a:rPr lang="en-US" sz="3700" dirty="0" smtClean="0">
                <a:solidFill>
                  <a:schemeClr val="tx1"/>
                </a:solidFill>
                <a:latin typeface="Optima"/>
                <a:cs typeface="Optima"/>
              </a:rPr>
              <a:t>.</a:t>
            </a:r>
            <a:endParaRPr lang="en-US" sz="37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838200"/>
            <a:ext cx="11074401" cy="586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302000" y="4191000"/>
            <a:ext cx="4015817" cy="15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0" rIns="91422" bIns="4571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4800" dirty="0" smtClean="0">
                <a:latin typeface="Optima" charset="0"/>
                <a:cs typeface="Optima" charset="0"/>
              </a:rPr>
              <a:t>FAB FUTURES </a:t>
            </a:r>
          </a:p>
          <a:p>
            <a:pPr algn="l" eaLnBrk="1" hangingPunct="1"/>
            <a:endParaRPr lang="en-US" sz="4800" dirty="0">
              <a:latin typeface="Optima" charset="0"/>
              <a:cs typeface="Optim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1400" y="7620000"/>
            <a:ext cx="6171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sz="3600" dirty="0">
                <a:latin typeface="Optima" charset="0"/>
                <a:cs typeface="Optima" charset="0"/>
              </a:rPr>
              <a:t>MIT Center for Bits and Atoms </a:t>
            </a:r>
          </a:p>
          <a:p>
            <a:pPr algn="r" eaLnBrk="1" hangingPunct="1"/>
            <a:r>
              <a:rPr lang="en-US" sz="3600" dirty="0">
                <a:latin typeface="Optima" charset="0"/>
                <a:cs typeface="Optima" charset="0"/>
              </a:rPr>
              <a:t>&amp; THE FAB FOUNDATION</a:t>
            </a:r>
          </a:p>
        </p:txBody>
      </p:sp>
    </p:spTree>
    <p:extLst>
      <p:ext uri="{BB962C8B-B14F-4D97-AF65-F5344CB8AC3E}">
        <p14:creationId xmlns:p14="http://schemas.microsoft.com/office/powerpoint/2010/main" val="3320659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1" y="304800"/>
            <a:ext cx="12560300" cy="855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609600"/>
            <a:ext cx="12039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5181599"/>
            <a:ext cx="462756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809625"/>
            <a:ext cx="10847387" cy="813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8200"/>
            <a:ext cx="1270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468350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2105025"/>
            <a:ext cx="29591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514600"/>
            <a:ext cx="45339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092700"/>
            <a:ext cx="6199187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8200"/>
            <a:ext cx="1270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/>
          </p:cNvSpPr>
          <p:nvPr/>
        </p:nvSpPr>
        <p:spPr bwMode="auto">
          <a:xfrm>
            <a:off x="5356225" y="1098550"/>
            <a:ext cx="22796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Invention</a:t>
            </a:r>
          </a:p>
        </p:txBody>
      </p:sp>
      <p:sp>
        <p:nvSpPr>
          <p:cNvPr id="33798" name="TextBox 6"/>
          <p:cNvSpPr txBox="1">
            <a:spLocks noChangeArrowheads="1"/>
          </p:cNvSpPr>
          <p:nvPr/>
        </p:nvSpPr>
        <p:spPr bwMode="auto">
          <a:xfrm>
            <a:off x="8712200" y="8305800"/>
            <a:ext cx="16240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Form1</a:t>
            </a:r>
          </a:p>
        </p:txBody>
      </p:sp>
      <p:sp>
        <p:nvSpPr>
          <p:cNvPr id="33799" name="TextBox 7"/>
          <p:cNvSpPr txBox="1">
            <a:spLocks noChangeArrowheads="1"/>
          </p:cNvSpPr>
          <p:nvPr/>
        </p:nvSpPr>
        <p:spPr bwMode="auto">
          <a:xfrm>
            <a:off x="1244600" y="7772400"/>
            <a:ext cx="50276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Smart Citizen Sensors</a:t>
            </a:r>
          </a:p>
        </p:txBody>
      </p:sp>
    </p:spTree>
    <p:extLst>
      <p:ext uri="{BB962C8B-B14F-4D97-AF65-F5344CB8AC3E}">
        <p14:creationId xmlns:p14="http://schemas.microsoft.com/office/powerpoint/2010/main" val="2696241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1547813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5791200"/>
            <a:ext cx="46482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7"/>
          <p:cNvSpPr txBox="1">
            <a:spLocks noChangeArrowheads="1"/>
          </p:cNvSpPr>
          <p:nvPr/>
        </p:nvSpPr>
        <p:spPr bwMode="auto">
          <a:xfrm>
            <a:off x="2605088" y="8610600"/>
            <a:ext cx="30384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Body Organs</a:t>
            </a:r>
          </a:p>
        </p:txBody>
      </p:sp>
      <p:sp>
        <p:nvSpPr>
          <p:cNvPr id="34820" name="TextBox 9"/>
          <p:cNvSpPr txBox="1">
            <a:spLocks noChangeArrowheads="1"/>
          </p:cNvSpPr>
          <p:nvPr/>
        </p:nvSpPr>
        <p:spPr bwMode="auto">
          <a:xfrm>
            <a:off x="9594850" y="4824413"/>
            <a:ext cx="1892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Apparel</a:t>
            </a:r>
          </a:p>
        </p:txBody>
      </p:sp>
      <p:pic>
        <p:nvPicPr>
          <p:cNvPr id="3482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090613"/>
            <a:ext cx="2806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11"/>
          <p:cNvSpPr txBox="1">
            <a:spLocks noChangeArrowheads="1"/>
          </p:cNvSpPr>
          <p:nvPr/>
        </p:nvSpPr>
        <p:spPr bwMode="auto">
          <a:xfrm>
            <a:off x="6265863" y="4846638"/>
            <a:ext cx="12985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Food</a:t>
            </a:r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5943600"/>
            <a:ext cx="36512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13"/>
          <p:cNvSpPr txBox="1">
            <a:spLocks noChangeArrowheads="1"/>
          </p:cNvSpPr>
          <p:nvPr/>
        </p:nvSpPr>
        <p:spPr bwMode="auto">
          <a:xfrm>
            <a:off x="8124825" y="8686800"/>
            <a:ext cx="3787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3D printer parts</a:t>
            </a:r>
          </a:p>
        </p:txBody>
      </p:sp>
      <p:pic>
        <p:nvPicPr>
          <p:cNvPr id="3482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462213"/>
            <a:ext cx="34544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15"/>
          <p:cNvSpPr txBox="1">
            <a:spLocks noChangeArrowheads="1"/>
          </p:cNvSpPr>
          <p:nvPr/>
        </p:nvSpPr>
        <p:spPr bwMode="auto">
          <a:xfrm>
            <a:off x="2540000" y="4900613"/>
            <a:ext cx="13493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Tools</a:t>
            </a:r>
          </a:p>
        </p:txBody>
      </p:sp>
      <p:pic>
        <p:nvPicPr>
          <p:cNvPr id="348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8200"/>
            <a:ext cx="1270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TextBox 17"/>
          <p:cNvSpPr txBox="1">
            <a:spLocks noChangeArrowheads="1"/>
          </p:cNvSpPr>
          <p:nvPr/>
        </p:nvSpPr>
        <p:spPr bwMode="auto">
          <a:xfrm>
            <a:off x="2573338" y="1044575"/>
            <a:ext cx="30384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4500">
                <a:latin typeface="Helvetica" charset="0"/>
                <a:cs typeface="Helvetica" charset="0"/>
              </a:rPr>
              <a:t>3D Printing</a:t>
            </a:r>
          </a:p>
        </p:txBody>
      </p:sp>
    </p:spTree>
    <p:extLst>
      <p:ext uri="{BB962C8B-B14F-4D97-AF65-F5344CB8AC3E}">
        <p14:creationId xmlns:p14="http://schemas.microsoft.com/office/powerpoint/2010/main" val="3261869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917577"/>
            <a:ext cx="10668001" cy="79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838199"/>
            <a:ext cx="7239000" cy="1562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1419" y="1066802"/>
            <a:ext cx="8395468" cy="830977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sz="4800" dirty="0">
                <a:latin typeface="Optima"/>
                <a:cs typeface="Optima"/>
              </a:rPr>
              <a:t>How To Make Almost Anything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93725"/>
            <a:ext cx="11404600" cy="855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711200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No_More_Sheet.mov" descr="/Users/lass/Desktop/TempAug2013/CMITFabEQuip.ppt_media/CMITOcotber2013.ppt_media/No_More_Sheet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647950"/>
            <a:ext cx="7340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5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1" fill="hold"/>
                                        <p:tgtEl>
                                          <p:spTgt spid="18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227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2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27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chemeClr val="bg1"/>
                </a:solidFill>
                <a:latin typeface="Optima"/>
                <a:ea typeface="ヒラギノ角ゴ ProN W3" charset="0"/>
                <a:cs typeface="Optima"/>
                <a:sym typeface="Helvetica" charset="0"/>
              </a:rPr>
              <a:t>Fab Academy: </a:t>
            </a:r>
            <a:br>
              <a:rPr lang="en-US" sz="4800" dirty="0">
                <a:solidFill>
                  <a:schemeClr val="bg1"/>
                </a:solidFill>
                <a:latin typeface="Optima"/>
                <a:ea typeface="ヒラギノ角ゴ ProN W3" charset="0"/>
                <a:cs typeface="Optima"/>
                <a:sym typeface="Helvetica" charset="0"/>
              </a:rPr>
            </a:br>
            <a:r>
              <a:rPr lang="en-US" sz="4800" dirty="0">
                <a:solidFill>
                  <a:schemeClr val="bg1"/>
                </a:solidFill>
                <a:latin typeface="Optima"/>
                <a:ea typeface="ヒラギノ角ゴ ProN W3" charset="0"/>
                <a:cs typeface="Optima"/>
                <a:sym typeface="Helvetica" charset="0"/>
              </a:rPr>
              <a:t>A Global Campus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2463802"/>
            <a:ext cx="88773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entotone1-1.mov" descr="/Users/lass/Desktop/TempAug2013/CMITFabEQuip.ppt_media/CMITOcotber2013.ppt_media/Pentotone1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578100"/>
            <a:ext cx="4967287" cy="27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1270001" y="254000"/>
            <a:ext cx="1046480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4800" dirty="0">
                <a:solidFill>
                  <a:schemeClr val="tx1"/>
                </a:solidFill>
                <a:latin typeface="Optima"/>
                <a:cs typeface="Optima"/>
                <a:sym typeface="Helvetica" charset="0"/>
              </a:rPr>
              <a:t>Fab Academy:</a:t>
            </a:r>
          </a:p>
          <a:p>
            <a:r>
              <a:rPr lang="en-US" sz="4800" dirty="0">
                <a:solidFill>
                  <a:schemeClr val="tx1"/>
                </a:solidFill>
                <a:latin typeface="Optima"/>
                <a:cs typeface="Optima"/>
                <a:sym typeface="Helvetica" charset="0"/>
              </a:rPr>
              <a:t>A Global Campus</a:t>
            </a:r>
          </a:p>
        </p:txBody>
      </p:sp>
      <p:pic>
        <p:nvPicPr>
          <p:cNvPr id="190469" name="stove_academy-1.mov" descr="/Users/lass/Desktop/TempAug2013/CMITFabEQuip.ppt_media/CMITOcotber2013.ppt_media/stove_academy-1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9" y="2571749"/>
            <a:ext cx="5270500" cy="296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Rollers5-1.mov" descr="/Users/lass/Desktop/TempAug2013/CMITFabEQuip.ppt_media/CMITOcotber2013.ppt_media/Rollers5-1.mov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5842000"/>
            <a:ext cx="510698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0" fill="hold"/>
                                        <p:tgtEl>
                                          <p:spTgt spid="190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17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80" fill="hold"/>
                                        <p:tgtEl>
                                          <p:spTgt spid="190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6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55" fill="hold"/>
                                        <p:tgtEl>
                                          <p:spTgt spid="190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046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0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904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67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047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0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04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0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9046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0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90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6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936625"/>
            <a:ext cx="10490200" cy="786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Sheep2.mov" descr="/Users/lass/Desktop/TempAug2013/CMITFabEQuip.ppt_media/CMITOcotber2013.ppt_media/Sheep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05400"/>
            <a:ext cx="46736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607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175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51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5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10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244600" y="304800"/>
            <a:ext cx="10464800" cy="2438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FF"/>
                </a:solidFill>
              </a:rPr>
              <a:t>PiTo</a:t>
            </a:r>
            <a:r>
              <a:rPr lang="en-US" dirty="0" smtClean="0">
                <a:solidFill>
                  <a:srgbClr val="FFFFFF"/>
                </a:solidFill>
              </a:rPr>
              <a:t> to </a:t>
            </a:r>
            <a:r>
              <a:rPr lang="en-US" dirty="0" err="1" smtClean="0">
                <a:solidFill>
                  <a:srgbClr val="FFFFFF"/>
                </a:solidFill>
              </a:rPr>
              <a:t>DiDo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50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225925"/>
            <a:ext cx="51657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230688"/>
            <a:ext cx="540067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/>
          </p:cNvSpPr>
          <p:nvPr/>
        </p:nvSpPr>
        <p:spPr bwMode="auto">
          <a:xfrm>
            <a:off x="4497482" y="2817813"/>
            <a:ext cx="3892362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500" tIns="63500" rIns="130046" bIns="63500">
            <a:spAutoFit/>
          </a:bodyPr>
          <a:lstStyle/>
          <a:p>
            <a:pPr marL="1588"/>
            <a:r>
              <a:rPr lang="en-US" dirty="0">
                <a:ea typeface="ＭＳ Ｐゴシック" charset="0"/>
                <a:cs typeface="ＭＳ Ｐゴシック" charset="0"/>
              </a:rPr>
              <a:t>City of Barcelona</a:t>
            </a:r>
          </a:p>
        </p:txBody>
      </p:sp>
      <p:pic>
        <p:nvPicPr>
          <p:cNvPr id="45061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838200"/>
            <a:ext cx="1270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35763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711200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0"/>
            <a:ext cx="81280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/>
          </p:cNvSpPr>
          <p:nvPr/>
        </p:nvSpPr>
        <p:spPr bwMode="auto">
          <a:xfrm>
            <a:off x="5954713" y="4508500"/>
            <a:ext cx="10985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Text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4955608" y="812800"/>
            <a:ext cx="309676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6400" dirty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Fab City</a:t>
            </a:r>
          </a:p>
        </p:txBody>
      </p:sp>
    </p:spTree>
    <p:extLst>
      <p:ext uri="{BB962C8B-B14F-4D97-AF65-F5344CB8AC3E}">
        <p14:creationId xmlns:p14="http://schemas.microsoft.com/office/powerpoint/2010/main" val="1559632571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711200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1" name="Rectangle 4"/>
          <p:cNvSpPr>
            <a:spLocks/>
          </p:cNvSpPr>
          <p:nvPr/>
        </p:nvSpPr>
        <p:spPr bwMode="auto">
          <a:xfrm>
            <a:off x="4147596" y="990600"/>
            <a:ext cx="42714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5000" dirty="0" smtClean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FAB11  Boston</a:t>
            </a:r>
            <a:endParaRPr lang="en-US" sz="5000" dirty="0">
              <a:solidFill>
                <a:schemeClr val="tx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1900"/>
            <a:ext cx="129921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08059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/>
          </p:cNvSpPr>
          <p:nvPr/>
        </p:nvSpPr>
        <p:spPr bwMode="auto">
          <a:xfrm>
            <a:off x="4292600" y="7292119"/>
            <a:ext cx="482697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700" dirty="0">
                <a:solidFill>
                  <a:schemeClr val="tx1"/>
                </a:solidFill>
                <a:latin typeface="Optima"/>
                <a:cs typeface="Optima"/>
              </a:rPr>
              <a:t>http://</a:t>
            </a:r>
            <a:r>
              <a:rPr lang="en-US" sz="3700" dirty="0" err="1" smtClean="0">
                <a:solidFill>
                  <a:schemeClr val="tx1"/>
                </a:solidFill>
                <a:latin typeface="Optima"/>
                <a:cs typeface="Optima"/>
              </a:rPr>
              <a:t>fabfoundation.org</a:t>
            </a:r>
            <a:endParaRPr lang="en-US" sz="3700" dirty="0">
              <a:solidFill>
                <a:schemeClr val="tx1"/>
              </a:solidFill>
              <a:latin typeface="Optima"/>
              <a:cs typeface="Optima"/>
            </a:endParaRPr>
          </a:p>
          <a:p>
            <a:r>
              <a:rPr lang="en-US" sz="3700" dirty="0">
                <a:solidFill>
                  <a:schemeClr val="tx1"/>
                </a:solidFill>
                <a:latin typeface="Optima"/>
                <a:cs typeface="Optima"/>
              </a:rPr>
              <a:t>http://fab.cba.mit.edu</a:t>
            </a:r>
          </a:p>
          <a:p>
            <a:pPr algn="l"/>
            <a:endParaRPr lang="en-US" sz="37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838202"/>
            <a:ext cx="7543799" cy="399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378200" y="3569514"/>
            <a:ext cx="6337767" cy="12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0" rIns="91422" bIns="4571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700" dirty="0" smtClean="0">
                <a:latin typeface="Optima" charset="0"/>
                <a:cs typeface="Optima" charset="0"/>
              </a:rPr>
              <a:t>MIT Center for Bits and Atoms</a:t>
            </a:r>
          </a:p>
          <a:p>
            <a:pPr eaLnBrk="1" hangingPunct="1"/>
            <a:r>
              <a:rPr lang="en-US" sz="3700" dirty="0" smtClean="0">
                <a:latin typeface="Optima" charset="0"/>
                <a:cs typeface="Optima" charset="0"/>
              </a:rPr>
              <a:t>&amp; THE </a:t>
            </a:r>
            <a:r>
              <a:rPr lang="en-US" sz="3700" dirty="0">
                <a:latin typeface="Optima" charset="0"/>
                <a:cs typeface="Optima" charset="0"/>
              </a:rPr>
              <a:t>FAB FOUNDATION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01743" y="5334001"/>
            <a:ext cx="7249741" cy="2369859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sz="3700" dirty="0">
                <a:solidFill>
                  <a:schemeClr val="tx1"/>
                </a:solidFill>
                <a:latin typeface="Optima"/>
                <a:cs typeface="Optima"/>
              </a:rPr>
              <a:t>Sherry Lassiter, Director</a:t>
            </a:r>
          </a:p>
          <a:p>
            <a:r>
              <a:rPr lang="en-US" sz="3700" dirty="0" err="1" smtClean="0">
                <a:solidFill>
                  <a:schemeClr val="tx1"/>
                </a:solidFill>
                <a:latin typeface="Optima"/>
                <a:cs typeface="Optima"/>
              </a:rPr>
              <a:t>Sherry.Lassiter@cba.mit.edu</a:t>
            </a:r>
            <a:endParaRPr lang="en-US" sz="3700" dirty="0">
              <a:solidFill>
                <a:schemeClr val="tx1"/>
              </a:solidFill>
              <a:latin typeface="Optima"/>
              <a:cs typeface="Optima"/>
            </a:endParaRPr>
          </a:p>
          <a:p>
            <a:r>
              <a:rPr lang="en-US" sz="3700" dirty="0">
                <a:latin typeface="Optima"/>
                <a:cs typeface="Optima"/>
              </a:rPr>
              <a:t>Sherry.Lassiter@</a:t>
            </a:r>
            <a:r>
              <a:rPr lang="en-US" sz="3700" dirty="0" smtClean="0">
                <a:latin typeface="Optima"/>
                <a:cs typeface="Optima"/>
              </a:rPr>
              <a:t>FabFoundation.org</a:t>
            </a:r>
          </a:p>
          <a:p>
            <a:endParaRPr lang="en-US" sz="3700" dirty="0">
              <a:solidFill>
                <a:schemeClr val="tx1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821666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990600"/>
            <a:ext cx="1036955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1" name="FlowerCircuit.mov" descr="/Users/lass/Desktop/TempAug2013/CMITFabEQuip.ppt_media/CMITOcotber2013.ppt_media/FlowerCircuit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3048000"/>
            <a:ext cx="6096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0051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176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61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1231901"/>
            <a:ext cx="9705975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MVI_3086A.mov" descr="/Users/lass/Desktop/TempAug2013/CMITFabEQuip.ppt_media/CMITOcotber2013.ppt_media/MVI_3086A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886200"/>
            <a:ext cx="45720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0" fill="hold"/>
                                        <p:tgtEl>
                                          <p:spTgt spid="17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71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7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7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1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2" y="749302"/>
            <a:ext cx="10995025" cy="824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743201"/>
            <a:ext cx="10972800" cy="5159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2940" y="1066802"/>
            <a:ext cx="2237499" cy="830977"/>
          </a:xfrm>
          <a:prstGeom prst="rect">
            <a:avLst/>
          </a:prstGeom>
          <a:noFill/>
        </p:spPr>
        <p:txBody>
          <a:bodyPr wrap="none" lIns="91422" tIns="45710" rIns="91422" bIns="45710" rtlCol="0">
            <a:spAutoFit/>
          </a:bodyPr>
          <a:lstStyle/>
          <a:p>
            <a:r>
              <a:rPr lang="en-US" sz="4800" dirty="0">
                <a:latin typeface="Optima"/>
                <a:cs typeface="Optima"/>
              </a:rPr>
              <a:t>Fab Lab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600200"/>
            <a:ext cx="8906836" cy="7315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060701"/>
            <a:ext cx="97409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515099"/>
            <a:ext cx="7267575" cy="208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2298701"/>
            <a:ext cx="4843463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01" y="5181599"/>
            <a:ext cx="3784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/>
          </p:cNvSpPr>
          <p:nvPr/>
        </p:nvSpPr>
        <p:spPr bwMode="auto">
          <a:xfrm>
            <a:off x="6303728" y="548571"/>
            <a:ext cx="510745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Optima"/>
                <a:cs typeface="Optima"/>
              </a:rPr>
              <a:t>The Fab Lab Network: </a:t>
            </a:r>
          </a:p>
          <a:p>
            <a:r>
              <a:rPr lang="en-US" dirty="0">
                <a:solidFill>
                  <a:schemeClr val="tx1"/>
                </a:solidFill>
                <a:latin typeface="Optima"/>
                <a:cs typeface="Optima"/>
              </a:rPr>
              <a:t>A Distributed Network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2057401"/>
            <a:ext cx="37830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" presetID="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1" y="711201"/>
            <a:ext cx="12969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3018868" y="914401"/>
            <a:ext cx="6957541" cy="8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0" rIns="91422" bIns="45710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4800" dirty="0">
                <a:latin typeface="Optima"/>
                <a:cs typeface="Optima"/>
              </a:rPr>
              <a:t>White House Maker Faire</a:t>
            </a:r>
          </a:p>
        </p:txBody>
      </p:sp>
      <p:pic>
        <p:nvPicPr>
          <p:cNvPr id="4505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0400" y="-9867900"/>
            <a:ext cx="6502400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209801"/>
            <a:ext cx="4876800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99" y="2362200"/>
            <a:ext cx="4783138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1" y="5257801"/>
            <a:ext cx="6502400" cy="3657601"/>
          </a:xfrm>
          <a:prstGeom prst="rect">
            <a:avLst/>
          </a:prstGeom>
          <a:effectLst>
            <a:outerShdw blurRad="50800" dist="38100" dir="36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pitchFamily="-103" charset="0"/>
            <a:ea typeface="ヒラギノ角ゴ ProN W3" pitchFamily="-103" charset="-128"/>
            <a:cs typeface="ヒラギノ角ゴ ProN W3" pitchFamily="-103" charset="-128"/>
            <a:sym typeface="Gill Sans" pitchFamily="-103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Pages>0</Pages>
  <Words>157</Words>
  <Characters>0</Characters>
  <Application>Microsoft Macintosh PowerPoint</Application>
  <PresentationFormat>Custom</PresentationFormat>
  <Lines>0</Lines>
  <Paragraphs>35</Paragraphs>
  <Slides>23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Fab Academy:  A Global Campus</vt:lpstr>
      <vt:lpstr>PowerPoint Presentation</vt:lpstr>
      <vt:lpstr>PiTo to DiDo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Faces of Fab Labs Три лица фаб Лаб</dc:title>
  <dc:subject/>
  <dc:creator/>
  <cp:keywords/>
  <dc:description/>
  <cp:lastModifiedBy>Sherry Lassiter</cp:lastModifiedBy>
  <cp:revision>63</cp:revision>
  <dcterms:created xsi:type="dcterms:W3CDTF">2014-07-31T10:48:12Z</dcterms:created>
  <dcterms:modified xsi:type="dcterms:W3CDTF">2015-03-11T22:56:13Z</dcterms:modified>
</cp:coreProperties>
</file>