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1" r:id="rId6"/>
    <p:sldId id="264" r:id="rId7"/>
    <p:sldId id="260" r:id="rId8"/>
    <p:sldId id="262" r:id="rId9"/>
    <p:sldId id="265" r:id="rId10"/>
    <p:sldId id="26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1" autoAdjust="0"/>
    <p:restoredTop sz="60161" autoAdjust="0"/>
  </p:normalViewPr>
  <p:slideViewPr>
    <p:cSldViewPr snapToGrid="0" snapToObjects="1">
      <p:cViewPr varScale="1">
        <p:scale>
          <a:sx n="65" d="100"/>
          <a:sy n="65" d="100"/>
        </p:scale>
        <p:origin x="-1304" y="-120"/>
      </p:cViewPr>
      <p:guideLst>
        <p:guide orient="horz" pos="2160"/>
        <p:guide pos="2880"/>
      </p:guideLst>
    </p:cSldViewPr>
  </p:slideViewPr>
  <p:outlineViewPr>
    <p:cViewPr>
      <p:scale>
        <a:sx n="33" d="100"/>
        <a:sy n="33" d="100"/>
      </p:scale>
      <p:origin x="0" y="922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0E09B7-48A5-DD4B-9702-6B7C3DD49EDE}" type="datetimeFigureOut">
              <a:rPr lang="en-US" smtClean="0"/>
              <a:t>3/11/15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8667EC-D2E1-8B4A-80EB-75066776A88B}" type="slidenum">
              <a:rPr lang="en-US" smtClean="0"/>
              <a:t>‹#›</a:t>
            </a:fld>
            <a:endParaRPr lang="en-US"/>
          </a:p>
        </p:txBody>
      </p:sp>
    </p:spTree>
    <p:extLst>
      <p:ext uri="{BB962C8B-B14F-4D97-AF65-F5344CB8AC3E}">
        <p14:creationId xmlns:p14="http://schemas.microsoft.com/office/powerpoint/2010/main" val="315078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AAA957-E711-1240-8C79-F9614B71FB58}" type="datetimeFigureOut">
              <a:rPr lang="en-US" smtClean="0"/>
              <a:t>3/11/15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5F7574-49EB-5F42-922E-3E097160E051}" type="slidenum">
              <a:rPr lang="en-US" smtClean="0"/>
              <a:t>‹#›</a:t>
            </a:fld>
            <a:endParaRPr lang="en-US"/>
          </a:p>
        </p:txBody>
      </p:sp>
    </p:spTree>
    <p:extLst>
      <p:ext uri="{BB962C8B-B14F-4D97-AF65-F5344CB8AC3E}">
        <p14:creationId xmlns:p14="http://schemas.microsoft.com/office/powerpoint/2010/main" val="20786434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1</a:t>
            </a:fld>
            <a:endParaRPr lang="en-US"/>
          </a:p>
        </p:txBody>
      </p:sp>
    </p:spTree>
    <p:extLst>
      <p:ext uri="{BB962C8B-B14F-4D97-AF65-F5344CB8AC3E}">
        <p14:creationId xmlns:p14="http://schemas.microsoft.com/office/powerpoint/2010/main" val="2620167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NCCs</a:t>
            </a:r>
          </a:p>
          <a:p>
            <a:pPr marL="171450" indent="-171450">
              <a:buFont typeface="Arial"/>
              <a:buChar char="•"/>
            </a:pPr>
            <a:r>
              <a:rPr lang="en-US" sz="1200" kern="1200" dirty="0" smtClean="0">
                <a:solidFill>
                  <a:schemeClr val="tx1"/>
                </a:solidFill>
                <a:effectLst/>
                <a:latin typeface="+mn-lt"/>
                <a:ea typeface="+mn-ea"/>
                <a:cs typeface="+mn-cs"/>
              </a:rPr>
              <a:t>Benefits from the NCCs depend directly on how well they are positioned in their respective countries and the commitment of the respective country governments to support them and abide by their recommendations. </a:t>
            </a:r>
          </a:p>
          <a:p>
            <a:pPr marL="171450" indent="-171450">
              <a:buFont typeface="Arial"/>
              <a:buChar char="•"/>
            </a:pPr>
            <a:r>
              <a:rPr lang="en-US" sz="1200" kern="1200" dirty="0" smtClean="0">
                <a:solidFill>
                  <a:schemeClr val="tx1"/>
                </a:solidFill>
                <a:effectLst/>
                <a:latin typeface="+mn-lt"/>
                <a:ea typeface="+mn-ea"/>
                <a:cs typeface="+mn-cs"/>
              </a:rPr>
              <a:t>The single most important aspect of this commitment is the leadership that the government provides for the Council.</a:t>
            </a:r>
          </a:p>
          <a:p>
            <a:pPr marL="171450" indent="-171450">
              <a:buFont typeface="Arial"/>
              <a:buChar char="•"/>
            </a:pPr>
            <a:r>
              <a:rPr lang="en-US" sz="1200" kern="1200" dirty="0" smtClean="0">
                <a:solidFill>
                  <a:schemeClr val="tx1"/>
                </a:solidFill>
                <a:effectLst/>
                <a:latin typeface="+mn-lt"/>
                <a:ea typeface="+mn-ea"/>
                <a:cs typeface="+mn-cs"/>
              </a:rPr>
              <a:t>Buy-in of major business</a:t>
            </a:r>
            <a:r>
              <a:rPr lang="en-US" sz="1200" kern="1200" baseline="0" dirty="0" smtClean="0">
                <a:solidFill>
                  <a:schemeClr val="tx1"/>
                </a:solidFill>
                <a:effectLst/>
                <a:latin typeface="+mn-lt"/>
                <a:ea typeface="+mn-ea"/>
                <a:cs typeface="+mn-cs"/>
              </a:rPr>
              <a:t> groups – Chambers of Commerce – is also crucial</a:t>
            </a:r>
            <a:endParaRPr lang="en-US" sz="1200" kern="1200" dirty="0" smtClean="0">
              <a:solidFill>
                <a:schemeClr val="tx1"/>
              </a:solidFill>
              <a:effectLst/>
              <a:latin typeface="+mn-lt"/>
              <a:ea typeface="+mn-ea"/>
              <a:cs typeface="+mn-cs"/>
            </a:endParaRPr>
          </a:p>
          <a:p>
            <a:pPr marL="171450" indent="-171450">
              <a:buFont typeface="Arial"/>
              <a:buChar char="•"/>
            </a:pPr>
            <a:r>
              <a:rPr lang="en-US" sz="1200" kern="1200" dirty="0" smtClean="0">
                <a:solidFill>
                  <a:schemeClr val="tx1"/>
                </a:solidFill>
                <a:effectLst/>
                <a:latin typeface="+mn-lt"/>
                <a:ea typeface="+mn-ea"/>
                <a:cs typeface="+mn-cs"/>
              </a:rPr>
              <a:t>Bank conditionality may influence the pace at which country stakeholders (private businessmen and key government officials) come to realize and become active proponents of the NCC in their respective countries may be influenced by the conditionality of Bank-sponsored PBPs</a:t>
            </a:r>
          </a:p>
          <a:p>
            <a:pPr marL="171450" indent="-171450">
              <a:buFont typeface="Arial"/>
              <a:buChar char="•"/>
            </a:pPr>
            <a:r>
              <a:rPr lang="en-US" sz="1200" kern="1200" dirty="0" smtClean="0">
                <a:solidFill>
                  <a:schemeClr val="tx1"/>
                </a:solidFill>
                <a:effectLst/>
                <a:latin typeface="+mn-lt"/>
                <a:ea typeface="+mn-ea"/>
                <a:cs typeface="+mn-cs"/>
              </a:rPr>
              <a:t>But process may well take longer than the typical funding cycle of a sequence of two or three policy based loans.</a:t>
            </a:r>
            <a:r>
              <a:rPr lang="en-US" dirty="0" smtClean="0">
                <a:effectLst/>
              </a:rPr>
              <a:t> </a:t>
            </a:r>
          </a:p>
          <a:p>
            <a:pPr marL="171450" indent="-171450">
              <a:buFont typeface="Arial"/>
              <a:buChar char="•"/>
            </a:pPr>
            <a:endParaRPr lang="en-US" dirty="0" smtClean="0">
              <a:effectLst/>
            </a:endParaRPr>
          </a:p>
          <a:p>
            <a:pPr marL="0" indent="0">
              <a:buFont typeface="Arial"/>
              <a:buNone/>
            </a:pPr>
            <a:r>
              <a:rPr lang="en-US" dirty="0" smtClean="0">
                <a:effectLst/>
              </a:rPr>
              <a:t>STR</a:t>
            </a:r>
          </a:p>
          <a:p>
            <a:pPr marL="171450" indent="-171450">
              <a:buFont typeface="Arial"/>
              <a:buChar char="•"/>
            </a:pPr>
            <a:r>
              <a:rPr lang="en-US" sz="1200" kern="1200" dirty="0" smtClean="0">
                <a:solidFill>
                  <a:schemeClr val="tx1"/>
                </a:solidFill>
                <a:effectLst/>
                <a:latin typeface="+mn-lt"/>
                <a:ea typeface="+mn-ea"/>
                <a:cs typeface="+mn-cs"/>
              </a:rPr>
              <a:t>In the most successful cases the initiatives supported by the PBPs have taken hold and provided the legal, regulatory and institutional framework for the private sector actors to become actively involved.</a:t>
            </a:r>
          </a:p>
          <a:p>
            <a:pPr marL="171450" indent="-171450">
              <a:buFont typeface="Arial"/>
              <a:buChar char="•"/>
            </a:pPr>
            <a:r>
              <a:rPr lang="en-US" sz="1200" kern="1200" dirty="0" smtClean="0">
                <a:solidFill>
                  <a:schemeClr val="tx1"/>
                </a:solidFill>
                <a:effectLst/>
                <a:latin typeface="+mn-lt"/>
                <a:ea typeface="+mn-ea"/>
                <a:cs typeface="+mn-cs"/>
              </a:rPr>
              <a:t> The private sector stakeholders have embraced the opportunity and in cooperation with the governments have established viable entities to provide the services anticipated.</a:t>
            </a:r>
            <a:r>
              <a:rPr lang="en-US" dirty="0" smtClean="0">
                <a:effectLst/>
              </a:rPr>
              <a:t> </a:t>
            </a:r>
          </a:p>
          <a:p>
            <a:pPr marL="171450" indent="-171450">
              <a:buFont typeface="Arial"/>
              <a:buChar char="•"/>
            </a:pPr>
            <a:r>
              <a:rPr lang="en-US" sz="1200" kern="1200" dirty="0" smtClean="0">
                <a:solidFill>
                  <a:schemeClr val="tx1"/>
                </a:solidFill>
                <a:effectLst/>
                <a:latin typeface="+mn-lt"/>
                <a:ea typeface="+mn-ea"/>
                <a:cs typeface="+mn-cs"/>
              </a:rPr>
              <a:t>The experience in Peru, while having been initiated earlier (in 2003), illustrates the consequences of “getting it wrong”, or at least getting it partially wrong. </a:t>
            </a:r>
          </a:p>
          <a:p>
            <a:pPr marL="628650" lvl="1" indent="-171450">
              <a:buFont typeface="Arial"/>
              <a:buChar char="•"/>
            </a:pPr>
            <a:r>
              <a:rPr lang="en-US" sz="1200" kern="1200" dirty="0" smtClean="0">
                <a:solidFill>
                  <a:schemeClr val="tx1"/>
                </a:solidFill>
                <a:effectLst/>
                <a:latin typeface="+mn-lt"/>
                <a:ea typeface="+mn-ea"/>
                <a:cs typeface="+mn-cs"/>
              </a:rPr>
              <a:t>The original moveable property law made provision for a legalistic registry</a:t>
            </a:r>
            <a:r>
              <a:rPr lang="en-US" sz="1200" kern="1200" baseline="0" dirty="0" smtClean="0">
                <a:solidFill>
                  <a:schemeClr val="tx1"/>
                </a:solidFill>
                <a:effectLst/>
                <a:latin typeface="+mn-lt"/>
                <a:ea typeface="+mn-ea"/>
                <a:cs typeface="+mn-cs"/>
              </a:rPr>
              <a:t> </a:t>
            </a:r>
          </a:p>
          <a:p>
            <a:pPr marL="628650" lvl="1" indent="-171450">
              <a:buFont typeface="Arial"/>
              <a:buChar char="•"/>
            </a:pPr>
            <a:r>
              <a:rPr lang="en-US" sz="1200" kern="1200" dirty="0" smtClean="0">
                <a:solidFill>
                  <a:schemeClr val="tx1"/>
                </a:solidFill>
                <a:effectLst/>
                <a:latin typeface="+mn-lt"/>
                <a:ea typeface="+mn-ea"/>
                <a:cs typeface="+mn-cs"/>
              </a:rPr>
              <a:t>Only recently (May 2014) has a new law been drafted that will fully authorize an advisory (notice) registry in place of the current quasi-legal one.</a:t>
            </a:r>
          </a:p>
          <a:p>
            <a:pPr marL="171450" indent="-171450">
              <a:buFont typeface="Arial"/>
              <a:buChar char="•"/>
            </a:pPr>
            <a:endParaRPr lang="en-US" sz="1200" kern="1200" dirty="0" smtClean="0">
              <a:solidFill>
                <a:schemeClr val="tx1"/>
              </a:solidFill>
              <a:effectLst/>
              <a:latin typeface="+mn-lt"/>
              <a:ea typeface="+mn-ea"/>
              <a:cs typeface="+mn-cs"/>
            </a:endParaRPr>
          </a:p>
          <a:p>
            <a:pPr marL="0" indent="0">
              <a:buFont typeface="Arial"/>
              <a:buNone/>
            </a:pPr>
            <a:r>
              <a:rPr lang="en-US" sz="1200" kern="1200" dirty="0" smtClean="0">
                <a:solidFill>
                  <a:schemeClr val="tx1"/>
                </a:solidFill>
                <a:effectLst/>
                <a:latin typeface="+mn-lt"/>
                <a:ea typeface="+mn-ea"/>
                <a:cs typeface="+mn-cs"/>
              </a:rPr>
              <a:t>Transparency and Competition Policy</a:t>
            </a:r>
          </a:p>
          <a:p>
            <a:pPr marL="171450" indent="-171450">
              <a:buFont typeface="Arial"/>
              <a:buChar char="•"/>
            </a:pPr>
            <a:r>
              <a:rPr lang="en-US" dirty="0" smtClean="0">
                <a:effectLst/>
              </a:rPr>
              <a:t> </a:t>
            </a:r>
            <a:r>
              <a:rPr lang="en-US" sz="1200" kern="1200" dirty="0" smtClean="0">
                <a:solidFill>
                  <a:schemeClr val="tx1"/>
                </a:solidFill>
                <a:effectLst/>
                <a:latin typeface="+mn-lt"/>
                <a:ea typeface="+mn-ea"/>
                <a:cs typeface="+mn-cs"/>
              </a:rPr>
              <a:t>There is an increasing public awareness of the importance of this form of market oversight and the agencies have responded to specific infractions vigorously. </a:t>
            </a:r>
          </a:p>
          <a:p>
            <a:pPr marL="171450" indent="-171450">
              <a:buFont typeface="Arial"/>
              <a:buChar char="•"/>
            </a:pPr>
            <a:endParaRPr lang="en-US" sz="1200" kern="1200" dirty="0" smtClean="0">
              <a:solidFill>
                <a:schemeClr val="tx1"/>
              </a:solidFill>
              <a:effectLst/>
              <a:latin typeface="+mn-lt"/>
              <a:ea typeface="+mn-ea"/>
              <a:cs typeface="+mn-cs"/>
            </a:endParaRPr>
          </a:p>
          <a:p>
            <a:pPr marL="0" indent="0">
              <a:buFont typeface="Arial"/>
              <a:buNone/>
            </a:pPr>
            <a:r>
              <a:rPr lang="en-US" sz="1200" kern="1200" dirty="0" smtClean="0">
                <a:solidFill>
                  <a:schemeClr val="tx1"/>
                </a:solidFill>
                <a:effectLst/>
                <a:latin typeface="+mn-lt"/>
                <a:ea typeface="+mn-ea"/>
                <a:cs typeface="+mn-cs"/>
              </a:rPr>
              <a:t>Transactions</a:t>
            </a:r>
            <a:r>
              <a:rPr lang="en-US" sz="1200" kern="1200" baseline="0" dirty="0" smtClean="0">
                <a:solidFill>
                  <a:schemeClr val="tx1"/>
                </a:solidFill>
                <a:effectLst/>
                <a:latin typeface="+mn-lt"/>
                <a:ea typeface="+mn-ea"/>
                <a:cs typeface="+mn-cs"/>
              </a:rPr>
              <a:t> costs</a:t>
            </a:r>
          </a:p>
          <a:p>
            <a:pPr marL="171450" indent="-171450">
              <a:buFont typeface="Arial"/>
              <a:buChar char="•"/>
            </a:pPr>
            <a:r>
              <a:rPr lang="en-US" sz="1200" kern="1200" dirty="0" smtClean="0">
                <a:solidFill>
                  <a:schemeClr val="tx1"/>
                </a:solidFill>
                <a:effectLst/>
                <a:latin typeface="+mn-lt"/>
                <a:ea typeface="+mn-ea"/>
                <a:cs typeface="+mn-cs"/>
              </a:rPr>
              <a:t>In most cases red-tape reduction initiatives have remained alive after Bank PBPs are over.</a:t>
            </a:r>
          </a:p>
          <a:p>
            <a:pPr marL="171450" indent="-171450">
              <a:buFont typeface="Arial"/>
              <a:buChar char="•"/>
            </a:pPr>
            <a:r>
              <a:rPr lang="en-US" sz="1200" kern="1200" dirty="0" smtClean="0">
                <a:solidFill>
                  <a:schemeClr val="tx1"/>
                </a:solidFill>
                <a:effectLst/>
                <a:latin typeface="+mn-lt"/>
                <a:ea typeface="+mn-ea"/>
                <a:cs typeface="+mn-cs"/>
              </a:rPr>
              <a:t>They have gained sufficient acceptance and support from their current and prospective beneficiaries that governments cannot turn back the clock and reverse them.</a:t>
            </a:r>
          </a:p>
          <a:p>
            <a:pPr marL="628650" lvl="1" indent="-171450">
              <a:buFont typeface="Arial"/>
              <a:buChar char="•"/>
            </a:pPr>
            <a:r>
              <a:rPr lang="en-US" sz="1200" kern="1200" dirty="0" smtClean="0">
                <a:solidFill>
                  <a:schemeClr val="tx1"/>
                </a:solidFill>
                <a:effectLst/>
                <a:latin typeface="+mn-lt"/>
                <a:ea typeface="+mn-ea"/>
                <a:cs typeface="+mn-cs"/>
              </a:rPr>
              <a:t> For example single windows are gaining supporters and yielding results in countries where they have been applied. </a:t>
            </a:r>
          </a:p>
          <a:p>
            <a:pPr marL="171450" indent="-171450">
              <a:buFont typeface="Arial"/>
              <a:buChar char="•"/>
            </a:pPr>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10</a:t>
            </a:fld>
            <a:endParaRPr lang="en-US"/>
          </a:p>
        </p:txBody>
      </p:sp>
    </p:spTree>
    <p:extLst>
      <p:ext uri="{BB962C8B-B14F-4D97-AF65-F5344CB8AC3E}">
        <p14:creationId xmlns:p14="http://schemas.microsoft.com/office/powerpoint/2010/main" val="2289724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IDB experience in Policy</a:t>
            </a:r>
            <a:r>
              <a:rPr lang="en-US" sz="1200" baseline="0" dirty="0" smtClean="0"/>
              <a:t> Based Programs (1993 – 2006)</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Team leader and principal author of seven </a:t>
            </a:r>
            <a:r>
              <a:rPr lang="en-US" sz="1200" b="1" kern="1200" dirty="0" smtClean="0">
                <a:solidFill>
                  <a:schemeClr val="tx1"/>
                </a:solidFill>
                <a:effectLst/>
                <a:latin typeface="+mn-lt"/>
                <a:ea typeface="+mn-ea"/>
                <a:cs typeface="+mn-cs"/>
              </a:rPr>
              <a:t>Policy Based Loan</a:t>
            </a:r>
            <a:r>
              <a:rPr lang="en-US" sz="1200" kern="1200" dirty="0" smtClean="0">
                <a:solidFill>
                  <a:schemeClr val="tx1"/>
                </a:solidFill>
                <a:effectLst/>
                <a:latin typeface="+mn-lt"/>
                <a:ea typeface="+mn-ea"/>
                <a:cs typeface="+mn-cs"/>
              </a:rPr>
              <a:t> programs (PBLs) in Peru (4), Colombia (1) and Jamaica (2).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Team leader or member of an additional five PBLs in five other countries, including Investment Sector Loans to Barbados and Trinidad &amp; Tobago (1993 – 1999).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endParaRPr lang="en-US" sz="1200" kern="1200" dirty="0" smtClean="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sz="1200" kern="1200" dirty="0" smtClean="0">
                <a:solidFill>
                  <a:schemeClr val="tx1"/>
                </a:solidFill>
                <a:effectLst/>
                <a:latin typeface="+mn-lt"/>
                <a:ea typeface="+mn-ea"/>
                <a:cs typeface="+mn-cs"/>
              </a:rPr>
              <a:t>Lasting Benefits</a:t>
            </a:r>
            <a:r>
              <a:rPr lang="en-US" sz="1200" kern="1200" baseline="0" dirty="0" smtClean="0">
                <a:solidFill>
                  <a:schemeClr val="tx1"/>
                </a:solidFill>
                <a:effectLst/>
                <a:latin typeface="+mn-lt"/>
                <a:ea typeface="+mn-ea"/>
                <a:cs typeface="+mn-cs"/>
              </a:rPr>
              <a:t> study</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baseline="0" dirty="0" smtClean="0">
                <a:solidFill>
                  <a:schemeClr val="tx1"/>
                </a:solidFill>
                <a:effectLst/>
                <a:latin typeface="+mn-lt"/>
                <a:ea typeface="+mn-ea"/>
                <a:cs typeface="+mn-cs"/>
              </a:rPr>
              <a:t>Eight Countries					</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Bolivia</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Colombia</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Dominican Republic</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El Salvador</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Guyana</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Jamaica</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Peru</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Uruguay</a:t>
            </a:r>
          </a:p>
          <a:p>
            <a:pPr marL="628650" marR="0" lvl="1" indent="-171450" algn="l" defTabSz="457200" rtl="0" eaLnBrk="1" fontAlgn="auto" latinLnBrk="0" hangingPunct="1">
              <a:lnSpc>
                <a:spcPct val="100000"/>
              </a:lnSpc>
              <a:spcBef>
                <a:spcPts val="0"/>
              </a:spcBef>
              <a:spcAft>
                <a:spcPts val="0"/>
              </a:spcAft>
              <a:buClrTx/>
              <a:buSzTx/>
              <a:buFont typeface="Arial"/>
              <a:buChar char="•"/>
              <a:tabLst/>
              <a:defRPr/>
            </a:pPr>
            <a:endParaRPr lang="en-US" sz="1200" kern="1200" baseline="0" dirty="0" smtClean="0">
              <a:solidFill>
                <a:schemeClr val="tx1"/>
              </a:solidFill>
              <a:effectLst/>
              <a:latin typeface="+mn-lt"/>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baseline="0" dirty="0" smtClean="0">
                <a:solidFill>
                  <a:schemeClr val="tx1"/>
                </a:solidFill>
                <a:effectLst/>
                <a:latin typeface="+mn-lt"/>
                <a:ea typeface="+mn-ea"/>
                <a:cs typeface="+mn-cs"/>
              </a:rPr>
              <a:t>Seven Sectors</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Public-Private Sector Dialogue</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Reduction in Transaction Costs</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Transparency and Competition</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Financial Sector Initiatives</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Export Promotion</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Productivity Chains/“Clusters”</a:t>
            </a:r>
          </a:p>
          <a:p>
            <a:pPr marL="685800" marR="0" lvl="1"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Technological Development and Innovation (including intellectual property)</a:t>
            </a:r>
          </a:p>
          <a:p>
            <a:pPr marL="457200" marR="0" lvl="1" indent="0" algn="l" defTabSz="457200" rtl="0" eaLnBrk="1" fontAlgn="auto" latinLnBrk="0" hangingPunct="1">
              <a:lnSpc>
                <a:spcPct val="100000"/>
              </a:lnSpc>
              <a:spcBef>
                <a:spcPts val="0"/>
              </a:spcBef>
              <a:spcAft>
                <a:spcPts val="0"/>
              </a:spcAft>
              <a:buClrTx/>
              <a:buSzTx/>
              <a:buFont typeface="+mj-lt"/>
              <a:buNone/>
              <a:tabLst/>
              <a:defRPr/>
            </a:pPr>
            <a:endParaRPr lang="en-US" sz="1200" kern="1200" dirty="0" smtClean="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effectLst/>
                <a:latin typeface="+mn-lt"/>
                <a:ea typeface="+mn-ea"/>
                <a:cs typeface="+mn-cs"/>
              </a:rPr>
              <a:t>Approx.</a:t>
            </a:r>
            <a:r>
              <a:rPr lang="en-US" sz="1200" kern="1200" baseline="0" dirty="0" smtClean="0">
                <a:solidFill>
                  <a:schemeClr val="tx1"/>
                </a:solidFill>
                <a:effectLst/>
                <a:latin typeface="+mn-lt"/>
                <a:ea typeface="+mn-ea"/>
                <a:cs typeface="+mn-cs"/>
              </a:rPr>
              <a:t> 40 “case studies”</a:t>
            </a:r>
            <a:endParaRPr lang="en-US" sz="1200" kern="1200" dirty="0" smtClean="0">
              <a:solidFill>
                <a:schemeClr val="tx1"/>
              </a:solidFill>
              <a:effectLst/>
              <a:latin typeface="+mn-lt"/>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endParaRPr lang="en-US" sz="10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2</a:t>
            </a:fld>
            <a:endParaRPr lang="en-US"/>
          </a:p>
        </p:txBody>
      </p:sp>
    </p:spTree>
    <p:extLst>
      <p:ext uri="{BB962C8B-B14F-4D97-AF65-F5344CB8AC3E}">
        <p14:creationId xmlns:p14="http://schemas.microsoft.com/office/powerpoint/2010/main" val="3919918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Factors that give sustainability to the reforms</a:t>
            </a:r>
          </a:p>
          <a:p>
            <a:r>
              <a:rPr lang="en-US" sz="1200" kern="1200" dirty="0" smtClean="0">
                <a:solidFill>
                  <a:schemeClr val="tx1"/>
                </a:solidFill>
                <a:effectLst/>
                <a:latin typeface="+mn-lt"/>
                <a:ea typeface="+mn-ea"/>
                <a:cs typeface="+mn-cs"/>
              </a:rPr>
              <a:t> </a:t>
            </a:r>
          </a:p>
          <a:p>
            <a:pPr marL="171450" indent="-171450">
              <a:buFontTx/>
              <a:buChar char="-"/>
            </a:pPr>
            <a:r>
              <a:rPr lang="en-US" sz="1200" kern="1200" dirty="0" smtClean="0">
                <a:solidFill>
                  <a:schemeClr val="tx1"/>
                </a:solidFill>
                <a:effectLst/>
                <a:latin typeface="+mn-lt"/>
                <a:ea typeface="+mn-ea"/>
                <a:cs typeface="+mn-cs"/>
              </a:rPr>
              <a:t>We often see an iterative process whereby stakeholders initially resist unfamiliar reforms but in so doing at least become sensitized to the issue.  Decision makers</a:t>
            </a:r>
            <a:r>
              <a:rPr lang="en-US" sz="1200" kern="1200" baseline="0" dirty="0" smtClean="0">
                <a:solidFill>
                  <a:schemeClr val="tx1"/>
                </a:solidFill>
                <a:effectLst/>
                <a:latin typeface="+mn-lt"/>
                <a:ea typeface="+mn-ea"/>
                <a:cs typeface="+mn-cs"/>
              </a:rPr>
              <a:t> are satisfied with the status quo. </a:t>
            </a:r>
            <a:endParaRPr lang="en-US" sz="1200" kern="1200" dirty="0" smtClean="0">
              <a:solidFill>
                <a:schemeClr val="tx1"/>
              </a:solidFill>
              <a:effectLst/>
              <a:latin typeface="+mn-lt"/>
              <a:ea typeface="+mn-ea"/>
              <a:cs typeface="+mn-cs"/>
            </a:endParaRPr>
          </a:p>
          <a:p>
            <a:pPr marL="171450" indent="-171450">
              <a:buFontTx/>
              <a:buChar char="-"/>
            </a:pPr>
            <a:endParaRPr lang="en-US" sz="1200" kern="1200" dirty="0" smtClean="0">
              <a:solidFill>
                <a:schemeClr val="tx1"/>
              </a:solidFill>
              <a:effectLst/>
              <a:latin typeface="+mn-lt"/>
              <a:ea typeface="+mn-ea"/>
              <a:cs typeface="+mn-cs"/>
            </a:endParaRPr>
          </a:p>
          <a:p>
            <a:pPr marL="171450" indent="-171450">
              <a:buFontTx/>
              <a:buChar char="-"/>
            </a:pPr>
            <a:r>
              <a:rPr lang="en-US" sz="1200" kern="1200" dirty="0" smtClean="0">
                <a:solidFill>
                  <a:schemeClr val="tx1"/>
                </a:solidFill>
                <a:effectLst/>
                <a:latin typeface="+mn-lt"/>
                <a:ea typeface="+mn-ea"/>
                <a:cs typeface="+mn-cs"/>
              </a:rPr>
              <a:t>Then as awareness of deficiencies in status quo becomes stronger a greater number of opinion makers (academics, think tanks, business groups) become guardedly supportive of change. </a:t>
            </a:r>
          </a:p>
          <a:p>
            <a:pPr marL="171450" indent="-171450">
              <a:buFontTx/>
              <a:buChar char="-"/>
            </a:pPr>
            <a:endParaRPr lang="en-US" sz="1200" kern="1200" dirty="0" smtClean="0">
              <a:solidFill>
                <a:schemeClr val="tx1"/>
              </a:solidFill>
              <a:effectLst/>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tx1"/>
                </a:solidFill>
                <a:effectLst/>
                <a:latin typeface="+mn-lt"/>
                <a:ea typeface="+mn-ea"/>
                <a:cs typeface="+mn-cs"/>
              </a:rPr>
              <a:t>Problem of functioning democracies</a:t>
            </a:r>
          </a:p>
          <a:p>
            <a:pPr marL="171450" marR="0" indent="-171450" algn="l" defTabSz="457200" rtl="0" eaLnBrk="1" fontAlgn="auto" latinLnBrk="0" hangingPunct="1">
              <a:lnSpc>
                <a:spcPct val="100000"/>
              </a:lnSpc>
              <a:spcBef>
                <a:spcPts val="0"/>
              </a:spcBef>
              <a:spcAft>
                <a:spcPts val="0"/>
              </a:spcAft>
              <a:buClrTx/>
              <a:buSzTx/>
              <a:buFontTx/>
              <a:buChar char="-"/>
              <a:tabLst/>
              <a:defRPr/>
            </a:pPr>
            <a:endParaRPr lang="en-US" sz="1200" kern="1200" dirty="0" smtClean="0">
              <a:solidFill>
                <a:schemeClr val="tx1"/>
              </a:solidFill>
              <a:effectLst/>
              <a:latin typeface="+mn-lt"/>
              <a:ea typeface="+mn-ea"/>
              <a:cs typeface="+mn-cs"/>
            </a:endParaRPr>
          </a:p>
          <a:p>
            <a:pPr marL="171450" indent="-171450">
              <a:buFontTx/>
              <a:buChar char="-"/>
            </a:pPr>
            <a:r>
              <a:rPr lang="en-US" sz="1200" kern="1200" dirty="0" smtClean="0">
                <a:solidFill>
                  <a:schemeClr val="tx1"/>
                </a:solidFill>
                <a:effectLst/>
                <a:latin typeface="+mn-lt"/>
                <a:ea typeface="+mn-ea"/>
                <a:cs typeface="+mn-cs"/>
              </a:rPr>
              <a:t>Final stage is full stakeholder buy-in and publication of ideas as their own.</a:t>
            </a:r>
          </a:p>
          <a:p>
            <a:pPr marL="0" indent="0">
              <a:buFontTx/>
              <a:buNone/>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5F7574-49EB-5F42-922E-3E097160E051}" type="slidenum">
              <a:rPr lang="en-US" smtClean="0"/>
              <a:t>3</a:t>
            </a:fld>
            <a:endParaRPr lang="en-US"/>
          </a:p>
        </p:txBody>
      </p:sp>
    </p:spTree>
    <p:extLst>
      <p:ext uri="{BB962C8B-B14F-4D97-AF65-F5344CB8AC3E}">
        <p14:creationId xmlns:p14="http://schemas.microsoft.com/office/powerpoint/2010/main" val="2637844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Compliance</a:t>
            </a:r>
            <a:r>
              <a:rPr lang="en-US" baseline="0" dirty="0" smtClean="0"/>
              <a:t> with policy condition may be nominal or even unsatisfactory.</a:t>
            </a:r>
          </a:p>
          <a:p>
            <a:endParaRPr lang="en-US" baseline="0" dirty="0" smtClean="0"/>
          </a:p>
          <a:p>
            <a:r>
              <a:rPr lang="en-US" baseline="0" dirty="0" smtClean="0"/>
              <a:t>Follow-on stage(s) can address shortcomings in adoption of reforms</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4</a:t>
            </a:fld>
            <a:endParaRPr lang="en-US"/>
          </a:p>
        </p:txBody>
      </p:sp>
    </p:spTree>
    <p:extLst>
      <p:ext uri="{BB962C8B-B14F-4D97-AF65-F5344CB8AC3E}">
        <p14:creationId xmlns:p14="http://schemas.microsoft.com/office/powerpoint/2010/main" val="2892825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00" kern="1200" dirty="0" smtClean="0">
                <a:solidFill>
                  <a:schemeClr val="tx1"/>
                </a:solidFill>
                <a:effectLst/>
                <a:latin typeface="+mn-lt"/>
                <a:ea typeface="+mn-ea"/>
                <a:cs typeface="+mn-cs"/>
              </a:rPr>
              <a:t>NCCs have</a:t>
            </a:r>
            <a:r>
              <a:rPr lang="en-US" sz="1000" kern="1200" baseline="0" dirty="0" smtClean="0">
                <a:solidFill>
                  <a:schemeClr val="tx1"/>
                </a:solidFill>
                <a:effectLst/>
                <a:latin typeface="+mn-lt"/>
                <a:ea typeface="+mn-ea"/>
                <a:cs typeface="+mn-cs"/>
              </a:rPr>
              <a:t> potential to be catalysts for all other competitiveness reforms if they work well. </a:t>
            </a:r>
            <a:endParaRPr lang="en-US" sz="1000" kern="1200" dirty="0" smtClean="0">
              <a:solidFill>
                <a:schemeClr val="tx1"/>
              </a:solidFill>
              <a:effectLst/>
              <a:latin typeface="+mn-lt"/>
              <a:ea typeface="+mn-ea"/>
              <a:cs typeface="+mn-cs"/>
            </a:endParaRPr>
          </a:p>
          <a:p>
            <a:pPr lvl="0"/>
            <a:endParaRPr lang="en-US" sz="1000" kern="1200" dirty="0" smtClean="0">
              <a:solidFill>
                <a:schemeClr val="tx1"/>
              </a:solidFill>
              <a:effectLst/>
              <a:latin typeface="+mn-lt"/>
              <a:ea typeface="+mn-ea"/>
              <a:cs typeface="+mn-cs"/>
            </a:endParaRPr>
          </a:p>
          <a:p>
            <a:pPr lvl="0"/>
            <a:r>
              <a:rPr lang="en-US" sz="1000" kern="1200" dirty="0" smtClean="0">
                <a:solidFill>
                  <a:schemeClr val="tx1"/>
                </a:solidFill>
                <a:effectLst/>
                <a:latin typeface="+mn-lt"/>
                <a:ea typeface="+mn-ea"/>
                <a:cs typeface="+mn-cs"/>
              </a:rPr>
              <a:t>CNC in Peru: </a:t>
            </a:r>
          </a:p>
          <a:p>
            <a:pPr marL="171450" lvl="0" indent="-171450">
              <a:buFont typeface="Arial"/>
              <a:buChar char="•"/>
            </a:pPr>
            <a:r>
              <a:rPr lang="en-US" sz="1000" kern="1200" dirty="0" smtClean="0">
                <a:solidFill>
                  <a:schemeClr val="tx1"/>
                </a:solidFill>
                <a:effectLst/>
                <a:latin typeface="+mn-lt"/>
                <a:ea typeface="+mn-ea"/>
                <a:cs typeface="+mn-cs"/>
              </a:rPr>
              <a:t>2003 – 2007 Bank support helped it to gain prominence between 2003 – 2007 (two national forums, conditionality on regular meetings) but CNC was hobbled by the ministry under which it had to operate</a:t>
            </a:r>
          </a:p>
          <a:p>
            <a:pPr marL="171450" lvl="0" indent="-171450">
              <a:buFont typeface="Arial"/>
              <a:buChar char="•"/>
            </a:pPr>
            <a:r>
              <a:rPr lang="en-US" sz="1000" kern="1200" dirty="0" smtClean="0">
                <a:solidFill>
                  <a:schemeClr val="tx1"/>
                </a:solidFill>
                <a:effectLst/>
                <a:latin typeface="+mn-lt"/>
                <a:ea typeface="+mn-ea"/>
                <a:cs typeface="+mn-cs"/>
              </a:rPr>
              <a:t>2006 - By end of PBP</a:t>
            </a:r>
            <a:r>
              <a:rPr lang="en-US" sz="1000" kern="1200" baseline="0" dirty="0" smtClean="0">
                <a:solidFill>
                  <a:schemeClr val="tx1"/>
                </a:solidFill>
                <a:effectLst/>
                <a:latin typeface="+mn-lt"/>
                <a:ea typeface="+mn-ea"/>
                <a:cs typeface="+mn-cs"/>
              </a:rPr>
              <a:t> (2006) CNC was meeting only 3 times per year </a:t>
            </a:r>
          </a:p>
          <a:p>
            <a:pPr marL="171450" lvl="0" indent="-171450">
              <a:buFont typeface="Arial"/>
              <a:buChar char="•"/>
            </a:pPr>
            <a:r>
              <a:rPr lang="en-US" sz="1000" kern="1200" baseline="0" dirty="0" smtClean="0">
                <a:solidFill>
                  <a:schemeClr val="tx1"/>
                </a:solidFill>
                <a:effectLst/>
                <a:latin typeface="+mn-lt"/>
                <a:ea typeface="+mn-ea"/>
                <a:cs typeface="+mn-cs"/>
              </a:rPr>
              <a:t>2007 - Next year (2007) it met only 2 times</a:t>
            </a:r>
          </a:p>
          <a:p>
            <a:pPr marL="628650" lvl="1" indent="-171450">
              <a:buFont typeface="Arial"/>
              <a:buChar char="•"/>
            </a:pPr>
            <a:r>
              <a:rPr lang="en-US" sz="1000" kern="1200" baseline="0" dirty="0" smtClean="0">
                <a:solidFill>
                  <a:schemeClr val="tx1"/>
                </a:solidFill>
                <a:effectLst/>
                <a:latin typeface="+mn-lt"/>
                <a:ea typeface="+mn-ea"/>
                <a:cs typeface="+mn-cs"/>
              </a:rPr>
              <a:t>Working groups formed under CNC aegis failed to achieve results =&gt; loss of credibility for CNC</a:t>
            </a:r>
          </a:p>
          <a:p>
            <a:pPr marL="171450" lvl="0" indent="-171450">
              <a:buFont typeface="Arial"/>
              <a:buChar char="•"/>
            </a:pPr>
            <a:r>
              <a:rPr lang="en-US" sz="1000" kern="1200" dirty="0" smtClean="0">
                <a:solidFill>
                  <a:schemeClr val="tx1"/>
                </a:solidFill>
                <a:effectLst/>
                <a:latin typeface="+mn-lt"/>
                <a:ea typeface="+mn-ea"/>
                <a:cs typeface="+mn-cs"/>
              </a:rPr>
              <a:t> New government in 2009 saw potential of CNC and reconstituted the board and put it under the Ministry of Economics and Finance </a:t>
            </a:r>
          </a:p>
          <a:p>
            <a:pPr marL="171450" lvl="0" indent="-171450">
              <a:buFont typeface="Arial"/>
              <a:buChar char="•"/>
            </a:pPr>
            <a:r>
              <a:rPr lang="en-US" sz="1000" kern="1200" dirty="0" smtClean="0">
                <a:solidFill>
                  <a:schemeClr val="tx1"/>
                </a:solidFill>
                <a:effectLst/>
                <a:latin typeface="+mn-lt"/>
                <a:ea typeface="+mn-ea"/>
                <a:cs typeface="+mn-cs"/>
              </a:rPr>
              <a:t>CNC is now much more proactive in pursuing reform agenda</a:t>
            </a:r>
          </a:p>
          <a:p>
            <a:pPr lvl="1"/>
            <a:r>
              <a:rPr lang="en-US" sz="1000" kern="1200" dirty="0" smtClean="0">
                <a:solidFill>
                  <a:schemeClr val="tx1"/>
                </a:solidFill>
                <a:effectLst/>
                <a:latin typeface="+mn-lt"/>
                <a:ea typeface="+mn-ea"/>
                <a:cs typeface="+mn-cs"/>
              </a:rPr>
              <a:t>It concluded a  “Competitiveness Agenda 2012-2013” that prioritized 60 targets in seven strategic areas</a:t>
            </a:r>
          </a:p>
          <a:p>
            <a:pPr lvl="1"/>
            <a:r>
              <a:rPr lang="en-US" sz="1000" kern="1200" dirty="0" smtClean="0">
                <a:solidFill>
                  <a:schemeClr val="tx1"/>
                </a:solidFill>
                <a:effectLst/>
                <a:latin typeface="+mn-lt"/>
                <a:ea typeface="+mn-ea"/>
                <a:cs typeface="+mn-cs"/>
              </a:rPr>
              <a:t> - pilot program in two regions providing web-based information on opening, operating and closing a business</a:t>
            </a:r>
          </a:p>
          <a:p>
            <a:pPr lvl="1"/>
            <a:r>
              <a:rPr lang="en-US" sz="1000" kern="1200" dirty="0" smtClean="0">
                <a:solidFill>
                  <a:schemeClr val="tx1"/>
                </a:solidFill>
                <a:effectLst/>
                <a:latin typeface="+mn-lt"/>
                <a:ea typeface="+mn-ea"/>
                <a:cs typeface="+mn-cs"/>
              </a:rPr>
              <a:t>-</a:t>
            </a:r>
            <a:r>
              <a:rPr lang="en-US" sz="1000" kern="1200" baseline="0" dirty="0" smtClean="0">
                <a:solidFill>
                  <a:schemeClr val="tx1"/>
                </a:solidFill>
                <a:effectLst/>
                <a:latin typeface="+mn-lt"/>
                <a:ea typeface="+mn-ea"/>
                <a:cs typeface="+mn-cs"/>
              </a:rPr>
              <a:t> </a:t>
            </a:r>
            <a:r>
              <a:rPr lang="en-US" sz="1000" kern="1200" dirty="0" smtClean="0">
                <a:solidFill>
                  <a:schemeClr val="tx1"/>
                </a:solidFill>
                <a:effectLst/>
                <a:latin typeface="+mn-lt"/>
                <a:ea typeface="+mn-ea"/>
                <a:cs typeface="+mn-cs"/>
              </a:rPr>
              <a:t>Established an electronic business registry service in 11 regions of the country reducing the time required to form a business to 2.7 days. Plan further reduction to 24 hours. </a:t>
            </a:r>
          </a:p>
          <a:p>
            <a:pPr lvl="0"/>
            <a:endParaRPr lang="en-US" sz="1000" kern="1200" dirty="0" smtClean="0">
              <a:solidFill>
                <a:schemeClr val="tx1"/>
              </a:solidFill>
              <a:effectLst/>
              <a:latin typeface="+mn-lt"/>
              <a:ea typeface="+mn-ea"/>
              <a:cs typeface="+mn-cs"/>
            </a:endParaRPr>
          </a:p>
          <a:p>
            <a:pPr lvl="0"/>
            <a:r>
              <a:rPr lang="en-US" sz="1000" kern="1200" dirty="0" smtClean="0">
                <a:solidFill>
                  <a:schemeClr val="tx1"/>
                </a:solidFill>
                <a:effectLst/>
                <a:latin typeface="+mn-lt"/>
                <a:ea typeface="+mn-ea"/>
                <a:cs typeface="+mn-cs"/>
              </a:rPr>
              <a:t>Guyana</a:t>
            </a:r>
          </a:p>
          <a:p>
            <a:pPr marL="171450" indent="-171450">
              <a:buFont typeface="Arial"/>
              <a:buChar char="•"/>
            </a:pPr>
            <a:r>
              <a:rPr lang="en-US" sz="1000" kern="1200" dirty="0" smtClean="0">
                <a:solidFill>
                  <a:schemeClr val="tx1"/>
                </a:solidFill>
                <a:effectLst/>
                <a:latin typeface="+mn-lt"/>
                <a:ea typeface="+mn-ea"/>
                <a:cs typeface="+mn-cs"/>
              </a:rPr>
              <a:t>2006 - IDB encouraged and then took advantage of a Presidential summit on competitiveness held in 2006, which led to the creation of the “National Competitiveness Strategy Steering Committee”. This meets quarterly and oversees ongoing strategy formulation, adherence to the goals of the National Competitiveness Strategy (NCS) and the implementation of policies and programs.</a:t>
            </a:r>
          </a:p>
          <a:p>
            <a:pPr marL="171450" indent="-171450">
              <a:buFont typeface="Arial"/>
              <a:buChar char="•"/>
            </a:pPr>
            <a:r>
              <a:rPr lang="en-US" sz="1000" kern="1200" dirty="0" smtClean="0">
                <a:solidFill>
                  <a:schemeClr val="tx1"/>
                </a:solidFill>
                <a:effectLst/>
                <a:latin typeface="+mn-lt"/>
                <a:ea typeface="+mn-ea"/>
                <a:cs typeface="+mn-cs"/>
              </a:rPr>
              <a:t>2011-  National</a:t>
            </a:r>
            <a:r>
              <a:rPr lang="en-US" sz="1000" kern="1200" baseline="0" dirty="0" smtClean="0">
                <a:solidFill>
                  <a:schemeClr val="tx1"/>
                </a:solidFill>
                <a:effectLst/>
                <a:latin typeface="+mn-lt"/>
                <a:ea typeface="+mn-ea"/>
                <a:cs typeface="+mn-cs"/>
              </a:rPr>
              <a:t> Competitiveness Summit </a:t>
            </a:r>
            <a:r>
              <a:rPr lang="en-US" sz="1000" dirty="0" smtClean="0">
                <a:effectLst/>
              </a:rPr>
              <a:t> </a:t>
            </a:r>
            <a:endParaRPr lang="en-US" sz="1000" b="0" dirty="0" smtClean="0">
              <a:effectLst/>
            </a:endParaRPr>
          </a:p>
          <a:p>
            <a:pPr marL="171450" indent="-171450">
              <a:buFont typeface="Arial"/>
              <a:buChar char="•"/>
            </a:pPr>
            <a:r>
              <a:rPr lang="en-US" sz="1000" b="0" kern="1200" dirty="0" smtClean="0">
                <a:solidFill>
                  <a:schemeClr val="tx1"/>
                </a:solidFill>
                <a:effectLst/>
                <a:latin typeface="+mn-lt"/>
                <a:ea typeface="+mn-ea"/>
                <a:cs typeface="+mn-cs"/>
              </a:rPr>
              <a:t>2014 - regular </a:t>
            </a:r>
            <a:r>
              <a:rPr lang="en-US" sz="1000" kern="1200" dirty="0" smtClean="0">
                <a:solidFill>
                  <a:schemeClr val="tx1"/>
                </a:solidFill>
                <a:effectLst/>
                <a:latin typeface="+mn-lt"/>
                <a:ea typeface="+mn-ea"/>
                <a:cs typeface="+mn-cs"/>
              </a:rPr>
              <a:t>meetings,</a:t>
            </a:r>
            <a:r>
              <a:rPr lang="en-US" sz="1000" kern="1200" baseline="0" dirty="0" smtClean="0">
                <a:solidFill>
                  <a:schemeClr val="tx1"/>
                </a:solidFill>
                <a:effectLst/>
                <a:latin typeface="+mn-lt"/>
                <a:ea typeface="+mn-ea"/>
                <a:cs typeface="+mn-cs"/>
              </a:rPr>
              <a:t> </a:t>
            </a:r>
            <a:r>
              <a:rPr lang="en-US" sz="1000" kern="1200" dirty="0" smtClean="0">
                <a:solidFill>
                  <a:schemeClr val="tx1"/>
                </a:solidFill>
                <a:effectLst/>
                <a:latin typeface="+mn-lt"/>
                <a:ea typeface="+mn-ea"/>
                <a:cs typeface="+mn-cs"/>
              </a:rPr>
              <a:t>10 working groups, each one focused on a major sectorial area. </a:t>
            </a:r>
          </a:p>
          <a:p>
            <a:pPr marL="171450" indent="-171450">
              <a:buFont typeface="Arial"/>
              <a:buChar char="•"/>
            </a:pPr>
            <a:r>
              <a:rPr lang="en-US" sz="1000" kern="1200" dirty="0" smtClean="0">
                <a:solidFill>
                  <a:schemeClr val="tx1"/>
                </a:solidFill>
                <a:effectLst/>
                <a:latin typeface="+mn-lt"/>
                <a:ea typeface="+mn-ea"/>
                <a:cs typeface="+mn-cs"/>
              </a:rPr>
              <a:t>Achievements under the National Competitiveness Strategy include</a:t>
            </a:r>
          </a:p>
          <a:p>
            <a:pPr marL="628650" lvl="1" indent="-171450">
              <a:buFont typeface="Arial"/>
              <a:buChar char="•"/>
            </a:pPr>
            <a:r>
              <a:rPr lang="en-US" sz="1000" kern="1200" dirty="0" smtClean="0">
                <a:solidFill>
                  <a:schemeClr val="tx1"/>
                </a:solidFill>
                <a:effectLst/>
                <a:latin typeface="+mn-lt"/>
                <a:ea typeface="+mn-ea"/>
                <a:cs typeface="+mn-cs"/>
              </a:rPr>
              <a:t> Approval of a Competition and Consumer Protection Policy and the establishment of a Competition Commission and appointment of Commissioners. The Commission has been adjudicating on matters relating to competition policy. </a:t>
            </a:r>
          </a:p>
          <a:p>
            <a:pPr marL="628650" lvl="1" indent="-171450">
              <a:buFont typeface="Arial"/>
              <a:buChar char="•"/>
            </a:pPr>
            <a:r>
              <a:rPr lang="en-US" sz="1000" kern="1200" dirty="0" smtClean="0">
                <a:solidFill>
                  <a:schemeClr val="tx1"/>
                </a:solidFill>
                <a:effectLst/>
                <a:latin typeface="+mn-lt"/>
                <a:ea typeface="+mn-ea"/>
                <a:cs typeface="+mn-cs"/>
              </a:rPr>
              <a:t>Also instrumental in taxation policy and financial reform with the government’s introduction of a value-added tax, and laying the groundwork for the establishment of a credit bureau to increase the transparency of credit markets and reduce risks to lenders.</a:t>
            </a:r>
            <a:r>
              <a:rPr lang="en-US" sz="1000" dirty="0" smtClean="0">
                <a:effectLst/>
              </a:rPr>
              <a:t> </a:t>
            </a:r>
            <a:endParaRPr lang="en-US" sz="10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5</a:t>
            </a:fld>
            <a:endParaRPr lang="en-US"/>
          </a:p>
        </p:txBody>
      </p:sp>
    </p:spTree>
    <p:extLst>
      <p:ext uri="{BB962C8B-B14F-4D97-AF65-F5344CB8AC3E}">
        <p14:creationId xmlns:p14="http://schemas.microsoft.com/office/powerpoint/2010/main" val="3714593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Bolivia</a:t>
            </a:r>
          </a:p>
          <a:p>
            <a:pPr marL="171450" indent="-171450">
              <a:buFont typeface="Arial"/>
              <a:buChar char="•"/>
            </a:pPr>
            <a:r>
              <a:rPr lang="en-US" sz="1200" kern="1200" dirty="0" smtClean="0">
                <a:solidFill>
                  <a:schemeClr val="tx1"/>
                </a:solidFill>
                <a:effectLst/>
                <a:latin typeface="+mn-lt"/>
                <a:ea typeface="+mn-ea"/>
                <a:cs typeface="+mn-cs"/>
              </a:rPr>
              <a:t>2003 - Competitiveness forum and associated agreements had a promising start, with pacts and implementation arrangements at the national, regional and local levels</a:t>
            </a:r>
          </a:p>
          <a:p>
            <a:pPr marL="171450" indent="-171450">
              <a:buFont typeface="Arial"/>
              <a:buChar char="•"/>
            </a:pPr>
            <a:r>
              <a:rPr lang="en-US" sz="1200" kern="1200" dirty="0" smtClean="0">
                <a:solidFill>
                  <a:schemeClr val="tx1"/>
                </a:solidFill>
                <a:effectLst/>
                <a:latin typeface="+mn-lt"/>
                <a:ea typeface="+mn-ea"/>
                <a:cs typeface="+mn-cs"/>
              </a:rPr>
              <a:t>2000’s – Tech</a:t>
            </a:r>
            <a:r>
              <a:rPr lang="en-US" sz="1200" kern="1200" baseline="0" dirty="0" smtClean="0">
                <a:solidFill>
                  <a:schemeClr val="tx1"/>
                </a:solidFill>
                <a:effectLst/>
                <a:latin typeface="+mn-lt"/>
                <a:ea typeface="+mn-ea"/>
                <a:cs typeface="+mn-cs"/>
              </a:rPr>
              <a:t> support unit (</a:t>
            </a:r>
            <a:r>
              <a:rPr lang="en-US" sz="1200" kern="1200" baseline="0" dirty="0" err="1" smtClean="0">
                <a:solidFill>
                  <a:schemeClr val="tx1"/>
                </a:solidFill>
                <a:effectLst/>
                <a:latin typeface="+mn-lt"/>
                <a:ea typeface="+mn-ea"/>
                <a:cs typeface="+mn-cs"/>
              </a:rPr>
              <a:t>Unidad</a:t>
            </a:r>
            <a:r>
              <a:rPr lang="en-US" sz="1200" kern="1200" baseline="0" dirty="0" smtClean="0">
                <a:solidFill>
                  <a:schemeClr val="tx1"/>
                </a:solidFill>
                <a:effectLst/>
                <a:latin typeface="+mn-lt"/>
                <a:ea typeface="+mn-ea"/>
                <a:cs typeface="+mn-cs"/>
              </a:rPr>
              <a:t> de </a:t>
            </a:r>
            <a:r>
              <a:rPr lang="en-US" sz="1200" kern="1200" baseline="0" dirty="0" err="1" smtClean="0">
                <a:solidFill>
                  <a:schemeClr val="tx1"/>
                </a:solidFill>
                <a:effectLst/>
                <a:latin typeface="+mn-lt"/>
                <a:ea typeface="+mn-ea"/>
                <a:cs typeface="+mn-cs"/>
              </a:rPr>
              <a:t>Productividad</a:t>
            </a:r>
            <a:r>
              <a:rPr lang="en-US" sz="1200" kern="1200" baseline="0" dirty="0" smtClean="0">
                <a:solidFill>
                  <a:schemeClr val="tx1"/>
                </a:solidFill>
                <a:effectLst/>
                <a:latin typeface="+mn-lt"/>
                <a:ea typeface="+mn-ea"/>
                <a:cs typeface="+mn-cs"/>
              </a:rPr>
              <a:t> y </a:t>
            </a:r>
            <a:r>
              <a:rPr lang="en-US" sz="1200" kern="1200" baseline="0" dirty="0" err="1" smtClean="0">
                <a:solidFill>
                  <a:schemeClr val="tx1"/>
                </a:solidFill>
                <a:effectLst/>
                <a:latin typeface="+mn-lt"/>
                <a:ea typeface="+mn-ea"/>
                <a:cs typeface="+mn-cs"/>
              </a:rPr>
              <a:t>Competitividad</a:t>
            </a:r>
            <a:r>
              <a:rPr lang="en-US" sz="1200" kern="1200" baseline="0" dirty="0" smtClean="0">
                <a:solidFill>
                  <a:schemeClr val="tx1"/>
                </a:solidFill>
                <a:effectLst/>
                <a:latin typeface="+mn-lt"/>
                <a:ea typeface="+mn-ea"/>
                <a:cs typeface="+mn-cs"/>
              </a:rPr>
              <a:t>) very proactive in mapping out value chains and encouraging their organization into “</a:t>
            </a:r>
            <a:r>
              <a:rPr lang="en-US" sz="1200" kern="1200" baseline="0" dirty="0" err="1" smtClean="0">
                <a:solidFill>
                  <a:schemeClr val="tx1"/>
                </a:solidFill>
                <a:effectLst/>
                <a:latin typeface="+mn-lt"/>
                <a:ea typeface="+mn-ea"/>
                <a:cs typeface="+mn-cs"/>
              </a:rPr>
              <a:t>Comites</a:t>
            </a:r>
            <a:r>
              <a:rPr lang="en-US" sz="1200" kern="1200" baseline="0" dirty="0" smtClean="0">
                <a:solidFill>
                  <a:schemeClr val="tx1"/>
                </a:solidFill>
                <a:effectLst/>
                <a:latin typeface="+mn-lt"/>
                <a:ea typeface="+mn-ea"/>
                <a:cs typeface="+mn-cs"/>
              </a:rPr>
              <a:t> de </a:t>
            </a:r>
            <a:r>
              <a:rPr lang="en-US" sz="1200" kern="1200" baseline="0" dirty="0" err="1" smtClean="0">
                <a:solidFill>
                  <a:schemeClr val="tx1"/>
                </a:solidFill>
                <a:effectLst/>
                <a:latin typeface="+mn-lt"/>
                <a:ea typeface="+mn-ea"/>
                <a:cs typeface="+mn-cs"/>
              </a:rPr>
              <a:t>Competitividad</a:t>
            </a:r>
            <a:r>
              <a:rPr lang="en-US" sz="1200" kern="1200" baseline="0" dirty="0" smtClean="0">
                <a:solidFill>
                  <a:schemeClr val="tx1"/>
                </a:solidFill>
                <a:effectLst/>
                <a:latin typeface="+mn-lt"/>
                <a:ea typeface="+mn-ea"/>
                <a:cs typeface="+mn-cs"/>
              </a:rPr>
              <a:t>”</a:t>
            </a:r>
          </a:p>
          <a:p>
            <a:pPr marL="171450" indent="-171450">
              <a:buFont typeface="Arial"/>
              <a:buChar char="•"/>
            </a:pPr>
            <a:r>
              <a:rPr lang="en-US" sz="1200" kern="1200" baseline="0" dirty="0" smtClean="0">
                <a:solidFill>
                  <a:schemeClr val="tx1"/>
                </a:solidFill>
                <a:effectLst/>
                <a:latin typeface="+mn-lt"/>
                <a:ea typeface="+mn-ea"/>
                <a:cs typeface="+mn-cs"/>
              </a:rPr>
              <a:t>2010 New (Morales) government officially proclaims clusters to be anticompetitive</a:t>
            </a:r>
            <a:endParaRPr lang="en-US" sz="1200" kern="1200" dirty="0" smtClean="0">
              <a:solidFill>
                <a:schemeClr val="tx1"/>
              </a:solidFill>
              <a:effectLst/>
              <a:latin typeface="+mn-lt"/>
              <a:ea typeface="+mn-ea"/>
              <a:cs typeface="+mn-cs"/>
            </a:endParaRPr>
          </a:p>
          <a:p>
            <a:pPr marL="171450" indent="-171450">
              <a:buFont typeface="Arial"/>
              <a:buChar char="•"/>
            </a:pPr>
            <a:r>
              <a:rPr lang="en-US" sz="1200" kern="1200" dirty="0" smtClean="0">
                <a:solidFill>
                  <a:schemeClr val="tx1"/>
                </a:solidFill>
                <a:effectLst/>
                <a:latin typeface="+mn-lt"/>
                <a:ea typeface="+mn-ea"/>
                <a:cs typeface="+mn-cs"/>
              </a:rPr>
              <a:t>2014 – Supreme Decree 1874 – Definitive closure of Productivity and Competitiveness Unit. </a:t>
            </a:r>
          </a:p>
          <a:p>
            <a:pPr marL="171450" indent="-171450">
              <a:buFont typeface="Arial"/>
              <a:buChar char="•"/>
            </a:pPr>
            <a:endParaRPr lang="en-US" sz="1200" kern="1200" dirty="0" smtClean="0">
              <a:solidFill>
                <a:schemeClr val="tx1"/>
              </a:solidFill>
              <a:effectLst/>
              <a:latin typeface="+mn-lt"/>
              <a:ea typeface="+mn-ea"/>
              <a:cs typeface="+mn-cs"/>
            </a:endParaRPr>
          </a:p>
          <a:p>
            <a:pPr marL="0" indent="0">
              <a:buFont typeface="Arial"/>
              <a:buNone/>
            </a:pPr>
            <a:r>
              <a:rPr lang="en-US" sz="1200" kern="1200" dirty="0" smtClean="0">
                <a:solidFill>
                  <a:schemeClr val="tx1"/>
                </a:solidFill>
                <a:effectLst/>
                <a:latin typeface="+mn-lt"/>
                <a:ea typeface="+mn-ea"/>
                <a:cs typeface="+mn-cs"/>
              </a:rPr>
              <a:t>Uruguay</a:t>
            </a:r>
          </a:p>
          <a:p>
            <a:pPr marL="171450" indent="-171450">
              <a:buFont typeface="Arial"/>
              <a:buChar char="•"/>
            </a:pPr>
            <a:r>
              <a:rPr lang="en-US" sz="1200" kern="1200" dirty="0" smtClean="0">
                <a:solidFill>
                  <a:schemeClr val="tx1"/>
                </a:solidFill>
                <a:effectLst/>
                <a:latin typeface="+mn-lt"/>
                <a:ea typeface="+mn-ea"/>
                <a:cs typeface="+mn-cs"/>
              </a:rPr>
              <a:t>2007</a:t>
            </a:r>
            <a:r>
              <a:rPr lang="en-US" sz="1200" kern="1200" baseline="0" dirty="0" smtClean="0">
                <a:solidFill>
                  <a:schemeClr val="tx1"/>
                </a:solidFill>
                <a:effectLst/>
                <a:latin typeface="+mn-lt"/>
                <a:ea typeface="+mn-ea"/>
                <a:cs typeface="+mn-cs"/>
              </a:rPr>
              <a:t> – PBP </a:t>
            </a:r>
            <a:r>
              <a:rPr lang="en-US" sz="1200" kern="1200" dirty="0" smtClean="0">
                <a:solidFill>
                  <a:schemeClr val="tx1"/>
                </a:solidFill>
                <a:effectLst/>
                <a:latin typeface="+mn-lt"/>
                <a:ea typeface="+mn-ea"/>
                <a:cs typeface="+mn-cs"/>
              </a:rPr>
              <a:t>supported the reactivation of a long dormant “</a:t>
            </a:r>
            <a:r>
              <a:rPr lang="es-ES_tradnl" sz="1200" kern="1200" dirty="0" smtClean="0">
                <a:solidFill>
                  <a:schemeClr val="tx1"/>
                </a:solidFill>
                <a:effectLst/>
                <a:latin typeface="+mn-lt"/>
                <a:ea typeface="+mn-ea"/>
                <a:cs typeface="+mn-cs"/>
              </a:rPr>
              <a:t>Consejo Económico Nacional</a:t>
            </a:r>
            <a:r>
              <a:rPr lang="en-US" sz="1200" kern="1200" dirty="0" smtClean="0">
                <a:solidFill>
                  <a:schemeClr val="tx1"/>
                </a:solidFill>
                <a:effectLst/>
                <a:latin typeface="+mn-lt"/>
                <a:ea typeface="+mn-ea"/>
                <a:cs typeface="+mn-cs"/>
              </a:rPr>
              <a:t>” – CEN and an associated “</a:t>
            </a:r>
            <a:r>
              <a:rPr lang="es-ES_tradnl" sz="1200" kern="1200" dirty="0" smtClean="0">
                <a:solidFill>
                  <a:schemeClr val="tx1"/>
                </a:solidFill>
                <a:effectLst/>
                <a:latin typeface="+mn-lt"/>
                <a:ea typeface="+mn-ea"/>
                <a:cs typeface="+mn-cs"/>
              </a:rPr>
              <a:t>Unidad de Apoyo al Desarrollo y la Inversión en el Sector Privado</a:t>
            </a:r>
            <a:r>
              <a:rPr lang="en-US" sz="1200" kern="1200" dirty="0" smtClean="0">
                <a:solidFill>
                  <a:schemeClr val="tx1"/>
                </a:solidFill>
                <a:effectLst/>
                <a:latin typeface="+mn-lt"/>
                <a:ea typeface="+mn-ea"/>
                <a:cs typeface="+mn-cs"/>
              </a:rPr>
              <a:t>”</a:t>
            </a:r>
            <a:r>
              <a:rPr lang="en-US" dirty="0" smtClean="0">
                <a:effectLst/>
              </a:rPr>
              <a:t> </a:t>
            </a:r>
            <a:endParaRPr lang="en-US" sz="1200" kern="1200" dirty="0" smtClean="0">
              <a:solidFill>
                <a:schemeClr val="tx1"/>
              </a:solidFill>
              <a:effectLst/>
              <a:latin typeface="+mn-lt"/>
              <a:ea typeface="+mn-ea"/>
              <a:cs typeface="+mn-cs"/>
            </a:endParaRPr>
          </a:p>
          <a:p>
            <a:pPr marL="171450" indent="-171450">
              <a:buFont typeface="Arial"/>
              <a:buChar char="•"/>
            </a:pPr>
            <a:r>
              <a:rPr lang="en-US" sz="1200" kern="1200" dirty="0" smtClean="0">
                <a:solidFill>
                  <a:schemeClr val="tx1"/>
                </a:solidFill>
                <a:effectLst/>
                <a:latin typeface="+mn-lt"/>
                <a:ea typeface="+mn-ea"/>
                <a:cs typeface="+mn-cs"/>
              </a:rPr>
              <a:t>2008-9 </a:t>
            </a:r>
            <a:r>
              <a:rPr lang="en-US" sz="1200" b="1" kern="1200" dirty="0" smtClean="0">
                <a:solidFill>
                  <a:schemeClr val="tx1"/>
                </a:solidFill>
                <a:effectLst/>
                <a:latin typeface="+mn-lt"/>
                <a:ea typeface="+mn-ea"/>
                <a:cs typeface="+mn-cs"/>
              </a:rPr>
              <a:t>“</a:t>
            </a:r>
            <a:r>
              <a:rPr lang="es-ES_tradnl" sz="1200" b="1" kern="1200" dirty="0" smtClean="0">
                <a:solidFill>
                  <a:schemeClr val="tx1"/>
                </a:solidFill>
                <a:effectLst/>
                <a:latin typeface="+mn-lt"/>
                <a:ea typeface="+mn-ea"/>
                <a:cs typeface="+mn-cs"/>
              </a:rPr>
              <a:t>Consejo Económico Nacional” </a:t>
            </a:r>
            <a:r>
              <a:rPr lang="en-US" sz="1200" b="1" kern="1200" dirty="0" smtClean="0">
                <a:solidFill>
                  <a:schemeClr val="tx1"/>
                </a:solidFill>
                <a:effectLst/>
                <a:latin typeface="+mn-lt"/>
                <a:ea typeface="+mn-ea"/>
                <a:cs typeface="+mn-cs"/>
              </a:rPr>
              <a:t>in Uruguay</a:t>
            </a:r>
            <a:r>
              <a:rPr lang="en-US" sz="1200" kern="1200" dirty="0" smtClean="0">
                <a:solidFill>
                  <a:schemeClr val="tx1"/>
                </a:solidFill>
                <a:effectLst/>
                <a:latin typeface="+mn-lt"/>
                <a:ea typeface="+mn-ea"/>
                <a:cs typeface="+mn-cs"/>
              </a:rPr>
              <a:t> failed to take hold and become a dynamic force for change in Uruguay</a:t>
            </a:r>
          </a:p>
          <a:p>
            <a:pPr marL="171450" indent="-171450">
              <a:buFont typeface="Arial"/>
              <a:buChar char="•"/>
            </a:pPr>
            <a:r>
              <a:rPr lang="en-US" sz="1200" kern="1200" dirty="0" smtClean="0">
                <a:solidFill>
                  <a:schemeClr val="tx1"/>
                </a:solidFill>
                <a:effectLst/>
                <a:latin typeface="+mn-lt"/>
                <a:ea typeface="+mn-ea"/>
                <a:cs typeface="+mn-cs"/>
              </a:rPr>
              <a:t>2013</a:t>
            </a:r>
            <a:r>
              <a:rPr lang="en-US" sz="1200" kern="1200" baseline="0" dirty="0" smtClean="0">
                <a:solidFill>
                  <a:schemeClr val="tx1"/>
                </a:solidFill>
                <a:effectLst/>
                <a:latin typeface="+mn-lt"/>
                <a:ea typeface="+mn-ea"/>
                <a:cs typeface="+mn-cs"/>
              </a:rPr>
              <a:t> - </a:t>
            </a:r>
            <a:r>
              <a:rPr lang="en-US" sz="1200" kern="1200" dirty="0" smtClean="0">
                <a:solidFill>
                  <a:schemeClr val="tx1"/>
                </a:solidFill>
                <a:effectLst/>
                <a:latin typeface="+mn-lt"/>
                <a:ea typeface="+mn-ea"/>
                <a:cs typeface="+mn-cs"/>
              </a:rPr>
              <a:t>UNASEP has been instrumental in promoting numerous projects and has an ample pipeline of additional investment activities</a:t>
            </a:r>
            <a:r>
              <a:rPr lang="en-US" dirty="0" smtClean="0">
                <a:effectLst/>
              </a:rPr>
              <a:t> </a:t>
            </a:r>
            <a:r>
              <a:rPr lang="en-US" b="1" dirty="0" smtClean="0">
                <a:effectLst/>
              </a:rPr>
              <a:t>but </a:t>
            </a:r>
            <a:r>
              <a:rPr lang="en-US" sz="1200" b="1" kern="1200" dirty="0" smtClean="0">
                <a:solidFill>
                  <a:schemeClr val="tx1"/>
                </a:solidFill>
                <a:effectLst/>
                <a:latin typeface="+mn-lt"/>
                <a:ea typeface="+mn-ea"/>
                <a:cs typeface="+mn-cs"/>
              </a:rPr>
              <a:t>it is not a forum for the larger issues of policy and institutional reform</a:t>
            </a:r>
            <a:r>
              <a:rPr lang="en-US" sz="1200" kern="1200" dirty="0" smtClean="0">
                <a:solidFill>
                  <a:schemeClr val="tx1"/>
                </a:solidFill>
                <a:effectLst/>
                <a:latin typeface="+mn-lt"/>
                <a:ea typeface="+mn-ea"/>
                <a:cs typeface="+mn-cs"/>
              </a:rPr>
              <a:t>.</a:t>
            </a:r>
            <a:r>
              <a:rPr lang="en-US" dirty="0" smtClean="0">
                <a:effectLst/>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effectLst/>
              </a:rPr>
              <a:t>2013/14 – </a:t>
            </a:r>
            <a:r>
              <a:rPr lang="en-US" sz="1200" kern="1200" dirty="0" smtClean="0">
                <a:solidFill>
                  <a:schemeClr val="tx1"/>
                </a:solidFill>
                <a:effectLst/>
                <a:latin typeface="+mn-lt"/>
                <a:ea typeface="+mn-ea"/>
                <a:cs typeface="+mn-cs"/>
              </a:rPr>
              <a:t>This vacuum was filled in part by a August 2013 report prepared by a consortium of private sector chambers of commerce and industry</a:t>
            </a:r>
            <a:r>
              <a:rPr lang="en-US" sz="1200" kern="1200" baseline="0" dirty="0" smtClean="0">
                <a:solidFill>
                  <a:schemeClr val="tx1"/>
                </a:solidFill>
                <a:effectLst/>
                <a:latin typeface="+mn-lt"/>
                <a:ea typeface="+mn-ea"/>
                <a:cs typeface="+mn-cs"/>
              </a:rPr>
              <a:t> noting Uruguay’s loss of </a:t>
            </a:r>
            <a:r>
              <a:rPr lang="en-US" sz="1200" kern="1200" dirty="0" smtClean="0">
                <a:solidFill>
                  <a:schemeClr val="tx1"/>
                </a:solidFill>
                <a:effectLst/>
                <a:latin typeface="+mn-lt"/>
                <a:ea typeface="+mn-ea"/>
                <a:cs typeface="+mn-cs"/>
              </a:rPr>
              <a:t>11 positions in the 2012 World Economic Forum Global Competitiveness Report (GCR) rankings</a:t>
            </a:r>
          </a:p>
          <a:p>
            <a:pPr marL="628650" marR="0" lvl="1"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Discusses the major shortcomings in Uruguay that contribute to this lack of competitiveness, such as poor public services, an overly rigid labor market and poorly skilled labor force, the drag of state-owned enterprises, a paucity of science and technology skills, </a:t>
            </a:r>
            <a:r>
              <a:rPr lang="en-US" sz="1200" kern="1200" dirty="0" err="1" smtClean="0">
                <a:solidFill>
                  <a:schemeClr val="tx1"/>
                </a:solidFill>
                <a:effectLst/>
                <a:latin typeface="+mn-lt"/>
                <a:ea typeface="+mn-ea"/>
                <a:cs typeface="+mn-cs"/>
              </a:rPr>
              <a:t>etc</a:t>
            </a:r>
            <a:r>
              <a:rPr lang="en-US" dirty="0" smtClean="0">
                <a:effectLst/>
              </a:rPr>
              <a:t> </a:t>
            </a:r>
            <a:endParaRPr lang="en-US" dirty="0" smtClean="0"/>
          </a:p>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6</a:t>
            </a:fld>
            <a:endParaRPr lang="en-US"/>
          </a:p>
        </p:txBody>
      </p:sp>
    </p:spTree>
    <p:extLst>
      <p:ext uri="{BB962C8B-B14F-4D97-AF65-F5344CB8AC3E}">
        <p14:creationId xmlns:p14="http://schemas.microsoft.com/office/powerpoint/2010/main" val="1281135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Peru:</a:t>
            </a:r>
            <a:r>
              <a:rPr lang="en-US" baseline="0" dirty="0" smtClean="0"/>
              <a:t> </a:t>
            </a:r>
          </a:p>
          <a:p>
            <a:pPr marL="171450" indent="-171450">
              <a:buFont typeface="Arial"/>
              <a:buChar char="•"/>
            </a:pPr>
            <a:r>
              <a:rPr lang="en-US" sz="1200" kern="1200" dirty="0" smtClean="0">
                <a:solidFill>
                  <a:schemeClr val="tx1"/>
                </a:solidFill>
                <a:effectLst/>
                <a:latin typeface="+mn-lt"/>
                <a:ea typeface="+mn-ea"/>
                <a:cs typeface="+mn-cs"/>
              </a:rPr>
              <a:t>First PBP (2003 – 2006)</a:t>
            </a:r>
          </a:p>
          <a:p>
            <a:pPr marL="628650" marR="0" lvl="1" indent="-171450" algn="l" defTabSz="4572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tx1"/>
                </a:solidFill>
                <a:effectLst/>
                <a:latin typeface="+mn-lt"/>
                <a:ea typeface="+mn-ea"/>
                <a:cs typeface="+mn-cs"/>
              </a:rPr>
              <a:t>background studies and stakeholder familiarization sessions were carried out.</a:t>
            </a:r>
          </a:p>
          <a:p>
            <a:pPr marL="628650" marR="0" lvl="1" indent="-171450" algn="l" defTabSz="4572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tx1"/>
                </a:solidFill>
                <a:effectLst/>
                <a:latin typeface="+mn-lt"/>
                <a:ea typeface="+mn-ea"/>
                <a:cs typeface="+mn-cs"/>
              </a:rPr>
              <a:t>The law was approved and the final disbursement made; however a serious flaw of this law was that it allowed for the registry provide legal support for the registrant’s claim to the property in question)</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Second PBP</a:t>
            </a:r>
            <a:r>
              <a:rPr lang="en-US" sz="1200" kern="1200" baseline="0" dirty="0" smtClean="0">
                <a:solidFill>
                  <a:schemeClr val="tx1"/>
                </a:solidFill>
                <a:effectLst/>
                <a:latin typeface="+mn-lt"/>
                <a:ea typeface="+mn-ea"/>
                <a:cs typeface="+mn-cs"/>
              </a:rPr>
              <a:t> (2010)</a:t>
            </a:r>
          </a:p>
          <a:p>
            <a:pPr marL="628650" marR="0" lvl="1" indent="-171450" algn="l" defTabSz="457200" rtl="0" eaLnBrk="1" fontAlgn="auto" latinLnBrk="0" hangingPunct="1">
              <a:lnSpc>
                <a:spcPct val="100000"/>
              </a:lnSpc>
              <a:spcBef>
                <a:spcPts val="0"/>
              </a:spcBef>
              <a:spcAft>
                <a:spcPts val="0"/>
              </a:spcAft>
              <a:buClrTx/>
              <a:buSzTx/>
              <a:buFontTx/>
              <a:buChar char="-"/>
              <a:tabLst/>
              <a:defRPr/>
            </a:pPr>
            <a:r>
              <a:rPr lang="en-US" sz="1200" kern="1200" baseline="0" dirty="0" smtClean="0">
                <a:solidFill>
                  <a:schemeClr val="tx1"/>
                </a:solidFill>
                <a:effectLst/>
                <a:latin typeface="+mn-lt"/>
                <a:ea typeface="+mn-ea"/>
                <a:cs typeface="+mn-cs"/>
              </a:rPr>
              <a:t>Supported change in law but did not require it.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baseline="0" dirty="0" smtClean="0">
                <a:solidFill>
                  <a:schemeClr val="tx1"/>
                </a:solidFill>
                <a:effectLst/>
                <a:latin typeface="+mn-lt"/>
                <a:ea typeface="+mn-ea"/>
                <a:cs typeface="+mn-cs"/>
              </a:rPr>
              <a:t>Third PBP (2012) </a:t>
            </a:r>
          </a:p>
          <a:p>
            <a:pPr marL="628650" marR="0" lvl="1" indent="-171450" algn="l" defTabSz="457200" rtl="0" eaLnBrk="1" fontAlgn="auto" latinLnBrk="0" hangingPunct="1">
              <a:lnSpc>
                <a:spcPct val="100000"/>
              </a:lnSpc>
              <a:spcBef>
                <a:spcPts val="0"/>
              </a:spcBef>
              <a:spcAft>
                <a:spcPts val="0"/>
              </a:spcAft>
              <a:buClrTx/>
              <a:buSzTx/>
              <a:buFontTx/>
              <a:buChar char="-"/>
              <a:tabLst/>
              <a:defRPr/>
            </a:pPr>
            <a:r>
              <a:rPr lang="en-US" sz="1200" kern="1200" baseline="0" dirty="0" smtClean="0">
                <a:solidFill>
                  <a:schemeClr val="tx1"/>
                </a:solidFill>
                <a:effectLst/>
                <a:latin typeface="+mn-lt"/>
                <a:ea typeface="+mn-ea"/>
                <a:cs typeface="+mn-cs"/>
              </a:rPr>
              <a:t>Due to continued opposition from key stakeholder groups, IDB made no further attempts to influence reform</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baseline="0" dirty="0" smtClean="0">
                <a:solidFill>
                  <a:schemeClr val="tx1"/>
                </a:solidFill>
                <a:effectLst/>
                <a:latin typeface="+mn-lt"/>
                <a:ea typeface="+mn-ea"/>
                <a:cs typeface="+mn-cs"/>
              </a:rPr>
              <a:t>Peruvian lawyers and academics published studies of deficiencies of existing law in 2012 - 2013.</a:t>
            </a:r>
          </a:p>
          <a:p>
            <a:pPr marL="628650" marR="0" lvl="1" indent="-171450" algn="l" defTabSz="457200" rtl="0" eaLnBrk="1" fontAlgn="auto" latinLnBrk="0" hangingPunct="1">
              <a:lnSpc>
                <a:spcPct val="100000"/>
              </a:lnSpc>
              <a:spcBef>
                <a:spcPts val="0"/>
              </a:spcBef>
              <a:spcAft>
                <a:spcPts val="0"/>
              </a:spcAft>
              <a:buClrTx/>
              <a:buSzTx/>
              <a:buFont typeface="Symbol" charset="0"/>
              <a:buChar char=""/>
              <a:tabLst/>
              <a:defRPr/>
            </a:pPr>
            <a:r>
              <a:rPr lang="en-US" sz="1200" kern="1200" baseline="0" dirty="0"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mportant feature of reforms sponsored by policy-based programs, namely that they can (and should) provoke interest and analysis among interested third parties in the host countries</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CNC</a:t>
            </a:r>
            <a:r>
              <a:rPr lang="en-US" sz="1200" kern="1200" baseline="0" dirty="0" smtClean="0">
                <a:solidFill>
                  <a:schemeClr val="tx1"/>
                </a:solidFill>
                <a:effectLst/>
                <a:latin typeface="+mn-lt"/>
                <a:ea typeface="+mn-ea"/>
                <a:cs typeface="+mn-cs"/>
              </a:rPr>
              <a:t> took up reform cause in early 2014</a:t>
            </a:r>
          </a:p>
          <a:p>
            <a:pPr marL="457200" marR="0" lvl="1" indent="0" algn="l" defTabSz="457200" rtl="0" eaLnBrk="1" fontAlgn="auto" latinLnBrk="0" hangingPunct="1">
              <a:lnSpc>
                <a:spcPct val="100000"/>
              </a:lnSpc>
              <a:spcBef>
                <a:spcPts val="0"/>
              </a:spcBef>
              <a:spcAft>
                <a:spcPts val="0"/>
              </a:spcAft>
              <a:buClrTx/>
              <a:buSzTx/>
              <a:buFont typeface="Symbol" charset="0"/>
              <a:buNone/>
              <a:tabLst/>
              <a:defRPr/>
            </a:pPr>
            <a:r>
              <a:rPr lang="en-US" sz="1200" kern="1200" baseline="0" dirty="0" smtClean="0">
                <a:solidFill>
                  <a:schemeClr val="tx1"/>
                </a:solidFill>
                <a:effectLst/>
                <a:latin typeface="+mn-lt"/>
                <a:ea typeface="+mn-ea"/>
                <a:cs typeface="+mn-cs"/>
              </a:rPr>
              <a:t>MEF announced new &amp; corrected draft law in mid 2014</a:t>
            </a:r>
            <a:endParaRPr lang="en-US" sz="1200" kern="1200" dirty="0" smtClean="0">
              <a:solidFill>
                <a:schemeClr val="tx1"/>
              </a:solidFill>
              <a:effectLst/>
              <a:latin typeface="+mn-lt"/>
              <a:ea typeface="+mn-ea"/>
              <a:cs typeface="+mn-cs"/>
            </a:endParaRPr>
          </a:p>
          <a:p>
            <a:endParaRPr lang="en-US" dirty="0" smtClean="0"/>
          </a:p>
          <a:p>
            <a:r>
              <a:rPr lang="en-US" dirty="0" smtClean="0"/>
              <a:t>Colombia: - </a:t>
            </a:r>
          </a:p>
          <a:p>
            <a:pPr marL="171450" indent="-171450">
              <a:buFont typeface="Arial"/>
              <a:buChar char="•"/>
            </a:pPr>
            <a:r>
              <a:rPr lang="en-US" sz="1200" kern="1200" dirty="0" smtClean="0">
                <a:solidFill>
                  <a:schemeClr val="tx1"/>
                </a:solidFill>
                <a:effectLst/>
                <a:latin typeface="+mn-lt"/>
                <a:ea typeface="+mn-ea"/>
                <a:cs typeface="+mn-cs"/>
              </a:rPr>
              <a:t>2006 - First PBL  =&gt;</a:t>
            </a:r>
            <a:r>
              <a:rPr lang="en-US" sz="1200" kern="1200" baseline="0" dirty="0" smtClean="0">
                <a:solidFill>
                  <a:schemeClr val="tx1"/>
                </a:solidFill>
                <a:effectLst/>
                <a:latin typeface="+mn-lt"/>
                <a:ea typeface="+mn-ea"/>
                <a:cs typeface="+mn-cs"/>
              </a:rPr>
              <a:t> W</a:t>
            </a:r>
            <a:r>
              <a:rPr lang="en-US" sz="1200" kern="1200" dirty="0" smtClean="0">
                <a:solidFill>
                  <a:schemeClr val="tx1"/>
                </a:solidFill>
                <a:effectLst/>
                <a:latin typeface="+mn-lt"/>
                <a:ea typeface="+mn-ea"/>
                <a:cs typeface="+mn-cs"/>
              </a:rPr>
              <a:t>ork plan for STR implementation based on the background legal and economic analyses that the IDB and other international agencies had sponsored up to that point. </a:t>
            </a:r>
          </a:p>
          <a:p>
            <a:pPr marL="171450" indent="-171450">
              <a:buFont typeface="Arial"/>
              <a:buChar char="•"/>
            </a:pPr>
            <a:r>
              <a:rPr lang="en-US" sz="1200" kern="1200" dirty="0" smtClean="0">
                <a:solidFill>
                  <a:schemeClr val="tx1"/>
                </a:solidFill>
                <a:effectLst/>
                <a:latin typeface="+mn-lt"/>
                <a:ea typeface="+mn-ea"/>
                <a:cs typeface="+mn-cs"/>
              </a:rPr>
              <a:t>2007 - Second PBL  did not follow up on this work plan; however the Colombian authorities continued to develop the underlying legal and institutional reforms needed for establishing a system of moveable property guarantees</a:t>
            </a:r>
            <a:r>
              <a:rPr lang="en-US" dirty="0" smtClean="0">
                <a:effectLst/>
              </a:rPr>
              <a:t> </a:t>
            </a:r>
          </a:p>
          <a:p>
            <a:pPr marL="171450" indent="-171450">
              <a:buFont typeface="Arial"/>
              <a:buChar char="•"/>
            </a:pPr>
            <a:r>
              <a:rPr lang="en-US" sz="1200" kern="1200" dirty="0" smtClean="0">
                <a:solidFill>
                  <a:schemeClr val="tx1"/>
                </a:solidFill>
                <a:effectLst/>
                <a:latin typeface="+mn-lt"/>
                <a:ea typeface="+mn-ea"/>
                <a:cs typeface="+mn-cs"/>
              </a:rPr>
              <a:t>2011 - </a:t>
            </a:r>
            <a:r>
              <a:rPr lang="en-US" sz="1200" kern="1200" dirty="0" err="1" smtClean="0">
                <a:solidFill>
                  <a:schemeClr val="tx1"/>
                </a:solidFill>
                <a:effectLst/>
                <a:latin typeface="+mn-lt"/>
                <a:ea typeface="+mn-ea"/>
                <a:cs typeface="+mn-cs"/>
              </a:rPr>
              <a:t>GoC</a:t>
            </a:r>
            <a:r>
              <a:rPr lang="en-US" sz="1200" kern="1200" baseline="0" dirty="0" smtClean="0">
                <a:solidFill>
                  <a:schemeClr val="tx1"/>
                </a:solidFill>
                <a:effectLst/>
                <a:latin typeface="+mn-lt"/>
                <a:ea typeface="+mn-ea"/>
                <a:cs typeface="+mn-cs"/>
              </a:rPr>
              <a:t> completes </a:t>
            </a:r>
            <a:r>
              <a:rPr lang="en-US" sz="1200" kern="1200" dirty="0" smtClean="0">
                <a:solidFill>
                  <a:schemeClr val="tx1"/>
                </a:solidFill>
                <a:effectLst/>
                <a:latin typeface="+mn-lt"/>
                <a:ea typeface="+mn-ea"/>
                <a:cs typeface="+mn-cs"/>
              </a:rPr>
              <a:t>comprehensive diagnosis of the issues.</a:t>
            </a:r>
          </a:p>
          <a:p>
            <a:pPr marL="171450" indent="-171450">
              <a:buFont typeface="Arial"/>
              <a:buChar char="•"/>
            </a:pPr>
            <a:r>
              <a:rPr lang="en-US" sz="1200" kern="1200" dirty="0" smtClean="0">
                <a:solidFill>
                  <a:schemeClr val="tx1"/>
                </a:solidFill>
                <a:effectLst/>
                <a:latin typeface="+mn-lt"/>
                <a:ea typeface="+mn-ea"/>
                <a:cs typeface="+mn-cs"/>
              </a:rPr>
              <a:t>Commission of legal experts advised by private sector groups including the two major business- and banking-associations (</a:t>
            </a:r>
            <a:r>
              <a:rPr lang="es-ES_tradnl" sz="1200" kern="1200" dirty="0" err="1" smtClean="0">
                <a:solidFill>
                  <a:schemeClr val="tx1"/>
                </a:solidFill>
                <a:effectLst/>
                <a:latin typeface="+mn-lt"/>
                <a:ea typeface="+mn-ea"/>
                <a:cs typeface="+mn-cs"/>
              </a:rPr>
              <a:t>Confecámaras</a:t>
            </a:r>
            <a:r>
              <a:rPr lang="en-US" sz="1200" kern="1200" dirty="0" smtClean="0">
                <a:solidFill>
                  <a:schemeClr val="tx1"/>
                </a:solidFill>
                <a:effectLst/>
                <a:latin typeface="+mn-lt"/>
                <a:ea typeface="+mn-ea"/>
                <a:cs typeface="+mn-cs"/>
              </a:rPr>
              <a:t> and </a:t>
            </a:r>
            <a:r>
              <a:rPr lang="es-ES_tradnl" sz="1200" kern="1200" dirty="0" err="1" smtClean="0">
                <a:solidFill>
                  <a:schemeClr val="tx1"/>
                </a:solidFill>
                <a:effectLst/>
                <a:latin typeface="+mn-lt"/>
                <a:ea typeface="+mn-ea"/>
                <a:cs typeface="+mn-cs"/>
              </a:rPr>
              <a:t>Asobancaria</a:t>
            </a:r>
            <a:r>
              <a:rPr lang="en-US" sz="1200" kern="1200" dirty="0" smtClean="0">
                <a:solidFill>
                  <a:schemeClr val="tx1"/>
                </a:solidFill>
                <a:effectLst/>
                <a:latin typeface="+mn-lt"/>
                <a:ea typeface="+mn-ea"/>
                <a:cs typeface="+mn-cs"/>
              </a:rPr>
              <a:t> respectively) as well as all the interested government ministries then developed a draft law</a:t>
            </a:r>
            <a:r>
              <a:rPr lang="en-US" dirty="0" smtClean="0">
                <a:effectLst/>
              </a:rPr>
              <a:t> </a:t>
            </a:r>
          </a:p>
          <a:p>
            <a:pPr marL="171450" indent="-171450">
              <a:buFont typeface="Arial"/>
              <a:buChar char="•"/>
            </a:pPr>
            <a:r>
              <a:rPr lang="en-US" sz="1200" kern="1200" dirty="0" smtClean="0">
                <a:solidFill>
                  <a:schemeClr val="tx1"/>
                </a:solidFill>
                <a:effectLst/>
                <a:latin typeface="+mn-lt"/>
                <a:ea typeface="+mn-ea"/>
                <a:cs typeface="+mn-cs"/>
              </a:rPr>
              <a:t>2012 - Draft law enthusiastically supported</a:t>
            </a:r>
            <a:r>
              <a:rPr lang="en-US" sz="1200" kern="1200" baseline="0" dirty="0" smtClean="0">
                <a:solidFill>
                  <a:schemeClr val="tx1"/>
                </a:solidFill>
                <a:effectLst/>
                <a:latin typeface="+mn-lt"/>
                <a:ea typeface="+mn-ea"/>
                <a:cs typeface="+mn-cs"/>
              </a:rPr>
              <a:t> by key government agency (</a:t>
            </a:r>
            <a:r>
              <a:rPr lang="en-US" sz="1200" kern="1200" baseline="0" dirty="0" err="1" smtClean="0">
                <a:solidFill>
                  <a:schemeClr val="tx1"/>
                </a:solidFill>
                <a:effectLst/>
                <a:latin typeface="+mn-lt"/>
                <a:ea typeface="+mn-ea"/>
                <a:cs typeface="+mn-cs"/>
              </a:rPr>
              <a:t>Superintendencia</a:t>
            </a:r>
            <a:r>
              <a:rPr lang="en-US" sz="1200" kern="1200" baseline="0" dirty="0" smtClean="0">
                <a:solidFill>
                  <a:schemeClr val="tx1"/>
                </a:solidFill>
                <a:effectLst/>
                <a:latin typeface="+mn-lt"/>
                <a:ea typeface="+mn-ea"/>
                <a:cs typeface="+mn-cs"/>
              </a:rPr>
              <a:t> de </a:t>
            </a:r>
            <a:r>
              <a:rPr lang="en-US" sz="1200" kern="1200" baseline="0" dirty="0" err="1" smtClean="0">
                <a:solidFill>
                  <a:schemeClr val="tx1"/>
                </a:solidFill>
                <a:effectLst/>
                <a:latin typeface="+mn-lt"/>
                <a:ea typeface="+mn-ea"/>
                <a:cs typeface="+mn-cs"/>
              </a:rPr>
              <a:t>Sociedades</a:t>
            </a:r>
            <a:r>
              <a:rPr lang="en-US" sz="1200" kern="1200" baseline="0" dirty="0" smtClean="0">
                <a:solidFill>
                  <a:schemeClr val="tx1"/>
                </a:solidFill>
                <a:effectLst/>
                <a:latin typeface="+mn-lt"/>
                <a:ea typeface="+mn-ea"/>
                <a:cs typeface="+mn-cs"/>
              </a:rPr>
              <a:t>)</a:t>
            </a:r>
          </a:p>
          <a:p>
            <a:pPr marL="171450" indent="-171450">
              <a:buFont typeface="Arial"/>
              <a:buChar char="•"/>
            </a:pPr>
            <a:r>
              <a:rPr lang="en-US" sz="1200" kern="1200" baseline="0" dirty="0" smtClean="0">
                <a:solidFill>
                  <a:schemeClr val="tx1"/>
                </a:solidFill>
                <a:effectLst/>
                <a:latin typeface="+mn-lt"/>
                <a:ea typeface="+mn-ea"/>
                <a:cs typeface="+mn-cs"/>
              </a:rPr>
              <a:t>2013 - </a:t>
            </a:r>
            <a:r>
              <a:rPr lang="en-US" sz="1200" kern="1200" dirty="0" smtClean="0">
                <a:solidFill>
                  <a:schemeClr val="tx1"/>
                </a:solidFill>
                <a:effectLst/>
                <a:latin typeface="+mn-lt"/>
                <a:ea typeface="+mn-ea"/>
                <a:cs typeface="+mn-cs"/>
              </a:rPr>
              <a:t>Congress approved the law and the creation of a notice registry</a:t>
            </a:r>
            <a:r>
              <a:rPr lang="en-US" dirty="0" smtClean="0">
                <a:effectLst/>
              </a:rPr>
              <a:t> </a:t>
            </a:r>
          </a:p>
          <a:p>
            <a:pPr marL="171450" indent="-171450">
              <a:buFont typeface="Arial"/>
              <a:buChar char="•"/>
            </a:pPr>
            <a:r>
              <a:rPr lang="en-US" sz="1200" kern="1200" baseline="0" dirty="0" smtClean="0">
                <a:solidFill>
                  <a:schemeClr val="tx1"/>
                </a:solidFill>
                <a:effectLst/>
                <a:latin typeface="+mn-lt"/>
                <a:ea typeface="+mn-ea"/>
                <a:cs typeface="+mn-cs"/>
              </a:rPr>
              <a:t>2014 – Law became effective and w</a:t>
            </a:r>
            <a:r>
              <a:rPr lang="en-US" sz="1200" kern="1200" dirty="0" smtClean="0">
                <a:solidFill>
                  <a:schemeClr val="tx1"/>
                </a:solidFill>
                <a:effectLst/>
                <a:latin typeface="+mn-lt"/>
                <a:ea typeface="+mn-ea"/>
                <a:cs typeface="+mn-cs"/>
              </a:rPr>
              <a:t>ithin one month business was booming with dozens of enterprises and private individuals registering their moveable assets pledged as collateral for a total of more than Col$ 86,000 million (roughly US$43 million) in loans</a:t>
            </a:r>
            <a:r>
              <a:rPr lang="en-US" dirty="0" smtClean="0">
                <a:effectLst/>
              </a:rPr>
              <a:t> </a:t>
            </a:r>
            <a:r>
              <a:rPr lang="en-US" sz="1200" kern="1200" baseline="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7</a:t>
            </a:fld>
            <a:endParaRPr lang="en-US"/>
          </a:p>
        </p:txBody>
      </p:sp>
    </p:spTree>
    <p:extLst>
      <p:ext uri="{BB962C8B-B14F-4D97-AF65-F5344CB8AC3E}">
        <p14:creationId xmlns:p14="http://schemas.microsoft.com/office/powerpoint/2010/main" val="128966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El Salvador:</a:t>
            </a:r>
          </a:p>
          <a:p>
            <a:pPr marL="171450" lvl="0" indent="-171450">
              <a:buFont typeface="Arial"/>
              <a:buChar char="•"/>
            </a:pPr>
            <a:r>
              <a:rPr lang="en-US" sz="1200" kern="1200" dirty="0" smtClean="0">
                <a:solidFill>
                  <a:schemeClr val="tx1"/>
                </a:solidFill>
                <a:effectLst/>
                <a:latin typeface="+mn-lt"/>
                <a:ea typeface="+mn-ea"/>
                <a:cs typeface="+mn-cs"/>
              </a:rPr>
              <a:t>2003 – PBL called</a:t>
            </a:r>
            <a:r>
              <a:rPr lang="en-US" sz="1200" kern="1200" baseline="0" dirty="0" smtClean="0">
                <a:solidFill>
                  <a:schemeClr val="tx1"/>
                </a:solidFill>
                <a:effectLst/>
                <a:latin typeface="+mn-lt"/>
                <a:ea typeface="+mn-ea"/>
                <a:cs typeface="+mn-cs"/>
              </a:rPr>
              <a:t> for </a:t>
            </a:r>
            <a:r>
              <a:rPr lang="en-US" sz="1200" kern="1200" dirty="0" smtClean="0">
                <a:solidFill>
                  <a:schemeClr val="tx1"/>
                </a:solidFill>
                <a:effectLst/>
                <a:latin typeface="+mn-lt"/>
                <a:ea typeface="+mn-ea"/>
                <a:cs typeface="+mn-cs"/>
              </a:rPr>
              <a:t>approval of Law on Competition and creation of super-</a:t>
            </a:r>
            <a:r>
              <a:rPr lang="en-US" sz="1200" kern="1200" dirty="0" err="1" smtClean="0">
                <a:solidFill>
                  <a:schemeClr val="tx1"/>
                </a:solidFill>
                <a:effectLst/>
                <a:latin typeface="+mn-lt"/>
                <a:ea typeface="+mn-ea"/>
                <a:cs typeface="+mn-cs"/>
              </a:rPr>
              <a:t>intendency</a:t>
            </a:r>
            <a:r>
              <a:rPr lang="en-US" sz="1200" kern="1200" dirty="0" smtClean="0">
                <a:solidFill>
                  <a:schemeClr val="tx1"/>
                </a:solidFill>
                <a:effectLst/>
                <a:latin typeface="+mn-lt"/>
                <a:ea typeface="+mn-ea"/>
                <a:cs typeface="+mn-cs"/>
              </a:rPr>
              <a:t> on competition</a:t>
            </a:r>
          </a:p>
          <a:p>
            <a:pPr marL="171450" lvl="0" indent="-171450">
              <a:buFont typeface="Arial"/>
              <a:buChar char="•"/>
            </a:pPr>
            <a:r>
              <a:rPr lang="en-US" sz="1200" kern="1200" dirty="0" smtClean="0">
                <a:solidFill>
                  <a:schemeClr val="tx1"/>
                </a:solidFill>
                <a:effectLst/>
                <a:latin typeface="+mn-lt"/>
                <a:ea typeface="+mn-ea"/>
                <a:cs typeface="+mn-cs"/>
              </a:rPr>
              <a:t>2004</a:t>
            </a:r>
            <a:r>
              <a:rPr lang="en-US" sz="1200" kern="1200" baseline="0" dirty="0" smtClean="0">
                <a:solidFill>
                  <a:schemeClr val="tx1"/>
                </a:solidFill>
                <a:effectLst/>
                <a:latin typeface="+mn-lt"/>
                <a:ea typeface="+mn-ea"/>
                <a:cs typeface="+mn-cs"/>
              </a:rPr>
              <a:t> – 08 </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Superintendency</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carried out studies of collusive market behavior and robust reviews of regulatory frameworks for aviation, ports and energy sectors. </a:t>
            </a:r>
            <a:endParaRPr lang="en-US" sz="1200" kern="1200" dirty="0" smtClean="0">
              <a:solidFill>
                <a:schemeClr val="tx1"/>
              </a:solidFill>
              <a:effectLst/>
              <a:latin typeface="+mn-lt"/>
              <a:ea typeface="+mn-ea"/>
              <a:cs typeface="+mn-cs"/>
            </a:endParaRPr>
          </a:p>
          <a:p>
            <a:pPr marL="171450" lvl="0" indent="-171450">
              <a:buFont typeface="Arial"/>
              <a:buChar char="•"/>
            </a:pPr>
            <a:r>
              <a:rPr lang="en-US" sz="1200" kern="1200" dirty="0" smtClean="0">
                <a:solidFill>
                  <a:schemeClr val="tx1"/>
                </a:solidFill>
                <a:effectLst/>
                <a:latin typeface="+mn-lt"/>
                <a:ea typeface="+mn-ea"/>
                <a:cs typeface="+mn-cs"/>
              </a:rPr>
              <a:t>2013 -</a:t>
            </a:r>
            <a:r>
              <a:rPr lang="en-US" sz="1200" kern="1200" dirty="0" err="1" smtClean="0">
                <a:solidFill>
                  <a:schemeClr val="tx1"/>
                </a:solidFill>
                <a:effectLst/>
                <a:latin typeface="+mn-lt"/>
                <a:ea typeface="+mn-ea"/>
                <a:cs typeface="+mn-cs"/>
              </a:rPr>
              <a:t>Superintendency</a:t>
            </a:r>
            <a:r>
              <a:rPr lang="en-US" sz="1200" kern="1200" dirty="0" smtClean="0">
                <a:solidFill>
                  <a:schemeClr val="tx1"/>
                </a:solidFill>
                <a:effectLst/>
                <a:latin typeface="+mn-lt"/>
                <a:ea typeface="+mn-ea"/>
                <a:cs typeface="+mn-cs"/>
              </a:rPr>
              <a:t> actively prosecuting unfair market practices and has imposed seven fines totaling US$859 million in 2013 alone.</a:t>
            </a:r>
            <a:r>
              <a:rPr lang="en-US" dirty="0" smtClean="0">
                <a:effectLst/>
              </a:rPr>
              <a:t> </a:t>
            </a:r>
          </a:p>
          <a:p>
            <a:pPr marL="171450" lvl="0" indent="-171450">
              <a:buFont typeface="Arial"/>
              <a:buChar char="•"/>
            </a:pPr>
            <a:r>
              <a:rPr lang="en-US" sz="1200" kern="1200" dirty="0" smtClean="0">
                <a:solidFill>
                  <a:schemeClr val="tx1"/>
                </a:solidFill>
                <a:effectLst/>
                <a:latin typeface="+mn-lt"/>
                <a:ea typeface="+mn-ea"/>
                <a:cs typeface="+mn-cs"/>
              </a:rPr>
              <a:t> =&gt; Foments private sector development.</a:t>
            </a:r>
            <a:r>
              <a:rPr lang="en-US" dirty="0" smtClean="0">
                <a:effectLst/>
              </a:rPr>
              <a:t> </a:t>
            </a:r>
          </a:p>
          <a:p>
            <a:pPr marL="171450" lvl="0" indent="-171450">
              <a:buFont typeface="Arial"/>
              <a:buChar char="•"/>
            </a:pPr>
            <a:endParaRPr lang="en-US" dirty="0" smtClean="0">
              <a:effectLst/>
            </a:endParaRPr>
          </a:p>
          <a:p>
            <a:pPr marL="0" lvl="0" indent="0">
              <a:buFont typeface="Arial"/>
              <a:buNone/>
            </a:pPr>
            <a:r>
              <a:rPr lang="en-US" dirty="0" smtClean="0">
                <a:effectLst/>
              </a:rPr>
              <a:t>Guyana</a:t>
            </a:r>
          </a:p>
          <a:p>
            <a:pPr marL="171450" lvl="0" indent="-171450">
              <a:buFont typeface="Arial"/>
              <a:buChar char="•"/>
            </a:pPr>
            <a:r>
              <a:rPr lang="en-US" sz="1200" kern="1200" dirty="0" smtClean="0">
                <a:solidFill>
                  <a:schemeClr val="tx1"/>
                </a:solidFill>
                <a:effectLst/>
                <a:latin typeface="+mn-lt"/>
                <a:ea typeface="+mn-ea"/>
                <a:cs typeface="+mn-cs"/>
              </a:rPr>
              <a:t>2006 - Parallel investment loan program helped to create </a:t>
            </a:r>
            <a:r>
              <a:rPr lang="en-US" sz="1200" b="1" kern="1200" dirty="0" smtClean="0">
                <a:solidFill>
                  <a:schemeClr val="tx1"/>
                </a:solidFill>
                <a:effectLst/>
                <a:latin typeface="+mn-lt"/>
                <a:ea typeface="+mn-ea"/>
                <a:cs typeface="+mn-cs"/>
              </a:rPr>
              <a:t>Competition and Consumer Affairs Commission </a:t>
            </a:r>
            <a:r>
              <a:rPr lang="en-US" sz="1200" kern="1200" dirty="0" smtClean="0">
                <a:solidFill>
                  <a:schemeClr val="tx1"/>
                </a:solidFill>
                <a:effectLst/>
                <a:latin typeface="+mn-lt"/>
                <a:ea typeface="+mn-ea"/>
                <a:cs typeface="+mn-cs"/>
              </a:rPr>
              <a:t>(CCAC), </a:t>
            </a:r>
          </a:p>
          <a:p>
            <a:pPr marL="628650" lvl="1" indent="-171450">
              <a:buFont typeface="Arial"/>
              <a:buChar char="•"/>
            </a:pPr>
            <a:r>
              <a:rPr lang="en-US" sz="1200" kern="1200" dirty="0" smtClean="0">
                <a:solidFill>
                  <a:schemeClr val="tx1"/>
                </a:solidFill>
                <a:effectLst/>
                <a:latin typeface="+mn-lt"/>
                <a:ea typeface="+mn-ea"/>
                <a:cs typeface="+mn-cs"/>
              </a:rPr>
              <a:t>Particular support for legal consultancy services to review the consistency of the Competition and Fair Trade bills with existing commercial legislation</a:t>
            </a:r>
          </a:p>
          <a:p>
            <a:pPr marL="171450" lvl="0" indent="-171450">
              <a:buFont typeface="Arial"/>
              <a:buChar char="•"/>
            </a:pPr>
            <a:r>
              <a:rPr lang="en-US" sz="1200" kern="1200" dirty="0" smtClean="0">
                <a:solidFill>
                  <a:schemeClr val="tx1"/>
                </a:solidFill>
                <a:effectLst/>
                <a:latin typeface="+mn-lt"/>
                <a:ea typeface="+mn-ea"/>
                <a:cs typeface="+mn-cs"/>
              </a:rPr>
              <a:t>2014 - Competition and Consumer Affairs Commission</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(CCAC) has focused primarily on protection of consumer rights, most notably championing the right of consumers to return defective goods for a refund from the seller..</a:t>
            </a:r>
          </a:p>
          <a:p>
            <a:pPr marL="628650" lvl="1" indent="-171450">
              <a:buFont typeface="Arial"/>
              <a:buChar char="•"/>
            </a:pPr>
            <a:r>
              <a:rPr lang="en-US" sz="1200" kern="1200" dirty="0" smtClean="0">
                <a:solidFill>
                  <a:schemeClr val="tx1"/>
                </a:solidFill>
                <a:effectLst/>
                <a:latin typeface="+mn-lt"/>
                <a:ea typeface="+mn-ea"/>
                <a:cs typeface="+mn-cs"/>
              </a:rPr>
              <a:t> As a result of its proactive stance, the CCAC has received 96 new complaints in 2013 alone, most of which have been addressed. Businesses are informed that they face big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fines and in most cases they move swiftly to correct their deficiencies.</a:t>
            </a:r>
          </a:p>
          <a:p>
            <a:pPr marL="0" lvl="0" indent="0">
              <a:buFont typeface="Arial"/>
              <a:buNone/>
            </a:pPr>
            <a:endParaRPr lang="en-US" dirty="0" smtClean="0">
              <a:effectLst/>
            </a:endParaRPr>
          </a:p>
          <a:p>
            <a:pPr marL="0" lvl="0" indent="0">
              <a:buFont typeface="Arial"/>
              <a:buNone/>
            </a:pPr>
            <a:r>
              <a:rPr lang="en-US" dirty="0" smtClean="0">
                <a:effectLst/>
              </a:rPr>
              <a:t>Dominican Republic</a:t>
            </a:r>
          </a:p>
          <a:p>
            <a:pPr marL="171450" indent="-171450">
              <a:buFont typeface="Arial"/>
              <a:buChar char="•"/>
            </a:pPr>
            <a:r>
              <a:rPr lang="en-US" sz="1200" kern="1200" dirty="0" smtClean="0">
                <a:solidFill>
                  <a:schemeClr val="tx1"/>
                </a:solidFill>
                <a:effectLst/>
                <a:latin typeface="+mn-lt"/>
                <a:ea typeface="+mn-ea"/>
                <a:cs typeface="+mn-cs"/>
              </a:rPr>
              <a:t>2009 - Bank’s PBP conditions were formally met in that the legal and institutional framework were legally established.</a:t>
            </a:r>
          </a:p>
          <a:p>
            <a:pPr marL="171450" indent="-171450">
              <a:buFont typeface="Arial"/>
              <a:buChar char="•"/>
            </a:pPr>
            <a:r>
              <a:rPr lang="en-US" sz="1200" kern="1200" dirty="0" smtClean="0">
                <a:solidFill>
                  <a:schemeClr val="tx1"/>
                </a:solidFill>
                <a:effectLst/>
                <a:latin typeface="+mn-lt"/>
                <a:ea typeface="+mn-ea"/>
                <a:cs typeface="+mn-cs"/>
              </a:rPr>
              <a:t>2012 -  The implementing agency </a:t>
            </a:r>
            <a:r>
              <a:rPr lang="es-ES_tradnl" sz="1200" kern="1200" dirty="0" smtClean="0">
                <a:solidFill>
                  <a:schemeClr val="tx1"/>
                </a:solidFill>
                <a:effectLst/>
                <a:latin typeface="+mn-lt"/>
                <a:ea typeface="+mn-ea"/>
                <a:cs typeface="+mn-cs"/>
              </a:rPr>
              <a:t>“Pro-Competencia</a:t>
            </a:r>
            <a:r>
              <a:rPr lang="en-US" sz="1200" kern="1200" dirty="0" smtClean="0">
                <a:solidFill>
                  <a:schemeClr val="tx1"/>
                </a:solidFill>
                <a:effectLst/>
                <a:latin typeface="+mn-lt"/>
                <a:ea typeface="+mn-ea"/>
                <a:cs typeface="+mn-cs"/>
              </a:rPr>
              <a:t>” was officially constituted and the members of its board of directors have been appointed since 2012; </a:t>
            </a:r>
          </a:p>
          <a:p>
            <a:pPr marL="171450" indent="-171450">
              <a:buFont typeface="Arial"/>
              <a:buChar char="•"/>
            </a:pPr>
            <a:r>
              <a:rPr lang="en-US" sz="1200" kern="1200" dirty="0" smtClean="0">
                <a:solidFill>
                  <a:schemeClr val="tx1"/>
                </a:solidFill>
                <a:effectLst/>
                <a:latin typeface="+mn-lt"/>
                <a:ea typeface="+mn-ea"/>
                <a:cs typeface="+mn-cs"/>
              </a:rPr>
              <a:t>However the agency is hamstrung by the lack of an executive director who in turn must approve the operating regulations before the agency can begin to carry out its regulatory functions. </a:t>
            </a:r>
          </a:p>
          <a:p>
            <a:pPr marL="171450" indent="-171450">
              <a:buFont typeface="Arial"/>
              <a:buChar char="•"/>
            </a:pPr>
            <a:r>
              <a:rPr lang="en-US" sz="1200" kern="1200" dirty="0" smtClean="0">
                <a:solidFill>
                  <a:schemeClr val="tx1"/>
                </a:solidFill>
                <a:effectLst/>
                <a:latin typeface="+mn-lt"/>
                <a:ea typeface="+mn-ea"/>
                <a:cs typeface="+mn-cs"/>
              </a:rPr>
              <a:t>2013 -  A short list of candidates was submitted to the President of the Republic in 2013, but as of July 2014 no decision had been taken, </a:t>
            </a:r>
          </a:p>
          <a:p>
            <a:pPr marL="171450" indent="-171450">
              <a:buFont typeface="Arial"/>
              <a:buChar char="•"/>
            </a:pPr>
            <a:r>
              <a:rPr lang="en-US" sz="1200" kern="1200" dirty="0" smtClean="0">
                <a:solidFill>
                  <a:schemeClr val="tx1"/>
                </a:solidFill>
                <a:effectLst/>
                <a:latin typeface="+mn-lt"/>
                <a:ea typeface="+mn-ea"/>
                <a:cs typeface="+mn-cs"/>
              </a:rPr>
              <a:t>2014 - As a result </a:t>
            </a:r>
            <a:r>
              <a:rPr lang="es-ES_tradnl" sz="1200" kern="1200" dirty="0" smtClean="0">
                <a:solidFill>
                  <a:schemeClr val="tx1"/>
                </a:solidFill>
                <a:effectLst/>
                <a:latin typeface="+mn-lt"/>
                <a:ea typeface="+mn-ea"/>
                <a:cs typeface="+mn-cs"/>
              </a:rPr>
              <a:t>Pro-Competencia </a:t>
            </a:r>
            <a:r>
              <a:rPr lang="en-US" sz="1200" kern="1200" dirty="0" smtClean="0">
                <a:solidFill>
                  <a:schemeClr val="tx1"/>
                </a:solidFill>
                <a:effectLst/>
                <a:latin typeface="+mn-lt"/>
                <a:ea typeface="+mn-ea"/>
                <a:cs typeface="+mn-cs"/>
              </a:rPr>
              <a:t>has been limited to sponsoring conferences, holding short courses, sending its staff to meetings.</a:t>
            </a:r>
            <a:r>
              <a:rPr lang="en-US" sz="1200" kern="1200" baseline="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4C5F7574-49EB-5F42-922E-3E097160E051}" type="slidenum">
              <a:rPr lang="en-US" smtClean="0"/>
              <a:t>8</a:t>
            </a:fld>
            <a:endParaRPr lang="en-US"/>
          </a:p>
        </p:txBody>
      </p:sp>
    </p:spTree>
    <p:extLst>
      <p:ext uri="{BB962C8B-B14F-4D97-AF65-F5344CB8AC3E}">
        <p14:creationId xmlns:p14="http://schemas.microsoft.com/office/powerpoint/2010/main" val="1103566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Bolivia</a:t>
            </a:r>
          </a:p>
          <a:p>
            <a:pPr marL="171450" indent="-171450">
              <a:buFont typeface="Arial"/>
              <a:buChar char="•"/>
            </a:pPr>
            <a:r>
              <a:rPr lang="en-US" sz="1200" kern="1200" dirty="0" smtClean="0">
                <a:solidFill>
                  <a:schemeClr val="tx1"/>
                </a:solidFill>
                <a:effectLst/>
                <a:latin typeface="+mn-lt"/>
                <a:ea typeface="+mn-ea"/>
                <a:cs typeface="+mn-cs"/>
              </a:rPr>
              <a:t>Objectives of the PBP were limited to simplifying the </a:t>
            </a:r>
            <a:r>
              <a:rPr lang="es-ES_tradnl" sz="1200" kern="1200" dirty="0" smtClean="0">
                <a:solidFill>
                  <a:schemeClr val="tx1"/>
                </a:solidFill>
                <a:effectLst/>
                <a:latin typeface="+mn-lt"/>
                <a:ea typeface="+mn-ea"/>
                <a:cs typeface="+mn-cs"/>
              </a:rPr>
              <a:t>Régimen de Admisión Temporal para Perfeccionamiento Activo (RITEX), </a:t>
            </a:r>
            <a:r>
              <a:rPr lang="en-US" sz="1200" kern="1200" dirty="0" smtClean="0">
                <a:solidFill>
                  <a:schemeClr val="tx1"/>
                </a:solidFill>
                <a:effectLst/>
                <a:latin typeface="+mn-lt"/>
                <a:ea typeface="+mn-ea"/>
                <a:cs typeface="+mn-cs"/>
              </a:rPr>
              <a:t>which is designed to benefit exporting firms by facilitating importation of needed inputs. The system had existed since the early 1990s and the Bank PBP included measures to lower its administration costs, streamline operations, and improve transparency.</a:t>
            </a:r>
            <a:r>
              <a:rPr lang="en-US" dirty="0" smtClean="0">
                <a:effectLst/>
              </a:rPr>
              <a:t> </a:t>
            </a:r>
          </a:p>
          <a:p>
            <a:pPr marL="171450" indent="-171450">
              <a:buFont typeface="Arial"/>
              <a:buChar char="•"/>
            </a:pPr>
            <a:endParaRPr lang="en-US" dirty="0" smtClean="0">
              <a:effectLst/>
            </a:endParaRPr>
          </a:p>
          <a:p>
            <a:pPr marL="0" indent="0">
              <a:buFont typeface="Arial"/>
              <a:buNone/>
            </a:pPr>
            <a:r>
              <a:rPr lang="en-US" dirty="0" smtClean="0">
                <a:effectLst/>
              </a:rPr>
              <a:t>Colombia</a:t>
            </a:r>
          </a:p>
          <a:p>
            <a:pPr marL="171450" indent="-171450">
              <a:buFont typeface="Arial"/>
              <a:buChar char="•"/>
            </a:pPr>
            <a:r>
              <a:rPr lang="en-US" sz="1200" b="0" kern="1200" dirty="0" smtClean="0">
                <a:solidFill>
                  <a:schemeClr val="tx1"/>
                </a:solidFill>
                <a:effectLst/>
                <a:latin typeface="+mn-lt"/>
                <a:ea typeface="+mn-ea"/>
                <a:cs typeface="+mn-cs"/>
              </a:rPr>
              <a:t>PBPs</a:t>
            </a:r>
            <a:r>
              <a:rPr lang="en-US" sz="1200" kern="1200" dirty="0" smtClean="0">
                <a:solidFill>
                  <a:schemeClr val="tx1"/>
                </a:solidFill>
                <a:effectLst/>
                <a:latin typeface="+mn-lt"/>
                <a:ea typeface="+mn-ea"/>
                <a:cs typeface="+mn-cs"/>
              </a:rPr>
              <a:t> had a distinct and broader range of objectives, including</a:t>
            </a:r>
          </a:p>
          <a:p>
            <a:pPr marL="628650" lvl="1" indent="-171450">
              <a:buFont typeface="Arial"/>
              <a:buChar char="•"/>
            </a:pPr>
            <a:r>
              <a:rPr lang="en-US" sz="1200" kern="1200" dirty="0" smtClean="0">
                <a:solidFill>
                  <a:schemeClr val="tx1"/>
                </a:solidFill>
                <a:effectLst/>
                <a:latin typeface="+mn-lt"/>
                <a:ea typeface="+mn-ea"/>
                <a:cs typeface="+mn-cs"/>
              </a:rPr>
              <a:t> the publication of a “Ley de Anti-</a:t>
            </a:r>
            <a:r>
              <a:rPr lang="en-US" sz="1200" kern="1200" dirty="0" err="1" smtClean="0">
                <a:solidFill>
                  <a:schemeClr val="tx1"/>
                </a:solidFill>
                <a:effectLst/>
                <a:latin typeface="+mn-lt"/>
                <a:ea typeface="+mn-ea"/>
                <a:cs typeface="+mn-cs"/>
              </a:rPr>
              <a:t>tramites</a:t>
            </a:r>
            <a:r>
              <a:rPr lang="en-US" sz="1200" kern="1200" dirty="0" smtClean="0">
                <a:solidFill>
                  <a:schemeClr val="tx1"/>
                </a:solidFill>
                <a:effectLst/>
                <a:latin typeface="+mn-lt"/>
                <a:ea typeface="+mn-ea"/>
                <a:cs typeface="+mn-cs"/>
              </a:rPr>
              <a:t>”  </a:t>
            </a:r>
          </a:p>
          <a:p>
            <a:pPr marL="628650" lvl="1" indent="-171450">
              <a:buFont typeface="Arial"/>
              <a:buChar char="•"/>
            </a:pPr>
            <a:r>
              <a:rPr lang="en-US" sz="1200" kern="1200" dirty="0" smtClean="0">
                <a:solidFill>
                  <a:schemeClr val="tx1"/>
                </a:solidFill>
                <a:effectLst/>
                <a:latin typeface="+mn-lt"/>
                <a:ea typeface="+mn-ea"/>
                <a:cs typeface="+mn-cs"/>
              </a:rPr>
              <a:t>specific measures to streamline and simplify procedures for business closure and liquidation, property registration, and co-financing of business development programs.</a:t>
            </a:r>
            <a:r>
              <a:rPr lang="en-US" dirty="0" smtClean="0">
                <a:effectLst/>
              </a:rPr>
              <a:t> </a:t>
            </a:r>
          </a:p>
          <a:p>
            <a:pPr marL="628650" lvl="1" indent="-171450">
              <a:buFont typeface="Arial"/>
              <a:buChar char="•"/>
            </a:pPr>
            <a:r>
              <a:rPr lang="es-ES_tradnl" sz="1200" kern="1200" dirty="0" smtClean="0">
                <a:solidFill>
                  <a:schemeClr val="tx1"/>
                </a:solidFill>
                <a:effectLst/>
                <a:latin typeface="+mn-lt"/>
                <a:ea typeface="+mn-ea"/>
                <a:cs typeface="+mn-cs"/>
              </a:rPr>
              <a:t>Sistema Electrónico para la Contratación Pública Contratos en línea</a:t>
            </a:r>
            <a:r>
              <a:rPr lang="en-US" sz="1200" kern="1200" dirty="0" smtClean="0">
                <a:solidFill>
                  <a:schemeClr val="tx1"/>
                </a:solidFill>
                <a:effectLst/>
                <a:latin typeface="+mn-lt"/>
                <a:ea typeface="+mn-ea"/>
                <a:cs typeface="+mn-cs"/>
              </a:rPr>
              <a:t>  (SECOP) - is the mainstay of government procurement </a:t>
            </a:r>
          </a:p>
          <a:p>
            <a:pPr marL="628650" lvl="1" indent="-171450">
              <a:buFont typeface="Arial"/>
              <a:buChar char="•"/>
            </a:pPr>
            <a:r>
              <a:rPr lang="es-ES_tradnl" sz="1200" kern="1200" dirty="0" smtClean="0">
                <a:solidFill>
                  <a:schemeClr val="tx1"/>
                </a:solidFill>
                <a:effectLst/>
                <a:latin typeface="+mn-lt"/>
                <a:ea typeface="+mn-ea"/>
                <a:cs typeface="+mn-cs"/>
              </a:rPr>
              <a:t>Ventanilla Única de Comercio Exterior</a:t>
            </a:r>
            <a:r>
              <a:rPr lang="en-US" sz="1200" kern="1200" dirty="0" smtClean="0">
                <a:solidFill>
                  <a:schemeClr val="tx1"/>
                </a:solidFill>
                <a:effectLst/>
                <a:latin typeface="+mn-lt"/>
                <a:ea typeface="+mn-ea"/>
                <a:cs typeface="+mn-cs"/>
              </a:rPr>
              <a:t> (VUCE), have prospered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enjoys a high level of satisfaction among the international business community according to a recent (2013) survey</a:t>
            </a:r>
            <a:r>
              <a:rPr lang="en-US" dirty="0" smtClean="0">
                <a:effectLst/>
              </a:rPr>
              <a:t> </a:t>
            </a:r>
          </a:p>
          <a:p>
            <a:pPr marL="628650" lvl="1" indent="-171450">
              <a:buFont typeface="Arial"/>
              <a:buChar char="•"/>
            </a:pPr>
            <a:endParaRPr lang="en-US" dirty="0" smtClean="0">
              <a:effectLst/>
            </a:endParaRPr>
          </a:p>
          <a:p>
            <a:pPr marL="0" lvl="0" indent="0">
              <a:buFont typeface="Arial"/>
              <a:buNone/>
            </a:pPr>
            <a:r>
              <a:rPr lang="en-US" dirty="0" smtClean="0">
                <a:effectLst/>
              </a:rPr>
              <a:t>Guyana</a:t>
            </a:r>
          </a:p>
          <a:p>
            <a:pPr marL="171450" lvl="0" indent="-171450">
              <a:buFont typeface="Arial"/>
              <a:buChar char="•"/>
            </a:pPr>
            <a:r>
              <a:rPr lang="en-US" sz="1200" kern="1200" dirty="0" smtClean="0">
                <a:solidFill>
                  <a:schemeClr val="tx1"/>
                </a:solidFill>
                <a:effectLst/>
                <a:latin typeface="+mn-lt"/>
                <a:ea typeface="+mn-ea"/>
                <a:cs typeface="+mn-cs"/>
              </a:rPr>
              <a:t>Measures to reduce transactions costs were concentrated on improvements to the </a:t>
            </a:r>
            <a:r>
              <a:rPr lang="en-US" sz="1200" i="1" kern="1200" dirty="0" smtClean="0">
                <a:solidFill>
                  <a:schemeClr val="tx1"/>
                </a:solidFill>
                <a:effectLst/>
                <a:latin typeface="+mn-lt"/>
                <a:ea typeface="+mn-ea"/>
                <a:cs typeface="+mn-cs"/>
              </a:rPr>
              <a:t>Deeds Registry</a:t>
            </a:r>
            <a:r>
              <a:rPr lang="en-US" sz="1200" kern="1200" dirty="0" smtClean="0">
                <a:solidFill>
                  <a:schemeClr val="tx1"/>
                </a:solidFill>
                <a:effectLst/>
                <a:latin typeface="+mn-lt"/>
                <a:ea typeface="+mn-ea"/>
                <a:cs typeface="+mn-cs"/>
              </a:rPr>
              <a:t> and to achieving a fully operational </a:t>
            </a:r>
            <a:r>
              <a:rPr lang="en-US" sz="1200" i="1" kern="1200" dirty="0" smtClean="0">
                <a:solidFill>
                  <a:schemeClr val="tx1"/>
                </a:solidFill>
                <a:effectLst/>
                <a:latin typeface="+mn-lt"/>
                <a:ea typeface="+mn-ea"/>
                <a:cs typeface="+mn-cs"/>
              </a:rPr>
              <a:t>Commercial Court</a:t>
            </a:r>
            <a:r>
              <a:rPr lang="en-US" sz="1200" kern="1200" dirty="0" smtClean="0">
                <a:solidFill>
                  <a:schemeClr val="tx1"/>
                </a:solidFill>
                <a:effectLst/>
                <a:latin typeface="+mn-lt"/>
                <a:ea typeface="+mn-ea"/>
                <a:cs typeface="+mn-cs"/>
              </a:rPr>
              <a:t> </a:t>
            </a:r>
          </a:p>
          <a:p>
            <a:pPr marL="171450" lvl="0" indent="-171450">
              <a:buFont typeface="Arial"/>
              <a:buChar char="•"/>
            </a:pPr>
            <a:r>
              <a:rPr lang="en-US" sz="1200" kern="1200" dirty="0" smtClean="0">
                <a:solidFill>
                  <a:schemeClr val="tx1"/>
                </a:solidFill>
                <a:effectLst/>
                <a:latin typeface="+mn-lt"/>
                <a:ea typeface="+mn-ea"/>
                <a:cs typeface="+mn-cs"/>
              </a:rPr>
              <a:t>Improvements to the Deeds Registry contributed to a 50% reduction in the time to start a business (from 41 to 20 days) between 2007 and 2012, and the </a:t>
            </a:r>
            <a:r>
              <a:rPr lang="en-US" sz="1200" kern="1200" dirty="0" err="1" smtClean="0">
                <a:solidFill>
                  <a:schemeClr val="tx1"/>
                </a:solidFill>
                <a:effectLst/>
                <a:latin typeface="+mn-lt"/>
                <a:ea typeface="+mn-ea"/>
                <a:cs typeface="+mn-cs"/>
              </a:rPr>
              <a:t>GoG</a:t>
            </a:r>
            <a:r>
              <a:rPr lang="en-US" sz="1200" kern="1200" dirty="0" smtClean="0">
                <a:solidFill>
                  <a:schemeClr val="tx1"/>
                </a:solidFill>
                <a:effectLst/>
                <a:latin typeface="+mn-lt"/>
                <a:ea typeface="+mn-ea"/>
                <a:cs typeface="+mn-cs"/>
              </a:rPr>
              <a:t> has shown a commitment to continue implementation of a long-term agenda to modernize the Registry including the digitization of all transactions</a:t>
            </a:r>
            <a:r>
              <a:rPr lang="en-US" dirty="0" smtClean="0">
                <a:effectLst/>
              </a:rPr>
              <a:t> </a:t>
            </a:r>
          </a:p>
        </p:txBody>
      </p:sp>
      <p:sp>
        <p:nvSpPr>
          <p:cNvPr id="4" name="Slide Number Placeholder 3"/>
          <p:cNvSpPr>
            <a:spLocks noGrp="1"/>
          </p:cNvSpPr>
          <p:nvPr>
            <p:ph type="sldNum" sz="quarter" idx="10"/>
          </p:nvPr>
        </p:nvSpPr>
        <p:spPr/>
        <p:txBody>
          <a:bodyPr/>
          <a:lstStyle/>
          <a:p>
            <a:fld id="{4C5F7574-49EB-5F42-922E-3E097160E051}" type="slidenum">
              <a:rPr lang="en-US" smtClean="0"/>
              <a:t>9</a:t>
            </a:fld>
            <a:endParaRPr lang="en-US"/>
          </a:p>
        </p:txBody>
      </p:sp>
    </p:spTree>
    <p:extLst>
      <p:ext uri="{BB962C8B-B14F-4D97-AF65-F5344CB8AC3E}">
        <p14:creationId xmlns:p14="http://schemas.microsoft.com/office/powerpoint/2010/main" val="3813132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6DF0DC-1B36-0542-BAA4-2223F2974797}" type="datetimeFigureOut">
              <a:rPr lang="en-US" smtClean="0"/>
              <a:t>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3902140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6DF0DC-1B36-0542-BAA4-2223F2974797}" type="datetimeFigureOut">
              <a:rPr lang="en-US" smtClean="0"/>
              <a:t>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1170793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6DF0DC-1B36-0542-BAA4-2223F2974797}" type="datetimeFigureOut">
              <a:rPr lang="en-US" smtClean="0"/>
              <a:t>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212875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6DF0DC-1B36-0542-BAA4-2223F2974797}" type="datetimeFigureOut">
              <a:rPr lang="en-US" smtClean="0"/>
              <a:t>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1831940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6DF0DC-1B36-0542-BAA4-2223F2974797}" type="datetimeFigureOut">
              <a:rPr lang="en-US" smtClean="0"/>
              <a:t>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3695173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6DF0DC-1B36-0542-BAA4-2223F2974797}" type="datetimeFigureOut">
              <a:rPr lang="en-US" smtClean="0"/>
              <a:t>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23079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6DF0DC-1B36-0542-BAA4-2223F2974797}" type="datetimeFigureOut">
              <a:rPr lang="en-US" smtClean="0"/>
              <a:t>3/11/15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2876074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6DF0DC-1B36-0542-BAA4-2223F2974797}" type="datetimeFigureOut">
              <a:rPr lang="en-US" smtClean="0"/>
              <a:t>3/11/15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138029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DF0DC-1B36-0542-BAA4-2223F2974797}" type="datetimeFigureOut">
              <a:rPr lang="en-US" smtClean="0"/>
              <a:t>3/11/15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1050688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6DF0DC-1B36-0542-BAA4-2223F2974797}" type="datetimeFigureOut">
              <a:rPr lang="en-US" smtClean="0"/>
              <a:t>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2883476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6DF0DC-1B36-0542-BAA4-2223F2974797}" type="datetimeFigureOut">
              <a:rPr lang="en-US" smtClean="0"/>
              <a:t>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3DB5FD-1229-2944-9B2E-B1F6FACE661B}" type="slidenum">
              <a:rPr lang="en-US" smtClean="0"/>
              <a:t>‹#›</a:t>
            </a:fld>
            <a:endParaRPr lang="en-US"/>
          </a:p>
        </p:txBody>
      </p:sp>
    </p:spTree>
    <p:extLst>
      <p:ext uri="{BB962C8B-B14F-4D97-AF65-F5344CB8AC3E}">
        <p14:creationId xmlns:p14="http://schemas.microsoft.com/office/powerpoint/2010/main" val="4766333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DF0DC-1B36-0542-BAA4-2223F2974797}" type="datetimeFigureOut">
              <a:rPr lang="en-US" smtClean="0"/>
              <a:t>3/11/15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3DB5FD-1229-2944-9B2E-B1F6FACE661B}" type="slidenum">
              <a:rPr lang="en-US" smtClean="0"/>
              <a:t>‹#›</a:t>
            </a:fld>
            <a:endParaRPr lang="en-US"/>
          </a:p>
        </p:txBody>
      </p:sp>
    </p:spTree>
    <p:extLst>
      <p:ext uri="{BB962C8B-B14F-4D97-AF65-F5344CB8AC3E}">
        <p14:creationId xmlns:p14="http://schemas.microsoft.com/office/powerpoint/2010/main" val="328210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IDB Experience on Sustainability of Reforms in the Region</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Second Competitiveness Forum Suriname</a:t>
            </a:r>
          </a:p>
          <a:p>
            <a:endParaRPr lang="en-US" dirty="0"/>
          </a:p>
          <a:p>
            <a:r>
              <a:rPr lang="en-US" dirty="0" smtClean="0"/>
              <a:t>Hunt Howell </a:t>
            </a:r>
            <a:endParaRPr lang="en-US" dirty="0"/>
          </a:p>
        </p:txBody>
      </p:sp>
    </p:spTree>
    <p:extLst>
      <p:ext uri="{BB962C8B-B14F-4D97-AF65-F5344CB8AC3E}">
        <p14:creationId xmlns:p14="http://schemas.microsoft.com/office/powerpoint/2010/main" val="2008626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Conclusions</a:t>
            </a:r>
            <a:endParaRPr lang="en-US" dirty="0"/>
          </a:p>
        </p:txBody>
      </p:sp>
      <p:sp>
        <p:nvSpPr>
          <p:cNvPr id="3" name="Content Placeholder 2"/>
          <p:cNvSpPr>
            <a:spLocks noGrp="1"/>
          </p:cNvSpPr>
          <p:nvPr>
            <p:ph idx="1"/>
          </p:nvPr>
        </p:nvSpPr>
        <p:spPr/>
        <p:txBody>
          <a:bodyPr/>
          <a:lstStyle/>
          <a:p>
            <a:r>
              <a:rPr lang="en-US" dirty="0" smtClean="0"/>
              <a:t>NCC potential is realized when supported.</a:t>
            </a:r>
          </a:p>
          <a:p>
            <a:r>
              <a:rPr lang="en-US" dirty="0" smtClean="0"/>
              <a:t>Secured Transactions Reform takes time and missteps can happen.</a:t>
            </a:r>
          </a:p>
          <a:p>
            <a:r>
              <a:rPr lang="en-US" dirty="0" smtClean="0"/>
              <a:t>Transparency and Competition Policy initiatives can level playing field</a:t>
            </a:r>
          </a:p>
          <a:p>
            <a:r>
              <a:rPr lang="en-US" dirty="0" smtClean="0"/>
              <a:t>Transactions Costs reduction initiatives good for private enterprise =&gt; staying power</a:t>
            </a:r>
          </a:p>
          <a:p>
            <a:endParaRPr lang="en-US" dirty="0" smtClean="0"/>
          </a:p>
          <a:p>
            <a:endParaRPr lang="en-US" dirty="0"/>
          </a:p>
        </p:txBody>
      </p:sp>
    </p:spTree>
    <p:extLst>
      <p:ext uri="{BB962C8B-B14F-4D97-AF65-F5344CB8AC3E}">
        <p14:creationId xmlns:p14="http://schemas.microsoft.com/office/powerpoint/2010/main" val="329700055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p:txBody>
          <a:bodyPr/>
          <a:lstStyle/>
          <a:p>
            <a:r>
              <a:rPr lang="en-US" dirty="0" smtClean="0"/>
              <a:t>Career at IDB in design and implementation of Policy Based Programs </a:t>
            </a:r>
          </a:p>
          <a:p>
            <a:r>
              <a:rPr lang="en-US" dirty="0" smtClean="0"/>
              <a:t>Preparation of draft paper on “Lasting Benefits of Competitiveness / Innovation Policy Based Loans in LAC” </a:t>
            </a:r>
          </a:p>
          <a:p>
            <a:pPr lvl="1"/>
            <a:r>
              <a:rPr lang="en-US" dirty="0" smtClean="0"/>
              <a:t>Eight countries / reforms in seven thematic areas. </a:t>
            </a:r>
          </a:p>
          <a:p>
            <a:pPr lvl="1"/>
            <a:r>
              <a:rPr lang="en-US" dirty="0" smtClean="0"/>
              <a:t>What happened during and after IDB PBL cycle? </a:t>
            </a:r>
            <a:endParaRPr lang="en-US" dirty="0"/>
          </a:p>
        </p:txBody>
      </p:sp>
    </p:spTree>
    <p:extLst>
      <p:ext uri="{BB962C8B-B14F-4D97-AF65-F5344CB8AC3E}">
        <p14:creationId xmlns:p14="http://schemas.microsoft.com/office/powerpoint/2010/main" val="273171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Achieving sustainability of Policy Reforms</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dirty="0" smtClean="0"/>
              <a:t>A complicated and non-linear process </a:t>
            </a:r>
          </a:p>
          <a:p>
            <a:pPr lvl="1"/>
            <a:r>
              <a:rPr lang="en-US" dirty="0" smtClean="0"/>
              <a:t>IDIs can be catalyst to get process started </a:t>
            </a:r>
          </a:p>
          <a:p>
            <a:pPr lvl="1"/>
            <a:r>
              <a:rPr lang="en-US" dirty="0" smtClean="0"/>
              <a:t>Stakeholders initial resistance (but at least become sensitized)</a:t>
            </a:r>
          </a:p>
          <a:p>
            <a:pPr lvl="1"/>
            <a:r>
              <a:rPr lang="en-US" dirty="0" smtClean="0"/>
              <a:t>Greater public awareness of deficiencies</a:t>
            </a:r>
          </a:p>
          <a:p>
            <a:pPr lvl="1"/>
            <a:r>
              <a:rPr lang="en-US" dirty="0" smtClean="0"/>
              <a:t>Opinion makers convert to guarded support</a:t>
            </a:r>
          </a:p>
          <a:p>
            <a:pPr lvl="1"/>
            <a:r>
              <a:rPr lang="en-US" dirty="0" smtClean="0"/>
              <a:t>Stakeholder consensus on need for reform </a:t>
            </a:r>
          </a:p>
          <a:p>
            <a:pPr lvl="1"/>
            <a:r>
              <a:rPr lang="en-US" dirty="0" smtClean="0"/>
              <a:t>Approval of policy reforms &amp; full stakeholder buy-in </a:t>
            </a:r>
          </a:p>
          <a:p>
            <a:pPr lvl="1"/>
            <a:endParaRPr lang="en-US" dirty="0" smtClean="0"/>
          </a:p>
          <a:p>
            <a:pPr lvl="1"/>
            <a:endParaRPr lang="en-US" dirty="0" smtClean="0"/>
          </a:p>
        </p:txBody>
      </p:sp>
    </p:spTree>
    <p:extLst>
      <p:ext uri="{BB962C8B-B14F-4D97-AF65-F5344CB8AC3E}">
        <p14:creationId xmlns:p14="http://schemas.microsoft.com/office/powerpoint/2010/main" val="2316272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of Process</a:t>
            </a:r>
            <a:endParaRPr lang="en-US" dirty="0"/>
          </a:p>
        </p:txBody>
      </p:sp>
      <p:sp>
        <p:nvSpPr>
          <p:cNvPr id="3" name="Content Placeholder 2"/>
          <p:cNvSpPr>
            <a:spLocks noGrp="1"/>
          </p:cNvSpPr>
          <p:nvPr>
            <p:ph idx="1"/>
          </p:nvPr>
        </p:nvSpPr>
        <p:spPr/>
        <p:txBody>
          <a:bodyPr/>
          <a:lstStyle/>
          <a:p>
            <a:r>
              <a:rPr lang="en-US" dirty="0" smtClean="0"/>
              <a:t>Sustainable reforms may or may not be achieved within normal cycle of IDB loans. </a:t>
            </a:r>
          </a:p>
          <a:p>
            <a:pPr lvl="1"/>
            <a:r>
              <a:rPr lang="en-US" dirty="0" smtClean="0"/>
              <a:t>Frustrating for Bank, but not necessarily bad for country. </a:t>
            </a:r>
            <a:endParaRPr lang="en-US" dirty="0"/>
          </a:p>
          <a:p>
            <a:pPr lvl="1"/>
            <a:r>
              <a:rPr lang="en-US" dirty="0" smtClean="0"/>
              <a:t>Buy-in of key stakeholder groups is essential but cannot be neatly scheduled</a:t>
            </a:r>
            <a:endParaRPr lang="en-US" dirty="0"/>
          </a:p>
        </p:txBody>
      </p:sp>
    </p:spTree>
    <p:extLst>
      <p:ext uri="{BB962C8B-B14F-4D97-AF65-F5344CB8AC3E}">
        <p14:creationId xmlns:p14="http://schemas.microsoft.com/office/powerpoint/2010/main" val="149639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Competitiveness Councils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Peru (rejuvenated after 6 years)</a:t>
            </a:r>
            <a:endParaRPr lang="en-US" sz="2800" dirty="0" smtClean="0"/>
          </a:p>
          <a:p>
            <a:pPr lvl="1"/>
            <a:r>
              <a:rPr lang="en-US" dirty="0" smtClean="0"/>
              <a:t>Initial Bank support for NCC started in 2003</a:t>
            </a:r>
          </a:p>
          <a:p>
            <a:pPr lvl="1"/>
            <a:r>
              <a:rPr lang="en-US" dirty="0" smtClean="0"/>
              <a:t>CNC relatively weak &amp; ineffective</a:t>
            </a:r>
          </a:p>
          <a:p>
            <a:pPr lvl="1"/>
            <a:r>
              <a:rPr lang="en-US" dirty="0" smtClean="0"/>
              <a:t>Reconstituted in 2009 w/ Min of Econ &amp; Finance as chair. (Key Stakeholder)</a:t>
            </a:r>
          </a:p>
          <a:p>
            <a:pPr lvl="1"/>
            <a:r>
              <a:rPr lang="en-US" dirty="0" smtClean="0"/>
              <a:t>Now actively pursuing “competitiveness agenda”</a:t>
            </a:r>
          </a:p>
          <a:p>
            <a:r>
              <a:rPr lang="en-US" dirty="0" smtClean="0"/>
              <a:t>Guyana (good start and going strong)</a:t>
            </a:r>
            <a:endParaRPr lang="en-US" sz="2800" dirty="0" smtClean="0"/>
          </a:p>
          <a:p>
            <a:pPr lvl="1"/>
            <a:r>
              <a:rPr lang="en-US" dirty="0" smtClean="0"/>
              <a:t>Presidential summit on competitiveness (2006) led to creation of NCC</a:t>
            </a:r>
          </a:p>
          <a:p>
            <a:pPr lvl="1"/>
            <a:r>
              <a:rPr lang="en-US" dirty="0" smtClean="0"/>
              <a:t>Strong stakeholder support from beginning </a:t>
            </a:r>
          </a:p>
          <a:p>
            <a:pPr lvl="1"/>
            <a:r>
              <a:rPr lang="en-US" dirty="0" smtClean="0"/>
              <a:t>Proactive agenda (2014) Influential on policy reform</a:t>
            </a:r>
          </a:p>
          <a:p>
            <a:pPr lvl="1"/>
            <a:endParaRPr lang="en-US" dirty="0"/>
          </a:p>
        </p:txBody>
      </p:sp>
    </p:spTree>
    <p:extLst>
      <p:ext uri="{BB962C8B-B14F-4D97-AF65-F5344CB8AC3E}">
        <p14:creationId xmlns:p14="http://schemas.microsoft.com/office/powerpoint/2010/main" val="336063929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NCCs that Failed</a:t>
            </a:r>
            <a:endParaRPr lang="en-US" dirty="0"/>
          </a:p>
        </p:txBody>
      </p:sp>
      <p:sp>
        <p:nvSpPr>
          <p:cNvPr id="3" name="Content Placeholder 2"/>
          <p:cNvSpPr>
            <a:spLocks noGrp="1"/>
          </p:cNvSpPr>
          <p:nvPr>
            <p:ph idx="1"/>
          </p:nvPr>
        </p:nvSpPr>
        <p:spPr/>
        <p:txBody>
          <a:bodyPr>
            <a:normAutofit fontScale="92500"/>
          </a:bodyPr>
          <a:lstStyle/>
          <a:p>
            <a:r>
              <a:rPr lang="en-US" dirty="0" smtClean="0"/>
              <a:t>Bolivia (killed after 11 years)</a:t>
            </a:r>
          </a:p>
          <a:p>
            <a:pPr lvl="1"/>
            <a:r>
              <a:rPr lang="en-US" dirty="0" smtClean="0"/>
              <a:t>Bank supported interagency committee (2003)</a:t>
            </a:r>
          </a:p>
          <a:p>
            <a:pPr lvl="1"/>
            <a:r>
              <a:rPr lang="en-US" dirty="0" smtClean="0"/>
              <a:t>New government undermines NCC </a:t>
            </a:r>
            <a:r>
              <a:rPr lang="en-US" dirty="0"/>
              <a:t>activities. ( after 2010</a:t>
            </a:r>
            <a:r>
              <a:rPr lang="en-US" dirty="0" smtClean="0"/>
              <a:t>) -  Very suspicious of Clusters</a:t>
            </a:r>
          </a:p>
          <a:p>
            <a:pPr lvl="1"/>
            <a:r>
              <a:rPr lang="en-US" dirty="0" smtClean="0"/>
              <a:t>Formal abolition of tech secretariat (2014)</a:t>
            </a:r>
          </a:p>
          <a:p>
            <a:r>
              <a:rPr lang="en-US" dirty="0" smtClean="0"/>
              <a:t>Uruguay (hope after 7 years)</a:t>
            </a:r>
          </a:p>
          <a:p>
            <a:pPr lvl="1"/>
            <a:r>
              <a:rPr lang="en-US" dirty="0" smtClean="0"/>
              <a:t>Bank support for NCC and tech. unit (2007)</a:t>
            </a:r>
          </a:p>
          <a:p>
            <a:pPr lvl="1"/>
            <a:r>
              <a:rPr lang="en-US" dirty="0" smtClean="0"/>
              <a:t>NCC died but tech unit remains active</a:t>
            </a:r>
          </a:p>
          <a:p>
            <a:pPr lvl="1"/>
            <a:r>
              <a:rPr lang="en-US" dirty="0" smtClean="0"/>
              <a:t>Private sector concern with lack of NCC (2014)</a:t>
            </a:r>
            <a:endParaRPr lang="en-US" dirty="0"/>
          </a:p>
        </p:txBody>
      </p:sp>
    </p:spTree>
    <p:extLst>
      <p:ext uri="{BB962C8B-B14F-4D97-AF65-F5344CB8AC3E}">
        <p14:creationId xmlns:p14="http://schemas.microsoft.com/office/powerpoint/2010/main" val="183365757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Secured Transaction Policy Reform </a:t>
            </a:r>
            <a:endParaRPr lang="en-US" dirty="0"/>
          </a:p>
        </p:txBody>
      </p:sp>
      <p:sp>
        <p:nvSpPr>
          <p:cNvPr id="3" name="Content Placeholder 2"/>
          <p:cNvSpPr>
            <a:spLocks noGrp="1"/>
          </p:cNvSpPr>
          <p:nvPr>
            <p:ph idx="1"/>
          </p:nvPr>
        </p:nvSpPr>
        <p:spPr/>
        <p:txBody>
          <a:bodyPr>
            <a:normAutofit lnSpcReduction="10000"/>
          </a:bodyPr>
          <a:lstStyle/>
          <a:p>
            <a:r>
              <a:rPr lang="en-US" dirty="0" smtClean="0"/>
              <a:t>Peru (8 years and counting)</a:t>
            </a:r>
          </a:p>
          <a:p>
            <a:pPr lvl="1"/>
            <a:r>
              <a:rPr lang="en-US" dirty="0" smtClean="0"/>
              <a:t>Flawed law approved end of first PBL (2006)</a:t>
            </a:r>
          </a:p>
          <a:p>
            <a:pPr lvl="1"/>
            <a:r>
              <a:rPr lang="en-US" dirty="0" smtClean="0"/>
              <a:t>Subsequent PBL – no solution  </a:t>
            </a:r>
          </a:p>
          <a:p>
            <a:pPr lvl="1"/>
            <a:r>
              <a:rPr lang="en-US" dirty="0" smtClean="0"/>
              <a:t>Corrected draft law prepared mid 2014 </a:t>
            </a:r>
          </a:p>
          <a:p>
            <a:r>
              <a:rPr lang="en-US" dirty="0" smtClean="0"/>
              <a:t>Colombia (8 years)</a:t>
            </a:r>
          </a:p>
          <a:p>
            <a:pPr lvl="1"/>
            <a:r>
              <a:rPr lang="en-US" dirty="0" smtClean="0"/>
              <a:t>First PBL supported prep of work plan (2006)</a:t>
            </a:r>
          </a:p>
          <a:p>
            <a:pPr lvl="1"/>
            <a:r>
              <a:rPr lang="en-US" dirty="0" smtClean="0"/>
              <a:t>Min Industry &amp; Commerce endorsed diagnosis</a:t>
            </a:r>
          </a:p>
          <a:p>
            <a:pPr lvl="1"/>
            <a:r>
              <a:rPr lang="en-US" dirty="0" smtClean="0"/>
              <a:t>Draft law by public-private work group (2012)</a:t>
            </a:r>
          </a:p>
          <a:p>
            <a:pPr lvl="1"/>
            <a:r>
              <a:rPr lang="en-US" dirty="0" smtClean="0"/>
              <a:t>Law approved 2014 &amp; system now operating </a:t>
            </a:r>
          </a:p>
          <a:p>
            <a:pPr lvl="1"/>
            <a:endParaRPr lang="en-US" dirty="0" smtClean="0"/>
          </a:p>
          <a:p>
            <a:pPr lvl="1"/>
            <a:endParaRPr lang="en-US"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232901683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Transparency &amp; Competition Policy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El Salvador (10 years and going strong) </a:t>
            </a:r>
          </a:p>
          <a:p>
            <a:pPr lvl="1"/>
            <a:r>
              <a:rPr lang="en-US" dirty="0" smtClean="0"/>
              <a:t>PBL called for approval of Competition Law and implementing agency (2003)</a:t>
            </a:r>
          </a:p>
          <a:p>
            <a:pPr lvl="1"/>
            <a:r>
              <a:rPr lang="en-US" dirty="0" err="1" smtClean="0"/>
              <a:t>Superintendency</a:t>
            </a:r>
            <a:r>
              <a:rPr lang="en-US" dirty="0" smtClean="0"/>
              <a:t> of Competition very active (2013)</a:t>
            </a:r>
          </a:p>
          <a:p>
            <a:r>
              <a:rPr lang="en-US" dirty="0" smtClean="0"/>
              <a:t>Guyana (6 </a:t>
            </a:r>
            <a:r>
              <a:rPr lang="en-US" dirty="0" err="1" smtClean="0"/>
              <a:t>yrs</a:t>
            </a:r>
            <a:r>
              <a:rPr lang="en-US" dirty="0" smtClean="0"/>
              <a:t> and successful)</a:t>
            </a:r>
          </a:p>
          <a:p>
            <a:pPr lvl="1"/>
            <a:r>
              <a:rPr lang="en-US" dirty="0" smtClean="0"/>
              <a:t>TA for CCAC &amp; legislation drafting. (2006)</a:t>
            </a:r>
          </a:p>
          <a:p>
            <a:pPr lvl="1"/>
            <a:r>
              <a:rPr lang="en-US" dirty="0" smtClean="0"/>
              <a:t>Proactive pursuit of consumer complaints (2014)</a:t>
            </a:r>
          </a:p>
          <a:p>
            <a:r>
              <a:rPr lang="en-US" dirty="0" smtClean="0"/>
              <a:t>Dominican Republic (5 </a:t>
            </a:r>
            <a:r>
              <a:rPr lang="en-US" dirty="0" err="1" smtClean="0"/>
              <a:t>yrs</a:t>
            </a:r>
            <a:r>
              <a:rPr lang="en-US" dirty="0" smtClean="0"/>
              <a:t> but unfinished)</a:t>
            </a:r>
          </a:p>
          <a:p>
            <a:pPr lvl="1"/>
            <a:r>
              <a:rPr lang="en-US" dirty="0" smtClean="0"/>
              <a:t>PBL  (2009) called for law, </a:t>
            </a:r>
            <a:r>
              <a:rPr lang="en-US" dirty="0" err="1" smtClean="0"/>
              <a:t>regs</a:t>
            </a:r>
            <a:r>
              <a:rPr lang="en-US" dirty="0" smtClean="0"/>
              <a:t> &amp; implementing agency)</a:t>
            </a:r>
          </a:p>
          <a:p>
            <a:pPr lvl="1"/>
            <a:r>
              <a:rPr lang="en-US" dirty="0" smtClean="0"/>
              <a:t>Deadlock on appointment of Exec Dir. (mid 2014)</a:t>
            </a:r>
            <a:endParaRPr lang="en-US" dirty="0"/>
          </a:p>
        </p:txBody>
      </p:sp>
    </p:spTree>
    <p:extLst>
      <p:ext uri="{BB962C8B-B14F-4D97-AF65-F5344CB8AC3E}">
        <p14:creationId xmlns:p14="http://schemas.microsoft.com/office/powerpoint/2010/main" val="9744462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Transactions Costs Reduction</a:t>
            </a:r>
            <a:endParaRPr lang="en-US" dirty="0"/>
          </a:p>
        </p:txBody>
      </p:sp>
      <p:sp>
        <p:nvSpPr>
          <p:cNvPr id="3" name="Content Placeholder 2"/>
          <p:cNvSpPr>
            <a:spLocks noGrp="1"/>
          </p:cNvSpPr>
          <p:nvPr>
            <p:ph idx="1"/>
          </p:nvPr>
        </p:nvSpPr>
        <p:spPr/>
        <p:txBody>
          <a:bodyPr/>
          <a:lstStyle/>
          <a:p>
            <a:r>
              <a:rPr lang="en-US" dirty="0" smtClean="0"/>
              <a:t>Bolivia (narrow focus)</a:t>
            </a:r>
          </a:p>
          <a:p>
            <a:pPr lvl="1"/>
            <a:r>
              <a:rPr lang="en-US" dirty="0" smtClean="0"/>
              <a:t>Cut red tape on imports for mining exporters</a:t>
            </a:r>
          </a:p>
          <a:p>
            <a:r>
              <a:rPr lang="en-US" dirty="0" smtClean="0"/>
              <a:t>Colombia (broad objectives w/ benefits)</a:t>
            </a:r>
          </a:p>
          <a:p>
            <a:pPr lvl="1"/>
            <a:r>
              <a:rPr lang="en-US" dirty="0" smtClean="0"/>
              <a:t>Simplification of business operation</a:t>
            </a:r>
          </a:p>
          <a:p>
            <a:pPr lvl="1"/>
            <a:r>
              <a:rPr lang="en-US" dirty="0" smtClean="0"/>
              <a:t>Government procurement simplification</a:t>
            </a:r>
          </a:p>
          <a:p>
            <a:pPr lvl="1"/>
            <a:r>
              <a:rPr lang="en-US" dirty="0" smtClean="0"/>
              <a:t>Single window for foreign trade  </a:t>
            </a:r>
          </a:p>
          <a:p>
            <a:r>
              <a:rPr lang="en-US" dirty="0" smtClean="0"/>
              <a:t>Guyana (two issues but effective)</a:t>
            </a:r>
          </a:p>
          <a:p>
            <a:pPr lvl="1"/>
            <a:r>
              <a:rPr lang="en-US" dirty="0" smtClean="0"/>
              <a:t>Deeds registry &amp; Commercial Court </a:t>
            </a:r>
          </a:p>
          <a:p>
            <a:pPr lvl="1"/>
            <a:endParaRPr lang="en-US" dirty="0"/>
          </a:p>
        </p:txBody>
      </p:sp>
    </p:spTree>
    <p:extLst>
      <p:ext uri="{BB962C8B-B14F-4D97-AF65-F5344CB8AC3E}">
        <p14:creationId xmlns:p14="http://schemas.microsoft.com/office/powerpoint/2010/main" val="100318816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2780</TotalTime>
  <Words>2620</Words>
  <Application>Microsoft Macintosh PowerPoint</Application>
  <PresentationFormat>On-screen Show (4:3)</PresentationFormat>
  <Paragraphs>233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IDB Experience on Sustainability of Reforms in the Region</vt:lpstr>
      <vt:lpstr>Background </vt:lpstr>
      <vt:lpstr>Achieving sustainability of Policy Reforms</vt:lpstr>
      <vt:lpstr>Timing of Process</vt:lpstr>
      <vt:lpstr>National Competitiveness Councils</vt:lpstr>
      <vt:lpstr>NCCs that Failed</vt:lpstr>
      <vt:lpstr>Secured Transaction Policy Reform </vt:lpstr>
      <vt:lpstr>Transparency &amp; Competition Policy</vt:lpstr>
      <vt:lpstr>Transactions Costs Reduction</vt:lpstr>
      <vt:lpstr>General 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IDB Experience on Sustainability of Reforms in the Region</dc:title>
  <dc:creator>Hunt Howell</dc:creator>
  <cp:lastModifiedBy>Hunt Howell</cp:lastModifiedBy>
  <cp:revision>63</cp:revision>
  <cp:lastPrinted>2015-03-09T22:44:39Z</cp:lastPrinted>
  <dcterms:created xsi:type="dcterms:W3CDTF">2015-03-06T17:28:27Z</dcterms:created>
  <dcterms:modified xsi:type="dcterms:W3CDTF">2015-03-11T15:52:17Z</dcterms:modified>
</cp:coreProperties>
</file>