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673" r:id="rId2"/>
    <p:sldId id="547" r:id="rId3"/>
    <p:sldId id="548" r:id="rId4"/>
    <p:sldId id="644" r:id="rId5"/>
    <p:sldId id="671" r:id="rId6"/>
    <p:sldId id="670" r:id="rId7"/>
    <p:sldId id="631" r:id="rId8"/>
    <p:sldId id="633" r:id="rId9"/>
    <p:sldId id="632" r:id="rId10"/>
    <p:sldId id="639" r:id="rId11"/>
    <p:sldId id="674" r:id="rId12"/>
    <p:sldId id="675" r:id="rId13"/>
    <p:sldId id="676" r:id="rId14"/>
    <p:sldId id="663" r:id="rId15"/>
    <p:sldId id="677" r:id="rId16"/>
  </p:sldIdLst>
  <p:sldSz cx="9144000" cy="6858000" type="screen4x3"/>
  <p:notesSz cx="7099300" cy="10234613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23" charset="0"/>
        <a:ea typeface="ＭＳ Ｐゴシック" pitchFamily="-123" charset="-128"/>
        <a:cs typeface="ＭＳ Ｐゴシック" pitchFamily="-123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9900"/>
    <a:srgbClr val="00CC00"/>
    <a:srgbClr val="339933"/>
    <a:srgbClr val="663300"/>
    <a:srgbClr val="FF3300"/>
    <a:srgbClr val="CC6600"/>
    <a:srgbClr val="FFCC00"/>
    <a:srgbClr val="CC99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441" autoAdjust="0"/>
    <p:restoredTop sz="92805" autoAdjust="0"/>
  </p:normalViewPr>
  <p:slideViewPr>
    <p:cSldViewPr snapToGrid="0">
      <p:cViewPr>
        <p:scale>
          <a:sx n="110" d="100"/>
          <a:sy n="110" d="100"/>
        </p:scale>
        <p:origin x="-588" y="8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860" cy="511649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0784" y="0"/>
            <a:ext cx="3076860" cy="511649"/>
          </a:xfrm>
          <a:prstGeom prst="rect">
            <a:avLst/>
          </a:prstGeom>
        </p:spPr>
        <p:txBody>
          <a:bodyPr vert="horz" lIns="94650" tIns="47325" rIns="94650" bIns="47325" rtlCol="0"/>
          <a:lstStyle>
            <a:lvl1pPr algn="r">
              <a:defRPr sz="1200"/>
            </a:lvl1pPr>
          </a:lstStyle>
          <a:p>
            <a:fld id="{56B6D470-24A4-4BBE-96AD-4D4791D1C3F0}" type="datetimeFigureOut">
              <a:rPr lang="en-SG" smtClean="0"/>
              <a:pPr/>
              <a:t>27/5/2013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1330"/>
            <a:ext cx="3076860" cy="511648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0784" y="9721330"/>
            <a:ext cx="3076860" cy="511648"/>
          </a:xfrm>
          <a:prstGeom prst="rect">
            <a:avLst/>
          </a:prstGeom>
        </p:spPr>
        <p:txBody>
          <a:bodyPr vert="horz" lIns="94650" tIns="47325" rIns="94650" bIns="47325" rtlCol="0" anchor="b"/>
          <a:lstStyle>
            <a:lvl1pPr algn="r">
              <a:defRPr sz="1200"/>
            </a:lvl1pPr>
          </a:lstStyle>
          <a:p>
            <a:fld id="{88E5081D-87E0-4459-96E1-50BBF545F17F}" type="slidenum">
              <a:rPr lang="en-SG" smtClean="0"/>
              <a:pPr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7095295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860" cy="511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50" tIns="47325" rIns="94650" bIns="47325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441" y="0"/>
            <a:ext cx="3076860" cy="511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50" tIns="47325" rIns="94650" bIns="47325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6512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236" y="4861482"/>
            <a:ext cx="5204829" cy="4604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50" tIns="47325" rIns="94650" bIns="473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2964"/>
            <a:ext cx="3076860" cy="511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50" tIns="47325" rIns="94650" bIns="47325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441" y="9722964"/>
            <a:ext cx="3076860" cy="5116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650" tIns="47325" rIns="94650" bIns="47325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1" charset="-128"/>
                <a:cs typeface="+mn-cs"/>
              </a:defRPr>
            </a:lvl1pPr>
          </a:lstStyle>
          <a:p>
            <a:pPr>
              <a:defRPr/>
            </a:pPr>
            <a:fld id="{557A3FDC-CC8C-4052-8C9E-C8448D2B2CD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881068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ＭＳ Ｐゴシック" pitchFamily="-123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7A3FDC-CC8C-4052-8C9E-C8448D2B2CDB}" type="slidenum">
              <a:rPr lang="en-GB" smtClean="0"/>
              <a:pPr>
                <a:defRPr/>
              </a:pPr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0531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GB" dirty="0" smtClean="0"/>
              <a:t>Improvements</a:t>
            </a:r>
            <a:r>
              <a:rPr lang="en-GB" baseline="0" dirty="0" smtClean="0"/>
              <a:t> to business regulation can require changes to:</a:t>
            </a:r>
          </a:p>
          <a:p>
            <a:pPr>
              <a:buFontTx/>
              <a:buChar char="-"/>
            </a:pPr>
            <a:r>
              <a:rPr lang="en-GB" baseline="0" dirty="0" smtClean="0"/>
              <a:t> Legislation, </a:t>
            </a:r>
          </a:p>
          <a:p>
            <a:pPr>
              <a:buFontTx/>
              <a:buChar char="-"/>
            </a:pPr>
            <a:r>
              <a:rPr lang="en-GB" baseline="0" dirty="0" smtClean="0"/>
              <a:t> Processes</a:t>
            </a:r>
          </a:p>
          <a:p>
            <a:pPr>
              <a:buFontTx/>
              <a:buChar char="-"/>
            </a:pPr>
            <a:r>
              <a:rPr lang="en-GB" baseline="0" dirty="0" smtClean="0"/>
              <a:t> Cost (generally based on GDP per Capita)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7A3FDC-CC8C-4052-8C9E-C8448D2B2CDB}" type="slidenum">
              <a:rPr lang="en-GB" smtClean="0"/>
              <a:pPr>
                <a:defRPr/>
              </a:pPr>
              <a:t>2</a:t>
            </a:fld>
            <a:endParaRPr lang="en-GB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7A3FDC-CC8C-4052-8C9E-C8448D2B2CDB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7A3FDC-CC8C-4052-8C9E-C8448D2B2CDB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57A3FDC-CC8C-4052-8C9E-C8448D2B2CDB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05319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 userDrawn="1"/>
        </p:nvSpPr>
        <p:spPr bwMode="auto">
          <a:xfrm>
            <a:off x="447675" y="6477000"/>
            <a:ext cx="31638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GB" sz="1000" dirty="0">
                <a:solidFill>
                  <a:srgbClr val="525252"/>
                </a:solidFill>
                <a:latin typeface="Calibri" pitchFamily="34" charset="0"/>
                <a:ea typeface="ＭＳ Ｐゴシック" pitchFamily="1" charset="-128"/>
                <a:cs typeface="Calibri" pitchFamily="34" charset="0"/>
              </a:rPr>
              <a:t>© </a:t>
            </a:r>
            <a:r>
              <a:rPr lang="en-GB" sz="1000" dirty="0" smtClean="0">
                <a:solidFill>
                  <a:srgbClr val="525252"/>
                </a:solidFill>
                <a:latin typeface="Calibri" pitchFamily="34" charset="0"/>
                <a:ea typeface="ＭＳ Ｐゴシック" pitchFamily="1" charset="-128"/>
                <a:cs typeface="Calibri" pitchFamily="34" charset="0"/>
              </a:rPr>
              <a:t>2013.Sieglien Burleson L.L.M.</a:t>
            </a:r>
            <a:r>
              <a:rPr lang="en-GB" sz="1000" baseline="0" dirty="0" smtClean="0">
                <a:solidFill>
                  <a:srgbClr val="525252"/>
                </a:solidFill>
                <a:latin typeface="Calibri" pitchFamily="34" charset="0"/>
                <a:ea typeface="ＭＳ Ｐゴシック" pitchFamily="1" charset="-128"/>
                <a:cs typeface="Calibri" pitchFamily="34" charset="0"/>
              </a:rPr>
              <a:t> </a:t>
            </a:r>
            <a:r>
              <a:rPr lang="en-GB" sz="1000" dirty="0" smtClean="0">
                <a:solidFill>
                  <a:srgbClr val="525252"/>
                </a:solidFill>
                <a:latin typeface="Calibri" pitchFamily="34" charset="0"/>
                <a:ea typeface="ＭＳ Ｐゴシック" pitchFamily="1" charset="-128"/>
                <a:cs typeface="Calibri" pitchFamily="34" charset="0"/>
              </a:rPr>
              <a:t>.</a:t>
            </a:r>
            <a:endParaRPr lang="en-GB" sz="1000" dirty="0">
              <a:solidFill>
                <a:srgbClr val="525252"/>
              </a:solidFill>
              <a:latin typeface="Calibri" pitchFamily="34" charset="0"/>
              <a:ea typeface="ＭＳ Ｐゴシック" pitchFamily="1" charset="-128"/>
              <a:cs typeface="Calibri" pitchFamily="34" charset="0"/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 algn="ctr">
              <a:defRPr sz="4000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GB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rgbClr val="51515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GB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dirty="0" smtClean="0"/>
              <a:t>Click to edit Master title </a:t>
            </a:r>
            <a:r>
              <a:rPr lang="en-US" dirty="0" err="1" smtClean="0"/>
              <a:t>styl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921000"/>
            <a:ext cx="7772400" cy="1362075"/>
          </a:xfrm>
        </p:spPr>
        <p:txBody>
          <a:bodyPr anchor="t"/>
          <a:lstStyle>
            <a:lvl1pPr algn="ctr">
              <a:defRPr sz="4000" b="0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524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          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  <p:sp>
        <p:nvSpPr>
          <p:cNvPr id="3080" name="Rectangle 8"/>
          <p:cNvSpPr>
            <a:spLocks noGrp="1" noChangeArrowheads="1"/>
          </p:cNvSpPr>
          <p:nvPr userDrawn="1"/>
        </p:nvSpPr>
        <p:spPr bwMode="auto">
          <a:xfrm>
            <a:off x="228600" y="6477000"/>
            <a:ext cx="3163888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en-GB" sz="1000" dirty="0">
                <a:solidFill>
                  <a:srgbClr val="525252"/>
                </a:solidFill>
                <a:latin typeface="Arial" charset="0"/>
                <a:ea typeface="ＭＳ Ｐゴシック" pitchFamily="1" charset="-128"/>
                <a:cs typeface="+mn-cs"/>
              </a:rPr>
              <a:t>© </a:t>
            </a:r>
            <a:r>
              <a:rPr lang="en-GB" sz="1000" dirty="0" smtClean="0">
                <a:solidFill>
                  <a:srgbClr val="525252"/>
                </a:solidFill>
                <a:latin typeface="Arial" charset="0"/>
                <a:ea typeface="ＭＳ Ｐゴシック" pitchFamily="1" charset="-128"/>
                <a:cs typeface="+mn-cs"/>
              </a:rPr>
              <a:t>2013 </a:t>
            </a:r>
            <a:r>
              <a:rPr lang="en-GB" sz="1000" dirty="0" err="1" smtClean="0">
                <a:solidFill>
                  <a:srgbClr val="525252"/>
                </a:solidFill>
                <a:latin typeface="Arial" charset="0"/>
                <a:ea typeface="ＭＳ Ｐゴシック" pitchFamily="1" charset="-128"/>
                <a:cs typeface="+mn-cs"/>
              </a:rPr>
              <a:t>Sieglien</a:t>
            </a:r>
            <a:r>
              <a:rPr lang="en-GB" sz="1000" baseline="0" dirty="0" smtClean="0">
                <a:solidFill>
                  <a:srgbClr val="525252"/>
                </a:solidFill>
                <a:latin typeface="Arial" charset="0"/>
                <a:ea typeface="ＭＳ Ｐゴシック" pitchFamily="1" charset="-128"/>
                <a:cs typeface="+mn-cs"/>
              </a:rPr>
              <a:t> Burleson L.L.M</a:t>
            </a:r>
            <a:r>
              <a:rPr lang="en-GB" sz="1000" dirty="0" smtClean="0">
                <a:solidFill>
                  <a:srgbClr val="525252"/>
                </a:solidFill>
                <a:latin typeface="Arial" charset="0"/>
                <a:ea typeface="ＭＳ Ｐゴシック" pitchFamily="1" charset="-128"/>
                <a:cs typeface="+mn-cs"/>
              </a:rPr>
              <a:t>.</a:t>
            </a:r>
            <a:endParaRPr lang="en-GB" sz="1000" dirty="0">
              <a:solidFill>
                <a:srgbClr val="525252"/>
              </a:solidFill>
              <a:latin typeface="Arial" charset="0"/>
              <a:ea typeface="ＭＳ Ｐゴシック" pitchFamily="1" charset="-128"/>
              <a:cs typeface="+mn-cs"/>
            </a:endParaRPr>
          </a:p>
        </p:txBody>
      </p:sp>
      <p:sp>
        <p:nvSpPr>
          <p:cNvPr id="3082" name="Rectangle 10"/>
          <p:cNvSpPr>
            <a:spLocks noGrp="1" noChangeArrowheads="1"/>
          </p:cNvSpPr>
          <p:nvPr userDrawn="1"/>
        </p:nvSpPr>
        <p:spPr bwMode="auto">
          <a:xfrm>
            <a:off x="2828925" y="6480175"/>
            <a:ext cx="13843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defRPr/>
            </a:pPr>
            <a:r>
              <a:rPr lang="en-GB" sz="1000" dirty="0" smtClean="0">
                <a:solidFill>
                  <a:srgbClr val="525252"/>
                </a:solidFill>
                <a:latin typeface="Arial" charset="0"/>
                <a:ea typeface="ＭＳ Ｐゴシック" pitchFamily="1" charset="-128"/>
                <a:cs typeface="+mn-cs"/>
              </a:rPr>
              <a:t>.</a:t>
            </a:r>
            <a:endParaRPr lang="en-GB" sz="1000" dirty="0">
              <a:solidFill>
                <a:srgbClr val="525252"/>
              </a:solidFill>
              <a:latin typeface="Arial" charset="0"/>
              <a:ea typeface="ＭＳ Ｐゴシック" pitchFamily="1" charset="-128"/>
              <a:cs typeface="+mn-cs"/>
            </a:endParaRPr>
          </a:p>
        </p:txBody>
      </p:sp>
      <p:sp>
        <p:nvSpPr>
          <p:cNvPr id="1042" name="Text Box 18"/>
          <p:cNvSpPr txBox="1">
            <a:spLocks noChangeArrowheads="1"/>
          </p:cNvSpPr>
          <p:nvPr userDrawn="1"/>
        </p:nvSpPr>
        <p:spPr bwMode="auto">
          <a:xfrm>
            <a:off x="4419600" y="6477000"/>
            <a:ext cx="381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fld id="{3C957E46-5BD2-4396-854A-04BBECED83FC}" type="slidenum">
              <a:rPr lang="en-GB" sz="900">
                <a:solidFill>
                  <a:srgbClr val="9D9084"/>
                </a:solidFill>
                <a:latin typeface="Arial" charset="0"/>
                <a:ea typeface="ＭＳ Ｐゴシック" pitchFamily="1" charset="-128"/>
                <a:cs typeface="+mn-cs"/>
              </a:rPr>
              <a:pPr eaLnBrk="0" hangingPunct="0">
                <a:spcBef>
                  <a:spcPct val="50000"/>
                </a:spcBef>
                <a:defRPr/>
              </a:pPr>
              <a:t>‹#›</a:t>
            </a:fld>
            <a:endParaRPr lang="en-GB" sz="900" dirty="0">
              <a:solidFill>
                <a:srgbClr val="9D9084"/>
              </a:solidFill>
              <a:latin typeface="Arial" charset="0"/>
              <a:ea typeface="ＭＳ Ｐゴシック" pitchFamily="1" charset="-128"/>
              <a:cs typeface="+mn-cs"/>
            </a:endParaRPr>
          </a:p>
        </p:txBody>
      </p:sp>
      <p:pic>
        <p:nvPicPr>
          <p:cNvPr id="12" name="Content Placeholder 3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68034" y="6117222"/>
            <a:ext cx="692684" cy="7407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4F422B"/>
          </a:solidFill>
          <a:latin typeface="+mj-lt"/>
          <a:ea typeface="+mj-ea"/>
          <a:cs typeface="ＭＳ Ｐゴシック" pitchFamily="-123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9D9084"/>
          </a:solidFill>
          <a:latin typeface="Arial" charset="0"/>
          <a:ea typeface="ＭＳ Ｐゴシック" pitchFamily="1" charset="-128"/>
          <a:cs typeface="ＭＳ Ｐゴシック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9D9084"/>
          </a:solidFill>
          <a:latin typeface="Arial" charset="0"/>
          <a:ea typeface="ＭＳ Ｐゴシック" pitchFamily="1" charset="-128"/>
          <a:cs typeface="ＭＳ Ｐゴシック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9D9084"/>
          </a:solidFill>
          <a:latin typeface="Arial" charset="0"/>
          <a:ea typeface="ＭＳ Ｐゴシック" pitchFamily="1" charset="-128"/>
          <a:cs typeface="ＭＳ Ｐゴシック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9D9084"/>
          </a:solidFill>
          <a:latin typeface="Arial" charset="0"/>
          <a:ea typeface="ＭＳ Ｐゴシック" pitchFamily="1" charset="-128"/>
          <a:cs typeface="ＭＳ Ｐゴシック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9D9084"/>
          </a:solidFill>
          <a:latin typeface="Arial" charset="0"/>
          <a:ea typeface="ＭＳ Ｐゴシック" pitchFamily="1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9D9084"/>
          </a:solidFill>
          <a:latin typeface="Arial" charset="0"/>
          <a:ea typeface="ＭＳ Ｐゴシック" pitchFamily="1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9D9084"/>
          </a:solidFill>
          <a:latin typeface="Arial" charset="0"/>
          <a:ea typeface="ＭＳ Ｐゴシック" pitchFamily="1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9D9084"/>
          </a:solidFill>
          <a:latin typeface="Arial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pitchFamily="-123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0825" y="2005013"/>
            <a:ext cx="8353425" cy="3852862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defRPr/>
            </a:pPr>
            <a:endParaRPr lang="nl-NL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 </a:t>
            </a:r>
            <a:r>
              <a:rPr lang="en-US" sz="4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Doing Business Reform Program Suriname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3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Stakeholders Involvement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endParaRPr lang="nl-NL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Date : </a:t>
            </a:r>
            <a:r>
              <a:rPr lang="en-US" sz="23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May 27, 2013</a:t>
            </a:r>
            <a:endParaRPr lang="nl-NL" sz="23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Time  : 19.00 – 21.00 hours</a:t>
            </a:r>
            <a:endParaRPr lang="nl-NL" sz="23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Location : Auditorium Self Reliance</a:t>
            </a:r>
          </a:p>
          <a:p>
            <a:pPr fontAlgn="auto">
              <a:spcAft>
                <a:spcPts val="0"/>
              </a:spcAft>
              <a:defRPr/>
            </a:pPr>
            <a:endParaRPr lang="nl-NL" dirty="0" smtClean="0"/>
          </a:p>
        </p:txBody>
      </p:sp>
      <p:pic>
        <p:nvPicPr>
          <p:cNvPr id="2051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76213"/>
            <a:ext cx="15113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2" descr="http://upload.wikimedia.org/wikipedia/en/f/f1/IDA_International_Logo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75" y="47625"/>
            <a:ext cx="2720975" cy="198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Content Placeholder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3350" y="228600"/>
            <a:ext cx="163512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4" descr="http://www.gov.sr/umbraco/images/logo_nieuw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" y="350838"/>
            <a:ext cx="1647825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6866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000"/>
    </mc:Choice>
    <mc:Fallback xmlns="">
      <p:transition spd="slow" advTm="18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SG" sz="3200" dirty="0" smtClean="0">
                <a:latin typeface="Calibri" pitchFamily="34" charset="0"/>
              </a:rPr>
              <a:t>Past five years, Doing Business reported that Suriname did not improve but deteriorated</a:t>
            </a:r>
            <a:endParaRPr lang="en-GB" sz="32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98091" y="1412624"/>
          <a:ext cx="7757651" cy="221168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95978"/>
                <a:gridCol w="725368"/>
                <a:gridCol w="895422"/>
                <a:gridCol w="716512"/>
                <a:gridCol w="805967"/>
                <a:gridCol w="575690"/>
                <a:gridCol w="735113"/>
                <a:gridCol w="557978"/>
                <a:gridCol w="761684"/>
                <a:gridCol w="699685"/>
                <a:gridCol w="788254"/>
              </a:tblGrid>
              <a:tr h="589937">
                <a:tc>
                  <a:txBody>
                    <a:bodyPr/>
                    <a:lstStyle/>
                    <a:p>
                      <a:endParaRPr lang="en-GB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Starting a Business</a:t>
                      </a:r>
                      <a:endParaRPr lang="en-GB" sz="1000" b="0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Construction</a:t>
                      </a:r>
                      <a:r>
                        <a:rPr lang="en-GB" sz="1000" baseline="0" dirty="0" smtClean="0"/>
                        <a:t> Permits</a:t>
                      </a:r>
                      <a:endParaRPr lang="en-GB" sz="1000" b="0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Getting Electricity</a:t>
                      </a:r>
                      <a:endParaRPr lang="en-GB" sz="1000" b="0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Registering Property</a:t>
                      </a:r>
                      <a:endParaRPr lang="en-GB" sz="1000" b="0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Getting Credit</a:t>
                      </a:r>
                      <a:endParaRPr lang="en-GB" sz="1000" b="0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Protecting Investors</a:t>
                      </a:r>
                      <a:endParaRPr lang="en-GB" sz="1000" b="0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Paying Taxes</a:t>
                      </a:r>
                      <a:endParaRPr lang="en-GB" sz="1000" b="0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Trade Across Borders</a:t>
                      </a:r>
                      <a:endParaRPr lang="en-GB" sz="1000" b="0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Enforcing Contracts</a:t>
                      </a:r>
                      <a:endParaRPr lang="en-GB" sz="1000" b="0" dirty="0"/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Resolving</a:t>
                      </a:r>
                      <a:r>
                        <a:rPr lang="en-GB" sz="1000" baseline="0" dirty="0" smtClean="0"/>
                        <a:t> Insolvency</a:t>
                      </a:r>
                      <a:endParaRPr lang="en-GB" sz="1000" b="0" dirty="0"/>
                    </a:p>
                  </a:txBody>
                  <a:tcPr marL="45720" marR="45720" anchor="ctr"/>
                </a:tc>
              </a:tr>
              <a:tr h="324349">
                <a:tc>
                  <a:txBody>
                    <a:bodyPr/>
                    <a:lstStyle/>
                    <a:p>
                      <a:r>
                        <a:rPr lang="en-GB" sz="1100" b="1" dirty="0" smtClean="0"/>
                        <a:t>2009</a:t>
                      </a:r>
                      <a:endParaRPr lang="en-GB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NA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</a:tr>
              <a:tr h="324349">
                <a:tc>
                  <a:txBody>
                    <a:bodyPr/>
                    <a:lstStyle/>
                    <a:p>
                      <a:r>
                        <a:rPr lang="en-GB" sz="1100" b="1" dirty="0" smtClean="0"/>
                        <a:t>2010</a:t>
                      </a:r>
                      <a:endParaRPr lang="en-GB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NA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</a:tr>
              <a:tr h="324349">
                <a:tc>
                  <a:txBody>
                    <a:bodyPr/>
                    <a:lstStyle/>
                    <a:p>
                      <a:r>
                        <a:rPr lang="en-GB" sz="1100" b="1" dirty="0" smtClean="0"/>
                        <a:t>2011</a:t>
                      </a:r>
                      <a:endParaRPr lang="en-GB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NA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</a:tr>
              <a:tr h="324349">
                <a:tc>
                  <a:txBody>
                    <a:bodyPr/>
                    <a:lstStyle/>
                    <a:p>
                      <a:r>
                        <a:rPr lang="en-GB" sz="1100" b="1" dirty="0" smtClean="0"/>
                        <a:t>2012</a:t>
                      </a:r>
                      <a:endParaRPr lang="en-GB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</a:tr>
              <a:tr h="324349">
                <a:tc>
                  <a:txBody>
                    <a:bodyPr/>
                    <a:lstStyle/>
                    <a:p>
                      <a:r>
                        <a:rPr lang="en-GB" sz="1100" b="1" dirty="0" smtClean="0"/>
                        <a:t>2013</a:t>
                      </a:r>
                      <a:endParaRPr lang="en-GB" sz="11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dirty="0" smtClean="0"/>
                        <a:t>N</a:t>
                      </a:r>
                      <a:endParaRPr lang="en-GB" sz="11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Content Placeholder 2"/>
          <p:cNvSpPr txBox="1">
            <a:spLocks/>
          </p:cNvSpPr>
          <p:nvPr/>
        </p:nvSpPr>
        <p:spPr>
          <a:xfrm>
            <a:off x="336430" y="3801438"/>
            <a:ext cx="5322498" cy="256003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lvl="0" indent="-342900" eaLnBrk="0" hangingPunct="0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r>
              <a:rPr lang="en-US" sz="1600" b="1" kern="0" dirty="0" smtClean="0">
                <a:latin typeface="Calibri" pitchFamily="34" charset="0"/>
                <a:ea typeface="+mn-ea"/>
              </a:rPr>
              <a:t>DB 2010 </a:t>
            </a:r>
            <a:r>
              <a:rPr lang="en-US" sz="1600" kern="0" dirty="0" smtClean="0">
                <a:latin typeface="Calibri" pitchFamily="34" charset="0"/>
                <a:ea typeface="+mn-ea"/>
              </a:rPr>
              <a:t>– </a:t>
            </a:r>
            <a:r>
              <a:rPr lang="en-US" sz="1600" dirty="0" smtClean="0">
                <a:latin typeface="Calibri" pitchFamily="34" charset="0"/>
              </a:rPr>
              <a:t>Suriname implemented new valuation requirements to insure proper tax payments at the Land Registry which increased procedures, cost and time to </a:t>
            </a:r>
            <a:r>
              <a:rPr lang="en-US" sz="1600" b="1" dirty="0" smtClean="0">
                <a:latin typeface="Calibri" pitchFamily="34" charset="0"/>
              </a:rPr>
              <a:t>Register Property</a:t>
            </a:r>
          </a:p>
          <a:p>
            <a:pPr marL="342900" lvl="0" indent="-342900" eaLnBrk="0" hangingPunct="0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r>
              <a:rPr lang="en-US" sz="1600" b="1" dirty="0" smtClean="0">
                <a:latin typeface="Calibri" pitchFamily="34" charset="0"/>
              </a:rPr>
              <a:t>DB2011 – </a:t>
            </a:r>
            <a:r>
              <a:rPr lang="en-US" sz="1600" dirty="0" smtClean="0">
                <a:latin typeface="Calibri" pitchFamily="34" charset="0"/>
              </a:rPr>
              <a:t>VP reduced the time to under 21 days and simplified the procedures to </a:t>
            </a:r>
            <a:r>
              <a:rPr lang="en-US" sz="1600" b="1" dirty="0" smtClean="0">
                <a:latin typeface="Calibri" pitchFamily="34" charset="0"/>
              </a:rPr>
              <a:t>Start a Business</a:t>
            </a:r>
          </a:p>
          <a:p>
            <a:pPr marL="342900" lvl="0" indent="-342900" eaLnBrk="0" hangingPunct="0">
              <a:spcBef>
                <a:spcPct val="20000"/>
              </a:spcBef>
              <a:spcAft>
                <a:spcPts val="600"/>
              </a:spcAft>
              <a:buFontTx/>
              <a:buChar char="•"/>
            </a:pPr>
            <a:r>
              <a:rPr lang="en-US" sz="1600" b="1" kern="0" dirty="0" smtClean="0">
                <a:latin typeface="Calibri" pitchFamily="34" charset="0"/>
                <a:ea typeface="+mn-ea"/>
              </a:rPr>
              <a:t>DB 2013 </a:t>
            </a:r>
            <a:r>
              <a:rPr lang="en-US" sz="1600" kern="0" dirty="0" smtClean="0">
                <a:latin typeface="Calibri" pitchFamily="34" charset="0"/>
                <a:ea typeface="+mn-ea"/>
              </a:rPr>
              <a:t>- </a:t>
            </a:r>
            <a:r>
              <a:rPr lang="en-US" sz="1600" dirty="0" smtClean="0">
                <a:latin typeface="Calibri" pitchFamily="34" charset="0"/>
              </a:rPr>
              <a:t>Suriname increased the time to export by involving more customs departments in clearing exports, making it more tedious to </a:t>
            </a:r>
            <a:r>
              <a:rPr lang="en-US" sz="1600" b="1" dirty="0" smtClean="0">
                <a:latin typeface="Calibri" pitchFamily="34" charset="0"/>
              </a:rPr>
              <a:t>Trade Across Borders</a:t>
            </a:r>
          </a:p>
        </p:txBody>
      </p:sp>
      <p:sp>
        <p:nvSpPr>
          <p:cNvPr id="5126" name="AutoShape 6" descr="data:image/jpeg;base64,/9j/4AAQSkZJRgABAQAAAQABAAD/2wCEAAkGBhAPDxUNDQ8PDw0PDxANDw4NDw4QDQ0PFBAVFBUQEhQXHCYeGBkjGRQUHy8gIycpLC4sFR4xNTArNSYrLCkBCQoKDgwOGA8PGCkcHh0pKSkpLSwsKSwpNSkpKSk1KikpKSkqKSwpKSkpKSwpKSkpLSkpKTUsKS4qKSkpKSk1Kf/AABEIAOEA4QMBIgACEQEDEQH/xAAcAAABBAMBAAAAAAAAAAAAAAAAAgMEBwEFBgj/xABDEAABAwIBCAYHBgQFBQAAAAABAAIDBBEFBgcSITFBUWETInGBkaEUIzJCUnLBCGKCkrHRFTNDsiREU2OiFyU0c8L/xAAaAQEAAgMBAAAAAAAAAAAAAAAAAwQBAgUG/8QAJxEBAAICAQMEAgIDAAAAAAAAAAECAxEEBRIhEzFBUSJCI3EyUmH/2gAMAwEAAhEDEQA/ALxQhCAQhCAQhCAQkySBoLnENa0ElziA0AbyTsVX5Y5+KSlLocOaK2oFx0ly2kYfm2v/AA6uaC0XvAFyQABckmwA4kri8oc8GE0V2mp9IlGroqQdKb8C4dQeKoDKLLbEcTP+MqXmO+qCK8dO38A29puVp4qLkgtfF/tFTuuKGijjG59U90ju3QZYDxK5DEM7ONT7a10TT7tPHHFbsIF/NaKOh5KXHhh4IItTjlfN/OrauT56iYjwvZQHU73a3Oc75nOP6romYVyTzcJPBa90M6cu2jcPZLh2EhTqbE62HXDV1UdvgqJm/oVvf4TySXYVyWveaFBnOxun9mvlkA3VDY5gfzC/murwn7QtZHYVtHBO3e6Bz4ZO2x0mnyXHPwvko0mG8k7zS98Az2YVVWbJK6jlOrRq26LL8pBdviQu6gnZI0Pjc17HC7XMcHNcOII1FeQpsN5KVgmP12HP06Gpkh13MYOlC/5oz1T4Lbug09boVQ5I5/IpLQ4tF6O82HpMIc6nPN7PaZ3XHYrYpKyOZglheySJ40mvjcHMcOII1FbMHkIQgEIQgEIQgEIQgEIQgEIQgFz+WGXFJhMPS1b+u4HooGWM0xHwt3D7x1BaTOVnShwlnQxaM2ISNuyG/UhB2SS22Dg3aeQ1rzpiFfPWzuqquR008hu57zu3NaNgaNwGpBv8tM5Ndi7iyR3QUd7tpIidAjcZHbXnt1cAudgo+SlU1HyW3pMOvuQa6ChvuWzp8KvuXYYBkJNOA9w6KI/1JBtH3W7T+i7fDsl6SmAOh0sg9+WxF+TdgVPNy8eL53KSuObK2wzJSab+VC9w+ICzfzHUulo828u2V8UfK5e7y1ea7aSu3DUNwGwKO+sXJy9Un9fCxXBHy0sOb6Bvtzvd8rWtHndSm5E0Y2mU/jaPopZqkn0pU7dQyT8pfRr9I5yLo/8AdH42/smJcgqc+xLI35mtd+y2AqUoVKxHPyfZ6VfpzlTm8f8A05I38jdh+oWixDJKeLXJC4D4gNJviFYrKpSI6xWadRt8+Uc4Y+FLT4VyWtqMN5K8K3Baao9uMNeffjs13fuK5TGMh5GAvi9dHt6o64HNv7Lo4uXS/wA6Q2xzCpqnDuSnZL5YV2EyadJJ6om8lNJd0Eva33T94WK3dXhnJaWrw/krtbo9L/yGzk0mLM0Yz0NW0XkpZCNMcXMPvt5jvAXWrx/oSQyNmhe6OWN2mySMlr2OG8EK882Odttdo0OIFsdeBaOTU2Ortw+GTlv3cFNFttVmoQhbMBCEIBCEIBCEIBcJnRzlMwmHoodGTEJmnoozrbC3Z00g4cBvPIFbvLjLCLCaN1XLZz/YghvYzTEam9m8ncAV5Zr8Qmrah9XVPMk8zi97js5NaNzQNQHAIG3vknkdPO90k0ji98jzd73HaSVsaSjuijpLrq8ncnZKmQRRNuTrJPssbvc48FiZiI3Ij4Pgb5niOJhe92wAeZ4DmrPwHI2GlAkn0ZZ9ttsUZ5D3jzK2OF4VDQx9HELvI9ZKfaefoOSbqKvmuDzOofrTxC5jw/MpVRW81BlqlFknTJfdeeyZ5lbiqQ6dIMqbDUsNVfumWWdIrOtKDUoMWYiWNkC6yCnAxZ0Fv2myA9ONlWNBYLFnzDCRHOpcNUtYlskUtckwxMHMWyfhqgXWEc3xganH7w39u1V9jWAPhcWSNsdoO1rhxad6saKdP1NNHUR9FMLjcfeaeLSutxuZMeLeyC+PfsoqtoOS0dVSFp0m3DgQQQSCCNYIO4qzco8nHU7tFwuw3LHjY4fQ8lx9fRcl3KXiY3CrMaWpmlzoenAYfXuArmN9VK7V6WwDf/uAbeI18VZ68fysfE9ssTnMkjcHsew2cxwNw4HivR2bHL1uLUt5LNrYLMqYxq0jumaPhdY9huFarO2kuyQhC2YCEIQCTJIGtLnENa0FznE2AAFySUpVbn4yxNLRtw6F1qitB6Sx1spgbO/Mer2ByCqs5GWjsXrzIwn0OC8VKzcW31ykcXHX2WC09HTKLRwLocOpUGywPB3zPbFG3Se8gAfU8lcGFYXHQw9FHYvOuSTe937DcFrsjMBFLB08g9fM3UDtjj3DtO09ym1lSuD1DmfpX2hbw4/mSKmqWvkmWJZU2AvL5Mk2ldiNFAJbWrDQnWtUcQyy1qca1DWp1rVLWrSZYaxLDEtrE41inrRrMmwxZ0E+GLOgpYxtdo+gklilaCSWJONnaIWJBapbmJpzFFajMSaa5SIZlHc1Ya6y0iZiWzZVFOyojMUou07DvadzhzVaZQ4G6CQxvGzW1w2ObucFYkEqTjeFirh0R/NYC6M8eLOwrscPk9s9s+yvkpvyo2vpFHyayilwqtZWw3IadGaMGwmhJ6zD+o5gLo8UorEgixGog7QVy2I0y9DSypMPV2GYlHUwR1MDg+GZjZGOG9rhfxUpUrmDyuIL8Hmds0qikud22WIf3D8SupWGgQhCDD3gAkkAAXJOwAb15My2yiOJ4lNWXPRl/RQD4YGdVnj7Xa4q/wDPBlB6FhExabS1FqSK228mpxHYwP8AJeaaKJBsqGBWFkHgAnnBeLwxWkk4H4Wd58gVx2GQK6clcO9Gom3FpJvXP42I6o8P1VXlZfSxzPzKTHXusn19StJUSqVWTLWPdcrxXJybl06wBrTjQkNCdaFShscaE60JDAnmBS1hrJbGp5rUlgTzGqzSrSZZaxPNYhjU+xiuUojmSAxKEaebGnBGrMYmm0UxpDmKYY0h0aWxEShOYmXNU17Ew9qq3o3iUN7U04KU9qYeFUvVJEkxvU+mmWtOpPwPWMdtSzMOey5wcNcKhg6kvtW3Sb/Ea/FVviVNtV5V9GKinfCdpbdnJ41j9u9VDi1Na9xrXqOHl76f0pZK6lyNHiUlFVRVkP8AMp5Wyjg4A62nkRcd69aYXiLKmCOpiN45o2SsP3XNBHfrXkvEoVd+YLH+nw59E83fRSlrQdvQyXezwdpjuC6lZQSs9CELdhRX2isX0qiloQdUcb6p4+892gy/c13iqzoY1vc7Nf0+OVJvdsTo6dvLo4wCPzaS1eHs2IOsyUwzp544dz3gO+Xa7yBVv4hJbUNQGoDgFwubKjvO6U/0ojb5nnR/TSXYV8i4PVMnnt+lvBXxtqqqRRWpc7taS1eTyTuV6DjU61NNTzFrBJ1oTzAmmJ9inq0k6wKQwJlikMV3HCOTzGqQxqajCkxhdHFVDMnGMTojWY2qSyNdLHi2imUQxpp7FPfGo0jVjJi0RKDI1R3tUyQKNIFzctU1ZRHhR3hSpFHeudkhLCM8IjcsvTbTrVWfEpG1pJFwGW+H9HUPsOq/1rfxaz53XcUr1pM4FNdkUvzRn+4fVdvp2T8tfavmjwp/E4tq6PMZi3QYx6OTZlXBJFY7OkZ6xvk1471psUj2rWZO1/o2J0tRewjqoS75S8B3kSvSUUpeuroWNSFIw8f45U9NX1M3+pV1D+4yut5KfhrdYWigfpPLj7znO8SSuhwwa0FuZt4bU8snxSNZ3Nbf6raVzlFyCbagJ4zP8mtT1cV5Xqdv5JdDBH4w1ch1rLUl21KavOz7rRxqeamWp1qQ1k+xPsTDU8wqxRrKQxSY1FYVIYVcxyilLjUmNQ4ypMbl0sUorJ0ZUqN617Hp9si6mLJpDMJEjlElKU6RMvesZcmyIMyKLIn5HKNIVy8spqmJFHen3lR3lc7JKaDD01vTjymSVTskhMpimcr4tKiJ+B7HeNx9UunKcygF6GXk1p/5tXS4M/nH9o8ntKmMWauTxA2OkNoNx2jWuvxdchiW9euo50vQv/UQcfMIVB/xx/xFCkYQ6ZtnFvBxHgbLosMOtarFqboa2ohOro6qdnhK4LZYa7WgunIM3oDymf8A2tT1cFBzcTXpZWfDK13c5lvotjXNXlepx/JZ0MP+MNM/alNWJdqAvOz7rR1qdaUy0p1pSGD7SnmFR2lPNKlrLSUlhT7HKKxyea5WqWaTCWxyfY9Q2OTzXq7S6OYTWyJYkUNr0sSK3XK0mqSZE256aMiQ6RYtlIhl70w9yy56Ze5VL3bxBL3KO8pb3Jl7lTvZLEG3lNEpbymr61WmW8JdOncoDahl+Vo/5tTdMEjK6XRoHD43sb53+i6fBjd6/wBosvtKoMXcuSxE7V1GLP2rlK7XqG06h2r2FYc6Tn8JPwnwWFeX/Tk8PJC3YVlnRoPR8cq22sJJW1A5iVjX/qSoGHv2Lu/tD4R0dbT1oHVngdA4/fidcX/C/wD4qu6GRBbmbGr9bJEf6kWkO1h/YldZXsVYZG4n0NTFKT1Q8B3yO6p8irZxGJcDqmPz3fa5gnxpzNQ3WmwpVVGoYXlLxqV2DrSnGlMgpxpWgfaU60qO0p1rlvEsSktcnWuUVrk61ymrZpMJTXJxr1Fa9LD1YrdrMJYeldIooes6aljI10k9IkF6Z01gvScho456ac5JL0256htdtEMucmXOQ5ybc5QWs3iGHFJZtSXFLhao48y2T6Rq0+cSq0YYot5LpD2AaI/UroKGNV/nBxLTqXNB6sQEQ7R7XmT4L0PTMW77+lXPbw4LFZdZWtwOh9Jr6amGvpaqGM9hkF/K6exCW5K6XMlhPpGNMlIuykikqDw0iOjZ5vv3L00KL0poDgELNkLI4LPbgHpeESSNF5aRzatttui3VIPyOJ/CvOdFKvY08DZGOjeA5j2ljmnY5rhYg9xXkbKTAn4dXzUL7+qkOgT78R60bu9pHmg2+GTq7Mn8Q9Ko2SE3ewdFJx0mjb3ixVBUE9rKyc3uOiKboXm0U9ma9jZPdP071U5mL1Mc/cJMVu2zq6yFaqRtiumr6daOphXiuRj1Lp1lEBTjSmkoFUm55pTjXJgFLDkYSGuTgcowclhy3iWNJIclh6jByWHqSLNdJAes6aj6SzpLbvY0f00kvTWmsFyd7OjhekFyQXJBctZszoouTbnLBckEqOZZ0UNamU0ajQsW1o4FPhpuWLSdqKoU0D53e40kDi7Y0eNlSmM1hcSSbucSSeJJuV3+cXGwLUbDqZ15bfGRqb3DX3qqsQqLlez4GD08e5+XOzW3OmrrZVdv2esA6Ojmr3jrVUvRxk/6MVxcdry78qo+GkkqZ2U0I0pZpGxMHFzjYdy9c4Bg7KKkho4vYgiZED8RA1u7SbnvXQQtghCEAqfz/wCSHSQsxaFt5Ke0NTYazAT1Xn5XG3Y/krgTNZSMmjfDK0PikY6N7HbHMcLEHuKDx9RzrosNq7W1qBlrkrJhFe+kfcxH1lPIf6sJPVPaNh5hR6KpQX7kvjYraezj/iIgGyDe8bpO/fzSqymVXZN48+nlbNGdY1EHY9u9p5FW7S1cdXCJ4TdrtrfeY7e13Nee6hxNT3V9pXMOTfiXOzw2TC3NVSrWzQ2XmsmOayuxOzQKWCmkoFQMnQ5LDkwClByMHw5KDkwHJQcs7NHtJZ0kzpI0lnbGj2ksaSa0ljSTZo4XJJckFywXLG2Si5KjZdYjjup1NTqSlJtLEzoulgUnFsTbRU5mdbTPViafefb9BtKfGhDGZpSGxsGk4n9BzVWZW5TOqpS89WNvVjZ8Df3O9ej6fw+6dz7Qq5cmmkxjEHPc57iS5xLnE7SSdZXM1s6l1tVdRcHwebEKuOipxeSZ+jf3Y27XSO5AXK9KorHzBZI9NUPxaZvq6e8NNcanTOHXePlabdruSvta7J7A4qClioqcWihYGA73Ha57uZJJPatigEIQgEIQg5HOXkIzF6Mxt0W1cN5KWU7n21xuPwu2HuO5eYyySCR0EzXRyxvMcjHCzmOBsQV7KVYZ3s13p7TiFC0Cvjb6yMavS4wNn/sA2Hfs4IKYoquy7PJbKl9LJpN6zHWEkZPVePoeBVbQTlp0XAhwJBBBBBGogjcVt6SttvWLVi0almJ09CU1TFVRCaB2k07R7zD8LhuKhVNGqxyfylkpniSJ1tzmnWx44OCtDBsoYK5tmkRz21xOOs82H3h5rz/M6fMflXzC5jzb8S1k1MozmELpKmh5LXTUa8/k48wtRZqrpQKkSUqZdAVVmkw3YDlnSSdAosVroL0kaSRrWQCmgrSRpIERTrKdbRSZDQBKeigUmKkU+noeSs4+PMtJsjU9KtjaOFhlmcGRtFy536DieSYxPFoKJmlM677XbE23SO/YcyqzymytkqnXedGNvsRN9hnPmea73D6fNvM+IVsmbSXlfle6qdoNuynYeoy+tx+N3P8ARcJW1l0Vlbdaaqql6KlIpHbVSmdzuWKmck2FySbADWSTuC9D5n83f8NpzVVTf+4VLQXg7aeLaIe3e7nYblzeZvNYWlmL4iyz9T6OneNbOE8gO/4Ru28FdK2YCEIQCEIQCEIQCEIQVbnTzRNrtKvw4NjrwNKSLU2Ostv4Nk579/FUMS+J5ila6OVjix8bwWvY4bQQdhXstcZl/mvpcXb0h9RWtbZlSxou62xso99vmNxQed6at5rc0WJkEEEgjWCDYg8lqMpcla3CpehrYi0E2jmbd0Ew4sf9DY8lDgrEFv4FnFe0COqHTM2ad7TNHbsd3+K7KhxGmqheCVpd/pu6sg/CfovP9PX23rZU2KkWN7EbDfWFSzcLHk/5KWuWarxmw/koklByXA4Zl/VRADpekaPdmGmPE6/NdFSZy2H+fT98T/8A5d+65WXpdvjysVzw2zqHkmzRclmHLegftdIw/ejv/aSpLcpcPP8AmGjtZIPoqdunXj9ZSRmj7RRRckttDyT5ykoB/mWdzZP2TEuWlA3Y97/ljP1ssV6df/WT1o+zzKDkpUWH8lztVnKhb/JpyTxleAPBt/1XP4lnEqpLhrxE3hCNE/m2q5j6Xf58I7Z4WJV1EFM3SqJGR8Gk3eexo1lcljecawLKNugNnSvsZD8rdg81X9Xi5cS5zi5x2kkknvK1dRiF966uHg48fmfKC2WZbXEMXc9xe9xc4m5c4kknmVpKqtvvUSet5rOD4PVYhMKaihfNKdujqZGPie46mjmVeQos9SSbC5JNgBrJJ3AK481mZstLMRxdnXFn09G8X0DtEkw48Gbt/BdJm7zP0+G6NVVFtTiG0PI9TTnhEDtP3jr4WVioBCEIBCEIBCEIBCEIBCEIBCEIIuJYZDUxOgqYmTQvFnRyNDmnnY7+apzLD7P5BdNg8ttp9DqHG3ZHL9HeKu1CDx1ieG1VFJ0NZBLTyfDK0gO5tOxw5i6RFW816+xHC4KlhiqYY5ojtZKxr29tjvVc5QZgMPnu+jklopDr0WnpYPyO1jucgpKOu5qVHiJ4rpMXzE4tBc0/QVbBs6KQRyW+WSw8CVyVfkziNN/5FDVRge8YZCz8wBCDYNxM8U4MU5rlzWEanXB4O1HzWRX80HTnFOabdiZ4rnTX80n02+oazwGsoN8/ETxUWSv5pqhwOuqdVNR1Ut97IJC3xtZdXhOZLGKixljipGH3qiVpcB8jLnxsg4+Wt5pFJDNUyCGmikmldsjiY57z3DcrwwD7PVHHZ9fUS1Ttpjj9RD2G13HxCsnB8ApaJnRUdPFAzeImBpd8x2uPagpTJHMFPNabFpPR49R9GhIdO4cHv9lndc9iurA8nqagiFPRQshiG0MGt5+J7jrceZWxQgEIQgEIQgEIQgEIQgEIQgEIQgEIQgEIQgEIQgCsbkIQVvnE2HvVCY57bu1CEEfCdo7Qrxzc7R2BCEFss2dyyEIQZQhCAQhCAQhCAQhCAQhCAQhCD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61442" name="Picture 2" descr="http://findicons.com/files/icons/1933/symbols/128/red_ligh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3174" y="2360491"/>
            <a:ext cx="274320" cy="274320"/>
          </a:xfrm>
          <a:prstGeom prst="rect">
            <a:avLst/>
          </a:prstGeom>
          <a:noFill/>
        </p:spPr>
      </p:pic>
      <p:grpSp>
        <p:nvGrpSpPr>
          <p:cNvPr id="23" name="Group 22"/>
          <p:cNvGrpSpPr/>
          <p:nvPr/>
        </p:nvGrpSpPr>
        <p:grpSpPr>
          <a:xfrm>
            <a:off x="5779697" y="3764769"/>
            <a:ext cx="2659623" cy="591571"/>
            <a:chOff x="4709651" y="3687096"/>
            <a:chExt cx="2926080" cy="677085"/>
          </a:xfrm>
        </p:grpSpPr>
        <p:sp>
          <p:nvSpPr>
            <p:cNvPr id="10" name="TextBox 9"/>
            <p:cNvSpPr txBox="1"/>
            <p:nvPr/>
          </p:nvSpPr>
          <p:spPr>
            <a:xfrm>
              <a:off x="4910365" y="4052231"/>
              <a:ext cx="95410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 smtClean="0"/>
                <a:t>N – No Reform</a:t>
              </a:r>
              <a:endParaRPr lang="en-GB" sz="9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445697" y="3763610"/>
              <a:ext cx="105670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 smtClean="0"/>
                <a:t>Positive Reforms</a:t>
              </a:r>
              <a:endParaRPr lang="en-GB" sz="9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910365" y="3763610"/>
              <a:ext cx="118494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 smtClean="0"/>
                <a:t>NA – Not Assessed</a:t>
              </a:r>
              <a:endParaRPr lang="en-GB" sz="900" dirty="0"/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4709651" y="3687096"/>
              <a:ext cx="2926080" cy="677085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sz="2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endParaRPr>
            </a:p>
          </p:txBody>
        </p:sp>
        <p:pic>
          <p:nvPicPr>
            <p:cNvPr id="61444" name="Picture 4" descr="http://findicons.com/files/icons/1933/symbols/128/green_light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223866" y="3729325"/>
              <a:ext cx="274320" cy="274320"/>
            </a:xfrm>
            <a:prstGeom prst="rect">
              <a:avLst/>
            </a:prstGeom>
            <a:noFill/>
          </p:spPr>
        </p:pic>
        <p:pic>
          <p:nvPicPr>
            <p:cNvPr id="21" name="Picture 2" descr="http://findicons.com/files/icons/1933/symbols/128/red_light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223866" y="4030487"/>
              <a:ext cx="274320" cy="274320"/>
            </a:xfrm>
            <a:prstGeom prst="rect">
              <a:avLst/>
            </a:prstGeom>
            <a:noFill/>
          </p:spPr>
        </p:pic>
        <p:sp>
          <p:nvSpPr>
            <p:cNvPr id="22" name="TextBox 21"/>
            <p:cNvSpPr txBox="1"/>
            <p:nvPr/>
          </p:nvSpPr>
          <p:spPr>
            <a:xfrm>
              <a:off x="6445697" y="4052231"/>
              <a:ext cx="110799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900" dirty="0" smtClean="0"/>
                <a:t>Negative Reforms</a:t>
              </a:r>
              <a:endParaRPr lang="en-GB" sz="900" dirty="0"/>
            </a:p>
          </p:txBody>
        </p:sp>
      </p:grpSp>
      <p:pic>
        <p:nvPicPr>
          <p:cNvPr id="24" name="Picture 2" descr="http://findicons.com/files/icons/1933/symbols/128/red_ligh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5554" y="3344163"/>
            <a:ext cx="274320" cy="274320"/>
          </a:xfrm>
          <a:prstGeom prst="rect">
            <a:avLst/>
          </a:prstGeom>
          <a:noFill/>
        </p:spPr>
      </p:pic>
      <p:pic>
        <p:nvPicPr>
          <p:cNvPr id="16" name="Picture 4" descr="http://findicons.com/files/icons/1933/symbols/128/green_ligh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896" y="2663998"/>
            <a:ext cx="274320" cy="27432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Expected Output   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7358" y="1203159"/>
            <a:ext cx="8181474" cy="4951456"/>
          </a:xfrm>
        </p:spPr>
        <p:txBody>
          <a:bodyPr/>
          <a:lstStyle/>
          <a:p>
            <a:r>
              <a:rPr lang="en-US" sz="2800" dirty="0" smtClean="0"/>
              <a:t>Policy </a:t>
            </a:r>
            <a:r>
              <a:rPr lang="en-US" sz="2800" dirty="0"/>
              <a:t>reforms that </a:t>
            </a:r>
            <a:r>
              <a:rPr lang="en-US" sz="2800" dirty="0" smtClean="0"/>
              <a:t>drive </a:t>
            </a:r>
            <a:r>
              <a:rPr lang="en-US" sz="2800" dirty="0"/>
              <a:t>a pro business </a:t>
            </a:r>
            <a:r>
              <a:rPr lang="en-US" sz="2800" dirty="0" smtClean="0"/>
              <a:t>environment  </a:t>
            </a:r>
            <a:endParaRPr lang="en-US" sz="2800" dirty="0"/>
          </a:p>
          <a:p>
            <a:r>
              <a:rPr lang="en-US" sz="2800" dirty="0" smtClean="0"/>
              <a:t>A  </a:t>
            </a:r>
            <a:r>
              <a:rPr lang="en-US" sz="2800" dirty="0"/>
              <a:t>Doing Business Diagnostic Study (Phase 0</a:t>
            </a:r>
            <a:r>
              <a:rPr lang="en-US" sz="2800" dirty="0" smtClean="0"/>
              <a:t>) and Identification </a:t>
            </a:r>
            <a:r>
              <a:rPr lang="en-US" sz="2800" dirty="0"/>
              <a:t>of Quick Wins (Phase 1)</a:t>
            </a:r>
          </a:p>
          <a:p>
            <a:r>
              <a:rPr lang="en-US" sz="2800" dirty="0"/>
              <a:t>Set of </a:t>
            </a:r>
            <a:r>
              <a:rPr lang="en-US" dirty="0"/>
              <a:t>medium</a:t>
            </a:r>
            <a:r>
              <a:rPr lang="en-US" sz="2800" dirty="0"/>
              <a:t> term </a:t>
            </a:r>
            <a:r>
              <a:rPr lang="en-US" sz="2800" dirty="0" smtClean="0"/>
              <a:t>reform </a:t>
            </a:r>
            <a:r>
              <a:rPr lang="en-US" sz="2800" dirty="0"/>
              <a:t>plans </a:t>
            </a:r>
            <a:r>
              <a:rPr lang="en-US" sz="2800" dirty="0" smtClean="0"/>
              <a:t>based on recommendations </a:t>
            </a:r>
            <a:r>
              <a:rPr lang="en-US" sz="2800" dirty="0"/>
              <a:t>from Diagnostics Study (Phase 2)</a:t>
            </a:r>
          </a:p>
          <a:p>
            <a:r>
              <a:rPr lang="en-US" sz="2800" dirty="0"/>
              <a:t>Institutional long term </a:t>
            </a:r>
            <a:r>
              <a:rPr lang="en-US" sz="2800" dirty="0" smtClean="0"/>
              <a:t>reforms </a:t>
            </a:r>
            <a:r>
              <a:rPr lang="en-US" sz="2800" dirty="0"/>
              <a:t>plans </a:t>
            </a:r>
            <a:r>
              <a:rPr lang="en-US" sz="2800" dirty="0" smtClean="0"/>
              <a:t>(</a:t>
            </a:r>
            <a:r>
              <a:rPr lang="en-US" sz="2800" dirty="0"/>
              <a:t>Phase 3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A Doing Business management process and governance structure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957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is expected </a:t>
            </a:r>
            <a:r>
              <a:rPr lang="en-GB" b="1"/>
              <a:t>from </a:t>
            </a:r>
            <a:r>
              <a:rPr lang="en-GB" b="1" smtClean="0"/>
              <a:t>stakeholders</a:t>
            </a:r>
            <a:r>
              <a:rPr lang="en-GB" b="1" dirty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3999"/>
            <a:ext cx="7772400" cy="4665785"/>
          </a:xfrm>
        </p:spPr>
        <p:txBody>
          <a:bodyPr/>
          <a:lstStyle/>
          <a:p>
            <a:pPr lvl="0"/>
            <a:r>
              <a:rPr lang="en-GB" dirty="0"/>
              <a:t>Assistance to identify, validate, prioritise </a:t>
            </a:r>
            <a:r>
              <a:rPr lang="en-GB" dirty="0" smtClean="0"/>
              <a:t>areas for reforms to</a:t>
            </a:r>
            <a:r>
              <a:rPr lang="en-GB" b="1" dirty="0" smtClean="0"/>
              <a:t> </a:t>
            </a:r>
            <a:r>
              <a:rPr lang="en-GB" b="1" dirty="0"/>
              <a:t>reduce </a:t>
            </a:r>
            <a:r>
              <a:rPr lang="en-GB" b="1" dirty="0" smtClean="0"/>
              <a:t>time and </a:t>
            </a:r>
            <a:r>
              <a:rPr lang="en-GB" b="1" dirty="0"/>
              <a:t>cost and </a:t>
            </a:r>
            <a:r>
              <a:rPr lang="en-GB" b="1" dirty="0" smtClean="0"/>
              <a:t>strengthen governance and ICT</a:t>
            </a:r>
            <a:endParaRPr lang="en-US" strike="sngStrike" dirty="0"/>
          </a:p>
          <a:p>
            <a:pPr lvl="0"/>
            <a:r>
              <a:rPr lang="en-GB" dirty="0"/>
              <a:t>Co-encouragement </a:t>
            </a:r>
            <a:r>
              <a:rPr lang="en-GB" dirty="0" smtClean="0"/>
              <a:t> and ownership for </a:t>
            </a:r>
            <a:r>
              <a:rPr lang="en-GB" b="1" dirty="0"/>
              <a:t>implementation of the </a:t>
            </a:r>
            <a:r>
              <a:rPr lang="en-GB" b="1" dirty="0" smtClean="0"/>
              <a:t>roadmap for reform</a:t>
            </a:r>
            <a:endParaRPr lang="en-US" dirty="0"/>
          </a:p>
          <a:p>
            <a:pPr lvl="0"/>
            <a:r>
              <a:rPr lang="en-GB" b="1" dirty="0" smtClean="0"/>
              <a:t>Promotion and support</a:t>
            </a:r>
            <a:r>
              <a:rPr lang="en-GB" dirty="0" smtClean="0"/>
              <a:t> by </a:t>
            </a:r>
            <a:r>
              <a:rPr lang="en-GB" dirty="0"/>
              <a:t>strategic stakeholders </a:t>
            </a:r>
            <a:r>
              <a:rPr lang="en-GB" dirty="0" smtClean="0"/>
              <a:t>and process </a:t>
            </a:r>
            <a:r>
              <a:rPr lang="en-GB" dirty="0"/>
              <a:t>owners </a:t>
            </a:r>
            <a:r>
              <a:rPr lang="en-GB" dirty="0" smtClean="0"/>
              <a:t>to keep improving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480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579" y="234460"/>
            <a:ext cx="7997298" cy="1113693"/>
          </a:xfrm>
        </p:spPr>
        <p:txBody>
          <a:bodyPr/>
          <a:lstStyle/>
          <a:p>
            <a:r>
              <a:rPr lang="en-US" sz="6000" dirty="0" smtClean="0">
                <a:latin typeface="+mj-lt"/>
              </a:rPr>
              <a:t/>
            </a:r>
            <a:br>
              <a:rPr lang="en-US" sz="6000" dirty="0" smtClean="0">
                <a:latin typeface="+mj-lt"/>
              </a:rPr>
            </a:br>
            <a:r>
              <a:rPr lang="en-US" sz="4800" dirty="0" smtClean="0">
                <a:latin typeface="+mj-lt"/>
              </a:rPr>
              <a:t>GOAL DB Reform Program</a:t>
            </a:r>
            <a:r>
              <a:rPr lang="en-US" dirty="0">
                <a:latin typeface="+mj-lt"/>
              </a:rPr>
              <a:t/>
            </a:r>
            <a:br>
              <a:rPr lang="en-US" dirty="0">
                <a:latin typeface="+mj-lt"/>
              </a:rPr>
            </a:br>
            <a:endParaRPr lang="en-US" dirty="0"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24264"/>
            <a:ext cx="7772400" cy="4788260"/>
          </a:xfrm>
        </p:spPr>
        <p:txBody>
          <a:bodyPr/>
          <a:lstStyle/>
          <a:p>
            <a:pPr marL="0" indent="0">
              <a:buNone/>
            </a:pPr>
            <a:r>
              <a:rPr lang="en-GB" sz="3600" b="1" dirty="0" smtClean="0"/>
              <a:t>Together with stakeholders establish </a:t>
            </a:r>
            <a:r>
              <a:rPr lang="en-GB" sz="3600" b="1" dirty="0"/>
              <a:t>an enabling environment for </a:t>
            </a:r>
            <a:r>
              <a:rPr lang="en-GB" sz="3600" b="1" dirty="0" smtClean="0"/>
              <a:t>Doing Business, </a:t>
            </a:r>
            <a:r>
              <a:rPr lang="en-GB" sz="3600" b="1" dirty="0"/>
              <a:t>that promotes an </a:t>
            </a:r>
            <a:r>
              <a:rPr lang="en-GB" sz="3600" b="1" dirty="0" smtClean="0"/>
              <a:t>Entrepreneurial Society </a:t>
            </a:r>
            <a:r>
              <a:rPr lang="en-GB" sz="3600" b="1" dirty="0"/>
              <a:t>and contributes to the sustainable strengthening of the national competitiveness, consequently improving the international ranking of </a:t>
            </a:r>
            <a:r>
              <a:rPr lang="en-GB" sz="3600" b="1" dirty="0" smtClean="0"/>
              <a:t>our Country.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169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122" name="Picture 2" descr="time to change your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621103" y="379562"/>
            <a:ext cx="9144001" cy="6858001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48100" y="5695950"/>
            <a:ext cx="17852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is now...</a:t>
            </a:r>
            <a:endParaRPr lang="en-GB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0825" y="2005013"/>
            <a:ext cx="8353425" cy="3481387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defRPr/>
            </a:pPr>
            <a:endParaRPr lang="nl-NL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/>
              <a:t> </a:t>
            </a:r>
            <a:endParaRPr lang="nl-NL" dirty="0" smtClean="0"/>
          </a:p>
          <a:p>
            <a:pPr fontAlgn="auto">
              <a:spcAft>
                <a:spcPts val="0"/>
              </a:spcAft>
              <a:defRPr/>
            </a:pPr>
            <a:r>
              <a:rPr lang="en-US" sz="72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Thank you 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43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 </a:t>
            </a:r>
            <a:endParaRPr lang="nl-NL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spcAft>
                <a:spcPts val="0"/>
              </a:spcAft>
              <a:defRPr/>
            </a:pPr>
            <a:r>
              <a:rPr lang="nl-NL" b="1" dirty="0" smtClean="0">
                <a:solidFill>
                  <a:srgbClr val="C00000"/>
                </a:solidFill>
              </a:rPr>
              <a:t>www.surinamecompete.org</a:t>
            </a:r>
          </a:p>
        </p:txBody>
      </p:sp>
      <p:pic>
        <p:nvPicPr>
          <p:cNvPr id="2051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76213"/>
            <a:ext cx="1511300" cy="141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2" descr="http://upload.wikimedia.org/wikipedia/en/f/f1/IDA_International_Logo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75" y="47625"/>
            <a:ext cx="2720975" cy="198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Content Placeholder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3350" y="228600"/>
            <a:ext cx="1635125" cy="1619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4" descr="http://www.gov.sr/umbraco/images/logo_nieuw.gi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325" y="350838"/>
            <a:ext cx="1647825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8701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000"/>
    </mc:Choice>
    <mc:Fallback xmlns="">
      <p:transition spd="slow" advTm="18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751114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SG" sz="2400" dirty="0" smtClean="0">
                <a:latin typeface="Calibri" pitchFamily="34" charset="0"/>
                <a:cs typeface="Calibri" pitchFamily="34" charset="0"/>
              </a:rPr>
              <a:t>World Bank Doing Business measures business regulations across 185 economies using 10 Criteria and 34 sub-criteria</a:t>
            </a:r>
            <a:endParaRPr lang="en-SG" sz="2400" dirty="0"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2218294"/>
              </p:ext>
            </p:extLst>
          </p:nvPr>
        </p:nvGraphicFramePr>
        <p:xfrm>
          <a:off x="384935" y="1287378"/>
          <a:ext cx="8351102" cy="4182246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1595788"/>
                <a:gridCol w="1130481"/>
                <a:gridCol w="416430"/>
                <a:gridCol w="322081"/>
                <a:gridCol w="524211"/>
                <a:gridCol w="953758"/>
                <a:gridCol w="201498"/>
                <a:gridCol w="763694"/>
                <a:gridCol w="391561"/>
                <a:gridCol w="725394"/>
                <a:gridCol w="282097"/>
                <a:gridCol w="1044109"/>
              </a:tblGrid>
              <a:tr h="441818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200" b="1" u="none" strike="noStrike" dirty="0">
                          <a:latin typeface="Calibri" pitchFamily="34" charset="0"/>
                        </a:rPr>
                        <a:t>Indicator (Topic) 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R="5748" marT="5748" marB="0" anchor="ctr"/>
                </a:tc>
                <a:tc gridSpan="11">
                  <a:txBody>
                    <a:bodyPr/>
                    <a:lstStyle/>
                    <a:p>
                      <a:pPr algn="l" rtl="0" fontAlgn="t"/>
                      <a:r>
                        <a:rPr lang="en-US" sz="1200" b="1" u="none" strike="noStrike" dirty="0">
                          <a:latin typeface="Calibri" pitchFamily="34" charset="0"/>
                        </a:rPr>
                        <a:t>Sub-Indicators (Areas of assessment)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R="5748" marT="5748" marB="0" anchor="ctr"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t"/>
                      <a:endParaRPr lang="en-US" sz="9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8" marR="5748" marT="57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</a:tr>
              <a:tr h="32252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u="none" strike="noStrike" dirty="0">
                          <a:latin typeface="Calibri" pitchFamily="34" charset="0"/>
                        </a:rPr>
                        <a:t>Starting a Business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R="5748" marT="5748" marB="0" anchor="ctr">
                    <a:solidFill>
                      <a:srgbClr val="FF9966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1100" u="none" strike="noStrike" dirty="0">
                          <a:latin typeface="Calibri" pitchFamily="34" charset="0"/>
                        </a:rPr>
                        <a:t>Number of Procedures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t"/>
                      <a:r>
                        <a:rPr lang="en-US" sz="1100" u="none" strike="noStrike" dirty="0">
                          <a:latin typeface="Calibri" pitchFamily="34" charset="0"/>
                        </a:rPr>
                        <a:t>Time (Num of days)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8" marR="5748" marT="5748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rtl="0" fontAlgn="t"/>
                      <a:r>
                        <a:rPr lang="en-US" sz="1100" u="none" strike="noStrike" dirty="0">
                          <a:latin typeface="Calibri" pitchFamily="34" charset="0"/>
                        </a:rPr>
                        <a:t>Cost (% of income per capita)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5748" marR="5748" marT="574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 rtl="0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8" marR="5748" marT="5748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7E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Paid-In Min Capital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</a:tr>
              <a:tr h="322526">
                <a:tc>
                  <a:txBody>
                    <a:bodyPr/>
                    <a:lstStyle/>
                    <a:p>
                      <a:pPr algn="l" rtl="0" fontAlgn="t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Construction </a:t>
                      </a:r>
                      <a:r>
                        <a:rPr lang="en-US" sz="1100" u="none" strike="noStrike" dirty="0">
                          <a:latin typeface="Calibri" pitchFamily="34" charset="0"/>
                        </a:rPr>
                        <a:t>Permits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R="5748" marT="5748" marB="0" anchor="ctr">
                    <a:solidFill>
                      <a:srgbClr val="FF99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t"/>
                      <a:r>
                        <a:rPr lang="en-US" sz="1100" u="none" strike="noStrike" dirty="0">
                          <a:latin typeface="Calibri" pitchFamily="34" charset="0"/>
                        </a:rPr>
                        <a:t>Number of Procedures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Time (Num of days)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8" marR="5748" marT="57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Cost (% of income per capita)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8" marR="5748" marT="57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</a:tr>
              <a:tr h="32252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latin typeface="Calibri" pitchFamily="34" charset="0"/>
                        </a:rPr>
                        <a:t>Getting Electricity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R="5748" marT="5748" marB="0" anchor="ctr">
                    <a:solidFill>
                      <a:srgbClr val="FF99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t"/>
                      <a:r>
                        <a:rPr lang="en-US" sz="1100" u="none" strike="noStrike" dirty="0">
                          <a:latin typeface="Calibri" pitchFamily="34" charset="0"/>
                        </a:rPr>
                        <a:t>Number of Procedures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Time (Num of days)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8" marR="5748" marT="57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Cost (% of income per capita)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8" marR="5748" marT="57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</a:tr>
              <a:tr h="32252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latin typeface="Calibri" pitchFamily="34" charset="0"/>
                        </a:rPr>
                        <a:t>Registering Property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R="5748" marT="5748" marB="0" anchor="ctr">
                    <a:solidFill>
                      <a:srgbClr val="FF99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t"/>
                      <a:r>
                        <a:rPr lang="en-US" sz="1100" u="none" strike="noStrike" dirty="0">
                          <a:latin typeface="Calibri" pitchFamily="34" charset="0"/>
                        </a:rPr>
                        <a:t>Number of Procedures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t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Time (Num of days)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8" marR="5748" marT="57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Cost (% of income per capita)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8" marR="5748" marT="57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</a:tr>
              <a:tr h="32252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latin typeface="Calibri" pitchFamily="34" charset="0"/>
                        </a:rPr>
                        <a:t>Getting Credit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R="5748" marT="5748" marB="0" anchor="ctr">
                    <a:solidFill>
                      <a:srgbClr val="FF99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t"/>
                      <a:r>
                        <a:rPr lang="en-US" sz="1100" u="none" strike="noStrike" dirty="0">
                          <a:latin typeface="Calibri" pitchFamily="34" charset="0"/>
                        </a:rPr>
                        <a:t>Credit Information Index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Legal Rights Index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8" marR="5748" marT="57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Sum Getting Credit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8" marR="5748" marT="57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</a:tr>
              <a:tr h="32252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latin typeface="Calibri" pitchFamily="34" charset="0"/>
                        </a:rPr>
                        <a:t>Protecting Investors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R="5748" marT="5748" marB="0" anchor="ctr">
                    <a:solidFill>
                      <a:srgbClr val="FF99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t"/>
                      <a:r>
                        <a:rPr lang="en-US" sz="1100" u="none" strike="noStrike" dirty="0">
                          <a:latin typeface="Calibri" pitchFamily="34" charset="0"/>
                        </a:rPr>
                        <a:t>Disclosure Index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Director Liability Index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8" marR="5748" marT="57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Shareholders Suit Index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8" marR="5748" marT="57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</a:tr>
              <a:tr h="32252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latin typeface="Calibri" pitchFamily="34" charset="0"/>
                        </a:rPr>
                        <a:t>Paying Taxes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R="5748" marT="5748" marB="0" anchor="ctr">
                    <a:solidFill>
                      <a:srgbClr val="FF99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t"/>
                      <a:r>
                        <a:rPr lang="en-US" sz="1100" u="none" strike="noStrike" dirty="0">
                          <a:latin typeface="Calibri" pitchFamily="34" charset="0"/>
                        </a:rPr>
                        <a:t>Number of Payments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Time (Num of hours)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8" marR="5748" marT="57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Total Tax Rate (% of Profit)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8" marR="5748" marT="57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</a:tr>
              <a:tr h="824952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latin typeface="Calibri" pitchFamily="34" charset="0"/>
                        </a:rPr>
                        <a:t>Trading Across Borders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R="5748" marT="5748" marB="0" anchor="ctr">
                    <a:solidFill>
                      <a:srgbClr val="FF9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100" u="none" strike="noStrike" dirty="0">
                          <a:latin typeface="Calibri" pitchFamily="34" charset="0"/>
                        </a:rPr>
                        <a:t>Number of Documents for Export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t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Time for Export (Num of Days)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t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748" marR="5748" marT="574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Cost to Export (US$ per container)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t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Number of Documents for Import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8" marR="5748" marT="57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Time for Import (Num of Days)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Cost to Import (US$ per container)</a:t>
                      </a:r>
                    </a:p>
                    <a:p>
                      <a:pPr algn="ctr" fontAlgn="b"/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</a:tr>
              <a:tr h="32252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latin typeface="Calibri" pitchFamily="34" charset="0"/>
                        </a:rPr>
                        <a:t>Enforcing Contracts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R="5748" marT="5748" marB="0" anchor="ctr">
                    <a:solidFill>
                      <a:srgbClr val="FF99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t"/>
                      <a:r>
                        <a:rPr lang="en-US" sz="1100" u="none" strike="noStrike" dirty="0">
                          <a:latin typeface="Calibri" pitchFamily="34" charset="0"/>
                        </a:rPr>
                        <a:t>Number of Procedures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Time (Num of days)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8" marR="5748" marT="57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Cost (% of claim)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8" marR="5748" marT="57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</a:tr>
              <a:tr h="335268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latin typeface="Calibri" pitchFamily="34" charset="0"/>
                        </a:rPr>
                        <a:t>Resolving Insolvency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R="5748" marT="5748" marB="0" anchor="ctr">
                    <a:solidFill>
                      <a:srgbClr val="FF9966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0" fontAlgn="t"/>
                      <a:r>
                        <a:rPr lang="en-US" sz="1100" u="none" strike="noStrike" dirty="0">
                          <a:latin typeface="Calibri" pitchFamily="34" charset="0"/>
                        </a:rPr>
                        <a:t>Time (Num of Years)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Cost (% of Estate)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8" marR="5748" marT="57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latin typeface="Calibri" pitchFamily="34" charset="0"/>
                        </a:rPr>
                        <a:t>Recovery rate (Cents on the dollar)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 marL="45720" marR="45720" anchor="ctr">
                    <a:solidFill>
                      <a:srgbClr val="FFD96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748" marR="5748" marT="574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SG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22" name="Group 21"/>
          <p:cNvGrpSpPr/>
          <p:nvPr/>
        </p:nvGrpSpPr>
        <p:grpSpPr>
          <a:xfrm>
            <a:off x="526030" y="5417196"/>
            <a:ext cx="3932628" cy="261610"/>
            <a:chOff x="744582" y="6139367"/>
            <a:chExt cx="3932628" cy="261610"/>
          </a:xfrm>
        </p:grpSpPr>
        <p:grpSp>
          <p:nvGrpSpPr>
            <p:cNvPr id="15" name="Group 14"/>
            <p:cNvGrpSpPr/>
            <p:nvPr/>
          </p:nvGrpSpPr>
          <p:grpSpPr>
            <a:xfrm>
              <a:off x="744582" y="6139367"/>
              <a:ext cx="1515295" cy="261610"/>
              <a:chOff x="822960" y="6133011"/>
              <a:chExt cx="1515295" cy="261610"/>
            </a:xfrm>
          </p:grpSpPr>
          <p:sp>
            <p:nvSpPr>
              <p:cNvPr id="10" name="Rounded Rectangle 9"/>
              <p:cNvSpPr/>
              <p:nvPr/>
            </p:nvSpPr>
            <p:spPr bwMode="auto">
              <a:xfrm>
                <a:off x="822960" y="6185439"/>
                <a:ext cx="169817" cy="156755"/>
              </a:xfrm>
              <a:prstGeom prst="roundRect">
                <a:avLst/>
              </a:prstGeom>
              <a:solidFill>
                <a:srgbClr val="FF9966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SG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1005839" y="6133011"/>
                <a:ext cx="1332416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SG" sz="1100" dirty="0" smtClean="0">
                    <a:latin typeface="Calibri" pitchFamily="34" charset="0"/>
                  </a:rPr>
                  <a:t>Confirmed Indicator</a:t>
                </a:r>
                <a:endParaRPr lang="en-SG" sz="1100" dirty="0">
                  <a:latin typeface="Calibri" pitchFamily="34" charset="0"/>
                </a:endParaRPr>
              </a:p>
            </p:txBody>
          </p:sp>
        </p:grpSp>
        <p:grpSp>
          <p:nvGrpSpPr>
            <p:cNvPr id="16" name="Group 15"/>
            <p:cNvGrpSpPr/>
            <p:nvPr/>
          </p:nvGrpSpPr>
          <p:grpSpPr>
            <a:xfrm>
              <a:off x="2479036" y="6139367"/>
              <a:ext cx="2198174" cy="261610"/>
              <a:chOff x="3175726" y="6141720"/>
              <a:chExt cx="2198174" cy="261610"/>
            </a:xfrm>
          </p:grpSpPr>
          <p:sp>
            <p:nvSpPr>
              <p:cNvPr id="17" name="Rounded Rectangle 16"/>
              <p:cNvSpPr/>
              <p:nvPr/>
            </p:nvSpPr>
            <p:spPr bwMode="auto">
              <a:xfrm>
                <a:off x="3175726" y="6194148"/>
                <a:ext cx="169817" cy="156755"/>
              </a:xfrm>
              <a:prstGeom prst="roundRect">
                <a:avLst/>
              </a:prstGeom>
              <a:solidFill>
                <a:srgbClr val="FFD96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SG" sz="24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  <a:ea typeface="ＭＳ Ｐゴシック" pitchFamily="1" charset="-128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3358605" y="6141720"/>
                <a:ext cx="2015295" cy="2616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SG" sz="1100" dirty="0" smtClean="0">
                    <a:latin typeface="Calibri" pitchFamily="34" charset="0"/>
                  </a:rPr>
                  <a:t>Sub-Indicator (assessment area)</a:t>
                </a:r>
                <a:endParaRPr lang="en-SG" sz="1100" dirty="0">
                  <a:latin typeface="Calibri" pitchFamily="34" charset="0"/>
                </a:endParaRPr>
              </a:p>
            </p:txBody>
          </p:sp>
        </p:grpSp>
      </p:grpSp>
      <p:sp>
        <p:nvSpPr>
          <p:cNvPr id="20" name="TextBox 19"/>
          <p:cNvSpPr txBox="1"/>
          <p:nvPr/>
        </p:nvSpPr>
        <p:spPr>
          <a:xfrm>
            <a:off x="491319" y="5796937"/>
            <a:ext cx="82447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All criteria and sub-criteria are transparent and controllable, enabling economies to improve their ranking by instituting pro-business reforms</a:t>
            </a:r>
            <a:endParaRPr lang="en-GB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SG" sz="2800" dirty="0" smtClean="0">
                <a:latin typeface="Calibri" pitchFamily="34" charset="0"/>
                <a:cs typeface="Calibri" pitchFamily="34" charset="0"/>
              </a:rPr>
              <a:t>Doing Business Data is collected from Feb – Apr annually; reforms must be in place by this period</a:t>
            </a:r>
            <a:endParaRPr lang="en-SG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777240" y="3301999"/>
            <a:ext cx="7858759" cy="2528267"/>
          </a:xfrm>
          <a:prstGeom prst="rect">
            <a:avLst/>
          </a:prstGeom>
        </p:spPr>
        <p:txBody>
          <a:bodyPr/>
          <a:lstStyle/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</a:rPr>
              <a:t>Data Collection Methodology: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</a:rPr>
              <a:t>Questionnaires designed based </a:t>
            </a:r>
            <a:r>
              <a:rPr kumimoji="0" lang="en-GB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</a:rPr>
              <a:t>on simple business case </a:t>
            </a:r>
            <a:r>
              <a:rPr kumimoji="0" lang="en-GB" sz="16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</a:rPr>
              <a:t>to ensure comparability</a:t>
            </a:r>
            <a:r>
              <a:rPr kumimoji="0" lang="en-GB" sz="16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</a:rPr>
              <a:t> across economies and time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1600" kern="0" baseline="0" dirty="0" smtClean="0">
                <a:latin typeface="Calibri" pitchFamily="34" charset="0"/>
                <a:ea typeface="+mn-ea"/>
              </a:rPr>
              <a:t>Questionnaires</a:t>
            </a:r>
            <a:r>
              <a:rPr lang="en-GB" sz="1600" kern="0" dirty="0" smtClean="0">
                <a:latin typeface="Calibri" pitchFamily="34" charset="0"/>
                <a:ea typeface="+mn-ea"/>
              </a:rPr>
              <a:t> are sent to </a:t>
            </a:r>
            <a:r>
              <a:rPr lang="en-GB" sz="1600" b="1" kern="0" dirty="0" smtClean="0">
                <a:latin typeface="Calibri" pitchFamily="34" charset="0"/>
                <a:ea typeface="+mn-ea"/>
              </a:rPr>
              <a:t>government officials and industry experts </a:t>
            </a:r>
            <a:r>
              <a:rPr lang="en-GB" sz="1600" kern="0" dirty="0" smtClean="0">
                <a:latin typeface="Calibri" pitchFamily="34" charset="0"/>
                <a:ea typeface="+mn-ea"/>
              </a:rPr>
              <a:t>- lawyers, business consultants, accountants, freight forwarders and professionals who routinely  administer or advise on legal and regulatory requirements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1600" kern="0" dirty="0" smtClean="0">
                <a:latin typeface="Calibri" pitchFamily="34" charset="0"/>
                <a:ea typeface="+mn-ea"/>
              </a:rPr>
              <a:t>Data from questionnaires are very stringently verified for consistency and checked against local laws and regulations where applicable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GB" sz="1600" kern="0" dirty="0" smtClean="0">
                <a:latin typeface="Calibri" pitchFamily="34" charset="0"/>
                <a:ea typeface="+mn-ea"/>
              </a:rPr>
              <a:t>Where different estimates are received from multiple respondents, median values are used.</a:t>
            </a:r>
          </a:p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ts val="8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GB" sz="1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</a:endParaRPr>
          </a:p>
        </p:txBody>
      </p:sp>
      <p:grpSp>
        <p:nvGrpSpPr>
          <p:cNvPr id="79" name="Group 78"/>
          <p:cNvGrpSpPr/>
          <p:nvPr/>
        </p:nvGrpSpPr>
        <p:grpSpPr>
          <a:xfrm>
            <a:off x="449446" y="1370894"/>
            <a:ext cx="8245109" cy="1802505"/>
            <a:chOff x="449446" y="1488688"/>
            <a:chExt cx="8245109" cy="1802505"/>
          </a:xfrm>
        </p:grpSpPr>
        <p:sp>
          <p:nvSpPr>
            <p:cNvPr id="43" name="TextBox 42"/>
            <p:cNvSpPr txBox="1"/>
            <p:nvPr/>
          </p:nvSpPr>
          <p:spPr>
            <a:xfrm>
              <a:off x="936279" y="1488688"/>
              <a:ext cx="515987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latin typeface="Calibri" pitchFamily="34" charset="0"/>
                </a:rPr>
                <a:t>Current cycle has passed – For 2014 </a:t>
              </a:r>
              <a:r>
                <a:rPr lang="en-US" sz="1400" u="sng" dirty="0" smtClean="0">
                  <a:latin typeface="Calibri" pitchFamily="34" charset="0"/>
                </a:rPr>
                <a:t>better coordination</a:t>
              </a:r>
              <a:r>
                <a:rPr lang="en-US" sz="1400" dirty="0" smtClean="0">
                  <a:latin typeface="Calibri" pitchFamily="34" charset="0"/>
                </a:rPr>
                <a:t> is required</a:t>
              </a:r>
              <a:endParaRPr lang="en-US" sz="1400" dirty="0">
                <a:latin typeface="Calibri" pitchFamily="34" charset="0"/>
              </a:endParaRPr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449446" y="1706150"/>
              <a:ext cx="8245109" cy="1585043"/>
              <a:chOff x="304800" y="3962400"/>
              <a:chExt cx="8245109" cy="1585043"/>
            </a:xfrm>
          </p:grpSpPr>
          <p:sp>
            <p:nvSpPr>
              <p:cNvPr id="50" name="Rectangle 49"/>
              <p:cNvSpPr/>
              <p:nvPr/>
            </p:nvSpPr>
            <p:spPr>
              <a:xfrm>
                <a:off x="835295" y="4450163"/>
                <a:ext cx="7708392" cy="1097280"/>
              </a:xfrm>
              <a:prstGeom prst="rect">
                <a:avLst/>
              </a:prstGeom>
              <a:solidFill>
                <a:srgbClr val="FBCF8F">
                  <a:alpha val="70000"/>
                </a:srgbClr>
              </a:solidFill>
              <a:ln w="25400" cap="flat" cmpd="sng" algn="ctr">
                <a:solidFill>
                  <a:srgbClr val="B4955C">
                    <a:shade val="50000"/>
                  </a:srgbClr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SG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Calibri" pitchFamily="34" charset="0"/>
                  <a:ea typeface="ＭＳ Ｐゴシック"/>
                  <a:cs typeface="Calibri" pitchFamily="34" charset="0"/>
                </a:endParaRPr>
              </a:p>
            </p:txBody>
          </p:sp>
          <p:sp>
            <p:nvSpPr>
              <p:cNvPr id="51" name="Line 10"/>
              <p:cNvSpPr>
                <a:spLocks noChangeShapeType="1"/>
              </p:cNvSpPr>
              <p:nvPr/>
            </p:nvSpPr>
            <p:spPr bwMode="auto">
              <a:xfrm flipH="1" flipV="1">
                <a:off x="835468" y="4436346"/>
                <a:ext cx="0" cy="1097280"/>
              </a:xfrm>
              <a:prstGeom prst="line">
                <a:avLst/>
              </a:prstGeom>
              <a:noFill/>
              <a:ln w="9525">
                <a:solidFill>
                  <a:srgbClr val="262626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52" name="Line 10"/>
              <p:cNvSpPr>
                <a:spLocks noChangeShapeType="1"/>
              </p:cNvSpPr>
              <p:nvPr/>
            </p:nvSpPr>
            <p:spPr bwMode="auto">
              <a:xfrm flipH="1" flipV="1">
                <a:off x="8546913" y="4436346"/>
                <a:ext cx="0" cy="1097280"/>
              </a:xfrm>
              <a:prstGeom prst="line">
                <a:avLst/>
              </a:prstGeom>
              <a:noFill/>
              <a:ln w="9525">
                <a:solidFill>
                  <a:srgbClr val="262626"/>
                </a:solidFill>
                <a:prstDash val="dash"/>
                <a:round/>
                <a:headEnd/>
                <a:tailEnd/>
              </a:ln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304800" y="4437100"/>
                <a:ext cx="507831" cy="1097280"/>
              </a:xfrm>
              <a:prstGeom prst="rect">
                <a:avLst/>
              </a:prstGeom>
              <a:gradFill rotWithShape="1">
                <a:gsLst>
                  <a:gs pos="0">
                    <a:srgbClr val="B4955C">
                      <a:tint val="50000"/>
                      <a:satMod val="300000"/>
                    </a:srgbClr>
                  </a:gs>
                  <a:gs pos="35000">
                    <a:srgbClr val="B4955C">
                      <a:tint val="37000"/>
                      <a:satMod val="300000"/>
                    </a:srgbClr>
                  </a:gs>
                  <a:gs pos="100000">
                    <a:srgbClr val="B4955C">
                      <a:tint val="15000"/>
                      <a:satMod val="350000"/>
                    </a:srgbClr>
                  </a:gs>
                </a:gsLst>
                <a:lin ang="16200000" scaled="1"/>
              </a:gradFill>
              <a:ln w="9525" cap="flat" cmpd="sng" algn="ctr">
                <a:solidFill>
                  <a:srgbClr val="B4955C">
                    <a:shade val="95000"/>
                    <a:satMod val="105000"/>
                  </a:srgb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p:spPr>
            <p:txBody>
              <a:bodyPr vert="eaVert" wrap="square" rtlCol="0" anchor="ctr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05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262626"/>
                    </a:solidFill>
                    <a:effectLst/>
                    <a:uLnTx/>
                    <a:uFillTx/>
                    <a:latin typeface="Calibri" pitchFamily="34" charset="0"/>
                    <a:ea typeface="ＭＳ Ｐゴシック"/>
                    <a:cs typeface="+mn-cs"/>
                  </a:rPr>
                  <a:t>DB Data Collection</a:t>
                </a:r>
                <a:endParaRPr kumimoji="0" lang="en-SG" sz="1050" b="1" i="0" u="none" strike="noStrike" kern="0" cap="none" spc="0" normalizeH="0" baseline="0" noProof="0" dirty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Calibri" pitchFamily="34" charset="0"/>
                  <a:ea typeface="ＭＳ Ｐゴシック"/>
                  <a:cs typeface="+mn-cs"/>
                </a:endParaRPr>
              </a:p>
            </p:txBody>
          </p:sp>
          <p:sp>
            <p:nvSpPr>
              <p:cNvPr id="54" name="AutoShape 40"/>
              <p:cNvSpPr>
                <a:spLocks noChangeArrowheads="1"/>
              </p:cNvSpPr>
              <p:nvPr/>
            </p:nvSpPr>
            <p:spPr bwMode="auto">
              <a:xfrm>
                <a:off x="858155" y="4541603"/>
                <a:ext cx="1673352" cy="914400"/>
              </a:xfrm>
              <a:prstGeom prst="homePlate">
                <a:avLst>
                  <a:gd name="adj" fmla="val 17921"/>
                </a:avLst>
              </a:prstGeom>
              <a:solidFill>
                <a:srgbClr val="92D050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lIns="45714" tIns="45714" rIns="45714" bIns="45714" anchor="ctr"/>
              <a:lstStyle/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altLang="zh-CN" sz="120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itchFamily="34" charset="0"/>
                    <a:ea typeface="SimSun" pitchFamily="2" charset="-122"/>
                    <a:cs typeface="Calibri" pitchFamily="34" charset="0"/>
                  </a:rPr>
                  <a:t>Coordinating Agency provides</a:t>
                </a:r>
                <a:r>
                  <a:rPr kumimoji="0" lang="en-US" altLang="zh-CN" sz="1200" i="0" u="none" strike="noStrike" kern="0" cap="none" spc="0" normalizeH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itchFamily="34" charset="0"/>
                    <a:ea typeface="SimSun" pitchFamily="2" charset="-122"/>
                    <a:cs typeface="Calibri" pitchFamily="34" charset="0"/>
                  </a:rPr>
                  <a:t> potential list of respondents to WB</a:t>
                </a:r>
                <a:endParaRPr kumimoji="0" lang="en-US" altLang="zh-CN" sz="120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itchFamily="34" charset="0"/>
                  <a:ea typeface="SimSun" pitchFamily="2" charset="-122"/>
                  <a:cs typeface="Calibri" pitchFamily="34" charset="0"/>
                </a:endParaRPr>
              </a:p>
            </p:txBody>
          </p:sp>
          <p:sp>
            <p:nvSpPr>
              <p:cNvPr id="55" name="Line 10"/>
              <p:cNvSpPr>
                <a:spLocks noChangeShapeType="1"/>
              </p:cNvSpPr>
              <p:nvPr/>
            </p:nvSpPr>
            <p:spPr bwMode="auto">
              <a:xfrm flipH="1" flipV="1">
                <a:off x="2566882" y="4436346"/>
                <a:ext cx="0" cy="1097280"/>
              </a:xfrm>
              <a:prstGeom prst="line">
                <a:avLst/>
              </a:prstGeom>
              <a:noFill/>
              <a:ln w="22225" cap="flat" cmpd="sng" algn="ctr">
                <a:solidFill>
                  <a:srgbClr val="FF0000"/>
                </a:solidFill>
                <a:prstDash val="solid"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Calibri" pitchFamily="34" charset="0"/>
                  <a:ea typeface="ＭＳ Ｐゴシック"/>
                  <a:cs typeface="Calibri" pitchFamily="34" charset="0"/>
                </a:endParaRPr>
              </a:p>
            </p:txBody>
          </p:sp>
          <p:sp>
            <p:nvSpPr>
              <p:cNvPr id="56" name="AutoShape 40"/>
              <p:cNvSpPr>
                <a:spLocks noChangeArrowheads="1"/>
              </p:cNvSpPr>
              <p:nvPr/>
            </p:nvSpPr>
            <p:spPr bwMode="auto">
              <a:xfrm>
                <a:off x="2602256" y="4541603"/>
                <a:ext cx="1645920" cy="914400"/>
              </a:xfrm>
              <a:prstGeom prst="homePlate">
                <a:avLst>
                  <a:gd name="adj" fmla="val 22385"/>
                </a:avLst>
              </a:prstGeom>
              <a:solidFill>
                <a:srgbClr val="FFC000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lIns="45714" tIns="45714" rIns="45714" bIns="45714" anchor="ctr"/>
              <a:lstStyle/>
              <a:p>
                <a:pPr marL="0" marR="0" lvl="0" indent="0" algn="ctr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1200" kern="0" dirty="0" smtClean="0">
                    <a:solidFill>
                      <a:sysClr val="windowText" lastClr="000000"/>
                    </a:solidFill>
                    <a:latin typeface="Calibri" pitchFamily="34" charset="0"/>
                    <a:ea typeface="SimSun" pitchFamily="2" charset="-122"/>
                    <a:cs typeface="Calibri" pitchFamily="34" charset="0"/>
                  </a:rPr>
                  <a:t>WB </a:t>
                </a:r>
                <a:r>
                  <a:rPr lang="en-GB" altLang="zh-CN" sz="1200" kern="0" dirty="0" smtClean="0">
                    <a:solidFill>
                      <a:sysClr val="windowText" lastClr="000000"/>
                    </a:solidFill>
                    <a:latin typeface="Calibri" pitchFamily="34" charset="0"/>
                    <a:ea typeface="SimSun" pitchFamily="2" charset="-122"/>
                    <a:cs typeface="Calibri" pitchFamily="34" charset="0"/>
                  </a:rPr>
                  <a:t>r</a:t>
                </a:r>
                <a:r>
                  <a:rPr kumimoji="0" lang="en-GB" altLang="zh-CN" sz="1200" i="0" u="none" strike="noStrike" kern="0" cap="none" spc="0" normalizeH="0" baseline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itchFamily="34" charset="0"/>
                    <a:ea typeface="SimSun" pitchFamily="2" charset="-122"/>
                    <a:cs typeface="Calibri" pitchFamily="34" charset="0"/>
                  </a:rPr>
                  <a:t>eleases</a:t>
                </a:r>
                <a:r>
                  <a:rPr kumimoji="0" lang="en-US" altLang="zh-CN" sz="1200" i="0" u="none" strike="noStrike" kern="0" cap="none" spc="0" normalizeH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itchFamily="34" charset="0"/>
                    <a:ea typeface="SimSun" pitchFamily="2" charset="-122"/>
                    <a:cs typeface="Calibri" pitchFamily="34" charset="0"/>
                  </a:rPr>
                  <a:t> Surveys to Govt &amp; Non-Govt respondents</a:t>
                </a:r>
                <a:endParaRPr kumimoji="0" lang="en-US" altLang="zh-CN" sz="120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itchFamily="34" charset="0"/>
                  <a:ea typeface="SimSun" pitchFamily="2" charset="-122"/>
                  <a:cs typeface="Calibri" pitchFamily="34" charset="0"/>
                </a:endParaRPr>
              </a:p>
            </p:txBody>
          </p:sp>
          <p:sp>
            <p:nvSpPr>
              <p:cNvPr id="57" name="AutoShape 40"/>
              <p:cNvSpPr>
                <a:spLocks noChangeArrowheads="1"/>
              </p:cNvSpPr>
              <p:nvPr/>
            </p:nvSpPr>
            <p:spPr bwMode="auto">
              <a:xfrm>
                <a:off x="4314353" y="4541603"/>
                <a:ext cx="1645920" cy="914400"/>
              </a:xfrm>
              <a:prstGeom prst="homePlate">
                <a:avLst>
                  <a:gd name="adj" fmla="val 12812"/>
                </a:avLst>
              </a:prstGeom>
              <a:solidFill>
                <a:srgbClr val="FFC000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lIns="45714" tIns="45714" rIns="45714" bIns="45714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1200" kern="0" dirty="0" smtClean="0">
                    <a:solidFill>
                      <a:sysClr val="windowText" lastClr="000000"/>
                    </a:solidFill>
                    <a:latin typeface="Calibri" pitchFamily="34" charset="0"/>
                    <a:ea typeface="SimSun" pitchFamily="2" charset="-122"/>
                    <a:cs typeface="Calibri" pitchFamily="34" charset="0"/>
                  </a:rPr>
                  <a:t>Coordinating Agency mobilizes </a:t>
                </a:r>
                <a:r>
                  <a:rPr kumimoji="0" lang="en-US" altLang="zh-CN" sz="120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itchFamily="34" charset="0"/>
                    <a:ea typeface="SimSun" pitchFamily="2" charset="-122"/>
                    <a:cs typeface="Calibri" pitchFamily="34" charset="0"/>
                  </a:rPr>
                  <a:t>and consolidates responses from Government agencies</a:t>
                </a:r>
                <a:endParaRPr kumimoji="0" lang="en-US" altLang="zh-CN" sz="120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itchFamily="34" charset="0"/>
                  <a:ea typeface="SimSun" pitchFamily="2" charset="-122"/>
                  <a:cs typeface="Calibri" pitchFamily="34" charset="0"/>
                </a:endParaRPr>
              </a:p>
            </p:txBody>
          </p:sp>
          <p:sp>
            <p:nvSpPr>
              <p:cNvPr id="58" name="AutoShape 40"/>
              <p:cNvSpPr>
                <a:spLocks noChangeArrowheads="1"/>
              </p:cNvSpPr>
              <p:nvPr/>
            </p:nvSpPr>
            <p:spPr bwMode="auto">
              <a:xfrm>
                <a:off x="6021877" y="4541603"/>
                <a:ext cx="1645920" cy="914400"/>
              </a:xfrm>
              <a:prstGeom prst="homePlate">
                <a:avLst>
                  <a:gd name="adj" fmla="val 12812"/>
                </a:avLst>
              </a:prstGeom>
              <a:solidFill>
                <a:srgbClr val="FFC000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lIns="45714" tIns="45714" rIns="45714" bIns="45714" anchor="ctr"/>
              <a:lstStyle/>
              <a:p>
                <a:pPr marL="0" marR="0" lvl="0" indent="0" defTabSz="914400" eaLnBrk="1" fontAlgn="auto" latinLnBrk="0" hangingPunct="1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US" altLang="zh-CN" sz="1200" kern="0" dirty="0" smtClean="0">
                    <a:solidFill>
                      <a:sysClr val="windowText" lastClr="000000"/>
                    </a:solidFill>
                    <a:latin typeface="Calibri" pitchFamily="34" charset="0"/>
                    <a:ea typeface="SimSun" pitchFamily="2" charset="-122"/>
                    <a:cs typeface="Calibri" pitchFamily="34" charset="0"/>
                  </a:rPr>
                  <a:t>Coordinating Agency submits responses from Government respondents </a:t>
                </a:r>
                <a:r>
                  <a:rPr kumimoji="0" lang="en-US" altLang="zh-CN" sz="120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itchFamily="34" charset="0"/>
                    <a:ea typeface="SimSun" pitchFamily="2" charset="-122"/>
                    <a:cs typeface="Calibri" pitchFamily="34" charset="0"/>
                  </a:rPr>
                  <a:t>to WB</a:t>
                </a:r>
                <a:endParaRPr kumimoji="0" lang="en-US" altLang="zh-CN" sz="120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 pitchFamily="34" charset="0"/>
                  <a:ea typeface="SimSun" pitchFamily="2" charset="-122"/>
                  <a:cs typeface="Calibri" pitchFamily="34" charset="0"/>
                </a:endParaRPr>
              </a:p>
            </p:txBody>
          </p:sp>
          <p:sp>
            <p:nvSpPr>
              <p:cNvPr id="59" name="Line 10"/>
              <p:cNvSpPr>
                <a:spLocks noChangeShapeType="1"/>
              </p:cNvSpPr>
              <p:nvPr/>
            </p:nvSpPr>
            <p:spPr bwMode="auto">
              <a:xfrm flipH="1" flipV="1">
                <a:off x="5991075" y="4436346"/>
                <a:ext cx="0" cy="1097280"/>
              </a:xfrm>
              <a:prstGeom prst="line">
                <a:avLst/>
              </a:prstGeom>
              <a:noFill/>
              <a:ln w="22225" cap="flat" cmpd="sng" algn="ctr">
                <a:solidFill>
                  <a:srgbClr val="FF0000"/>
                </a:solidFill>
                <a:prstDash val="solid"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Calibri" pitchFamily="34" charset="0"/>
                  <a:ea typeface="ＭＳ Ｐゴシック"/>
                  <a:cs typeface="Calibri" pitchFamily="34" charset="0"/>
                </a:endParaRPr>
              </a:p>
            </p:txBody>
          </p:sp>
          <p:sp>
            <p:nvSpPr>
              <p:cNvPr id="60" name="Line 10"/>
              <p:cNvSpPr>
                <a:spLocks noChangeShapeType="1"/>
              </p:cNvSpPr>
              <p:nvPr/>
            </p:nvSpPr>
            <p:spPr bwMode="auto">
              <a:xfrm flipH="1" flipV="1">
                <a:off x="4283551" y="4436346"/>
                <a:ext cx="0" cy="1097280"/>
              </a:xfrm>
              <a:prstGeom prst="line">
                <a:avLst/>
              </a:prstGeom>
              <a:noFill/>
              <a:ln w="22225" cap="flat" cmpd="sng" algn="ctr">
                <a:solidFill>
                  <a:srgbClr val="FF0000"/>
                </a:solidFill>
                <a:prstDash val="solid"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Calibri" pitchFamily="34" charset="0"/>
                  <a:ea typeface="ＭＳ Ｐゴシック"/>
                  <a:cs typeface="Calibri" pitchFamily="34" charset="0"/>
                </a:endParaRPr>
              </a:p>
            </p:txBody>
          </p:sp>
          <p:sp>
            <p:nvSpPr>
              <p:cNvPr id="61" name="Line 10"/>
              <p:cNvSpPr>
                <a:spLocks noChangeShapeType="1"/>
              </p:cNvSpPr>
              <p:nvPr/>
            </p:nvSpPr>
            <p:spPr bwMode="auto">
              <a:xfrm flipH="1" flipV="1">
                <a:off x="7703145" y="4436346"/>
                <a:ext cx="0" cy="1097280"/>
              </a:xfrm>
              <a:prstGeom prst="line">
                <a:avLst/>
              </a:prstGeom>
              <a:noFill/>
              <a:ln w="22225" cap="flat" cmpd="sng" algn="ctr">
                <a:solidFill>
                  <a:srgbClr val="FF0000"/>
                </a:solidFill>
                <a:prstDash val="solid"/>
                <a:headEnd/>
                <a:tailEnd/>
              </a:ln>
              <a:effectLst/>
            </p:spPr>
            <p:txBody>
              <a:bodyPr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262626"/>
                  </a:solidFill>
                  <a:effectLst/>
                  <a:uLnTx/>
                  <a:uFillTx/>
                  <a:latin typeface="Calibri" pitchFamily="34" charset="0"/>
                  <a:ea typeface="ＭＳ Ｐゴシック"/>
                  <a:cs typeface="Calibri" pitchFamily="34" charset="0"/>
                </a:endParaRPr>
              </a:p>
            </p:txBody>
          </p:sp>
          <p:grpSp>
            <p:nvGrpSpPr>
              <p:cNvPr id="62" name="Group 81"/>
              <p:cNvGrpSpPr/>
              <p:nvPr/>
            </p:nvGrpSpPr>
            <p:grpSpPr>
              <a:xfrm>
                <a:off x="812375" y="3962400"/>
                <a:ext cx="7737534" cy="466725"/>
                <a:chOff x="812375" y="3962400"/>
                <a:chExt cx="7737534" cy="466725"/>
              </a:xfrm>
            </p:grpSpPr>
            <p:sp>
              <p:nvSpPr>
                <p:cNvPr id="63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812375" y="4005724"/>
                  <a:ext cx="849313" cy="3667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91430" tIns="45714" rIns="91430" bIns="45714">
                  <a:spAutoFit/>
                </a:bodyPr>
                <a:lstStyle/>
                <a:p>
                  <a:pPr marL="0" marR="0" lvl="0" indent="0" algn="ctr" defTabSz="914400" eaLnBrk="0" fontAlgn="auto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GB" sz="1000" b="1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itchFamily="34" charset="0"/>
                    <a:ea typeface="ＭＳ Ｐゴシック" pitchFamily="34" charset="-128"/>
                    <a:cs typeface="Calibri" pitchFamily="34" charset="0"/>
                  </a:endParaRPr>
                </a:p>
              </p:txBody>
            </p:sp>
            <p:sp>
              <p:nvSpPr>
                <p:cNvPr id="64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853741" y="3962400"/>
                  <a:ext cx="813434" cy="2615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91430" tIns="45714" rIns="91430" bIns="45714">
                  <a:spAutoFit/>
                </a:bodyPr>
                <a:lstStyle/>
                <a:p>
                  <a:pPr marL="0" marR="0" lvl="0" indent="0" algn="ctr" defTabSz="914400" eaLnBrk="0" fontAlgn="auto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itchFamily="34" charset="0"/>
                      <a:ea typeface="ＭＳ Ｐゴシック" pitchFamily="34" charset="-128"/>
                      <a:cs typeface="Calibri" pitchFamily="34" charset="0"/>
                    </a:rPr>
                    <a:t>Jan</a:t>
                  </a:r>
                  <a:endParaRPr kumimoji="0" lang="en-US" sz="11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itchFamily="34" charset="0"/>
                    <a:ea typeface="ＭＳ Ｐゴシック" pitchFamily="34" charset="-128"/>
                    <a:cs typeface="Calibri" pitchFamily="34" charset="0"/>
                  </a:endParaRPr>
                </a:p>
              </p:txBody>
            </p:sp>
            <p:sp>
              <p:nvSpPr>
                <p:cNvPr id="65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1712049" y="4162700"/>
                  <a:ext cx="813434" cy="2615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91430" tIns="45714" rIns="91430" bIns="45714">
                  <a:spAutoFit/>
                </a:bodyPr>
                <a:lstStyle/>
                <a:p>
                  <a:pPr marL="0" marR="0" lvl="0" indent="0" algn="ctr" defTabSz="914400" eaLnBrk="0" fontAlgn="auto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itchFamily="34" charset="0"/>
                      <a:ea typeface="ＭＳ Ｐゴシック" pitchFamily="34" charset="-128"/>
                      <a:cs typeface="Calibri" pitchFamily="34" charset="0"/>
                    </a:rPr>
                    <a:t>W2</a:t>
                  </a:r>
                  <a:endParaRPr kumimoji="0" lang="en-US" sz="11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itchFamily="34" charset="0"/>
                    <a:ea typeface="ＭＳ Ｐゴシック" pitchFamily="34" charset="-128"/>
                    <a:cs typeface="Calibri" pitchFamily="34" charset="0"/>
                  </a:endParaRPr>
                </a:p>
              </p:txBody>
            </p:sp>
            <p:sp>
              <p:nvSpPr>
                <p:cNvPr id="6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570357" y="4162699"/>
                  <a:ext cx="813434" cy="26159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91430" tIns="45714" rIns="91430" bIns="45714">
                  <a:spAutoFit/>
                </a:bodyPr>
                <a:lstStyle/>
                <a:p>
                  <a:pPr marL="0" marR="0" lvl="0" indent="0" algn="ctr" defTabSz="914400" eaLnBrk="0" fontAlgn="auto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itchFamily="34" charset="0"/>
                      <a:ea typeface="ＭＳ Ｐゴシック" pitchFamily="34" charset="-128"/>
                      <a:cs typeface="Calibri" pitchFamily="34" charset="0"/>
                    </a:rPr>
                    <a:t>W4</a:t>
                  </a:r>
                  <a:endParaRPr kumimoji="0" lang="en-US" sz="11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itchFamily="34" charset="0"/>
                    <a:ea typeface="ＭＳ Ｐゴシック" pitchFamily="34" charset="-128"/>
                    <a:cs typeface="Calibri" pitchFamily="34" charset="0"/>
                  </a:endParaRPr>
                </a:p>
              </p:txBody>
            </p:sp>
            <p:sp>
              <p:nvSpPr>
                <p:cNvPr id="67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3428665" y="3992881"/>
                  <a:ext cx="813434" cy="39239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91430" tIns="45714" rIns="91430" bIns="45714">
                  <a:spAutoFit/>
                </a:bodyPr>
                <a:lstStyle/>
                <a:p>
                  <a:pPr marL="0" marR="0" lvl="0" indent="0" algn="ctr" defTabSz="914400" eaLnBrk="0" fontAlgn="auto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itchFamily="34" charset="0"/>
                      <a:ea typeface="ＭＳ Ｐゴシック" pitchFamily="34" charset="-128"/>
                      <a:cs typeface="Calibri" pitchFamily="34" charset="0"/>
                    </a:rPr>
                    <a:t>Apr </a:t>
                  </a:r>
                  <a:endParaRPr kumimoji="0" lang="en-US" sz="11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itchFamily="34" charset="0"/>
                    <a:ea typeface="ＭＳ Ｐゴシック" pitchFamily="34" charset="-128"/>
                    <a:cs typeface="Calibri" pitchFamily="34" charset="0"/>
                  </a:endParaRPr>
                </a:p>
              </p:txBody>
            </p:sp>
            <p:sp>
              <p:nvSpPr>
                <p:cNvPr id="68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4286973" y="4004423"/>
                  <a:ext cx="813434" cy="36931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91430" tIns="45714" rIns="91430" bIns="45714">
                  <a:spAutoFit/>
                </a:bodyPr>
                <a:lstStyle/>
                <a:p>
                  <a:pPr marL="0" marR="0" lvl="0" indent="0" algn="ctr" defTabSz="914400" eaLnBrk="0" fontAlgn="auto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0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itchFamily="34" charset="0"/>
                      <a:ea typeface="ＭＳ Ｐゴシック" pitchFamily="34" charset="-128"/>
                      <a:cs typeface="Calibri" pitchFamily="34" charset="0"/>
                    </a:rPr>
                    <a:t>May  (W2)</a:t>
                  </a:r>
                  <a:endParaRPr kumimoji="0" lang="en-US" sz="10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itchFamily="34" charset="0"/>
                    <a:ea typeface="ＭＳ Ｐゴシック" pitchFamily="34" charset="-128"/>
                    <a:cs typeface="Calibri" pitchFamily="34" charset="0"/>
                  </a:endParaRPr>
                </a:p>
              </p:txBody>
            </p:sp>
            <p:sp>
              <p:nvSpPr>
                <p:cNvPr id="69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5145281" y="3992881"/>
                  <a:ext cx="813434" cy="39239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91430" tIns="45714" rIns="91430" bIns="45714">
                  <a:spAutoFit/>
                </a:bodyPr>
                <a:lstStyle/>
                <a:p>
                  <a:pPr marL="0" marR="0" lvl="0" indent="0" algn="ctr" defTabSz="914400" eaLnBrk="0" fontAlgn="auto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itchFamily="34" charset="0"/>
                      <a:ea typeface="ＭＳ Ｐゴシック" pitchFamily="34" charset="-128"/>
                      <a:cs typeface="Calibri" pitchFamily="34" charset="0"/>
                    </a:rPr>
                    <a:t>May  (W4)</a:t>
                  </a:r>
                  <a:endParaRPr kumimoji="0" lang="en-US" sz="11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itchFamily="34" charset="0"/>
                    <a:ea typeface="ＭＳ Ｐゴシック" pitchFamily="34" charset="-128"/>
                    <a:cs typeface="Calibri" pitchFamily="34" charset="0"/>
                  </a:endParaRPr>
                </a:p>
              </p:txBody>
            </p:sp>
            <p:sp>
              <p:nvSpPr>
                <p:cNvPr id="70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6861897" y="3992881"/>
                  <a:ext cx="813434" cy="39239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91430" tIns="45714" rIns="91430" bIns="45714">
                  <a:spAutoFit/>
                </a:bodyPr>
                <a:lstStyle/>
                <a:p>
                  <a:pPr marL="0" marR="0" lvl="0" indent="0" algn="ctr" defTabSz="914400" eaLnBrk="0" fontAlgn="auto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itchFamily="34" charset="0"/>
                      <a:ea typeface="ＭＳ Ｐゴシック" pitchFamily="34" charset="-128"/>
                      <a:cs typeface="Calibri" pitchFamily="34" charset="0"/>
                    </a:rPr>
                    <a:t>Jul</a:t>
                  </a:r>
                  <a:endParaRPr kumimoji="0" lang="en-US" sz="11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itchFamily="34" charset="0"/>
                    <a:ea typeface="ＭＳ Ｐゴシック" pitchFamily="34" charset="-128"/>
                    <a:cs typeface="Calibri" pitchFamily="34" charset="0"/>
                  </a:endParaRPr>
                </a:p>
              </p:txBody>
            </p:sp>
            <p:sp>
              <p:nvSpPr>
                <p:cNvPr id="71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7720205" y="3992881"/>
                  <a:ext cx="813434" cy="39239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square" lIns="91430" tIns="45714" rIns="91430" bIns="45714">
                  <a:spAutoFit/>
                </a:bodyPr>
                <a:lstStyle/>
                <a:p>
                  <a:pPr marL="0" marR="0" lvl="0" indent="0" algn="ctr" defTabSz="914400" eaLnBrk="0" fontAlgn="auto" latinLnBrk="0" hangingPunct="0">
                    <a:lnSpc>
                      <a:spcPct val="100000"/>
                    </a:lnSpc>
                    <a:spcBef>
                      <a:spcPct val="5000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100" b="1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FFFFFF"/>
                      </a:solidFill>
                      <a:effectLst/>
                      <a:uLnTx/>
                      <a:uFillTx/>
                      <a:latin typeface="Calibri" pitchFamily="34" charset="0"/>
                      <a:ea typeface="ＭＳ Ｐゴシック" pitchFamily="34" charset="-128"/>
                      <a:cs typeface="Calibri" pitchFamily="34" charset="0"/>
                    </a:rPr>
                    <a:t>Aug</a:t>
                  </a:r>
                  <a:endParaRPr kumimoji="0" lang="en-US" sz="1100" b="1" i="0" u="none" strike="noStrike" kern="0" cap="none" spc="0" normalizeH="0" baseline="0" noProof="0" dirty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Calibri" pitchFamily="34" charset="0"/>
                    <a:ea typeface="ＭＳ Ｐゴシック" pitchFamily="34" charset="-128"/>
                    <a:cs typeface="Calibri" pitchFamily="34" charset="0"/>
                  </a:endParaRPr>
                </a:p>
              </p:txBody>
            </p:sp>
            <p:sp>
              <p:nvSpPr>
                <p:cNvPr id="72" name="Rectangle 20"/>
                <p:cNvSpPr>
                  <a:spLocks noChangeArrowheads="1"/>
                </p:cNvSpPr>
                <p:nvPr/>
              </p:nvSpPr>
              <p:spPr bwMode="auto">
                <a:xfrm>
                  <a:off x="823229" y="4099941"/>
                  <a:ext cx="7726680" cy="329184"/>
                </a:xfrm>
                <a:prstGeom prst="rect">
                  <a:avLst/>
                </a:prstGeom>
                <a:solidFill>
                  <a:schemeClr val="tx1"/>
                </a:solidFill>
                <a:ln w="9525" algn="ctr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lIns="91430" tIns="45714" rIns="91430" bIns="45714" anchor="ctr"/>
                <a:lstStyle/>
                <a:p>
                  <a:pPr algn="ctr">
                    <a:lnSpc>
                      <a:spcPct val="85000"/>
                    </a:lnSpc>
                  </a:pPr>
                  <a:endParaRPr lang="en-GB" sz="1600" b="1">
                    <a:solidFill>
                      <a:schemeClr val="bg1"/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73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812375" y="4147396"/>
                  <a:ext cx="849313" cy="2444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lIns="91430" tIns="45714" rIns="91430" bIns="45714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endParaRPr lang="en-GB" sz="1000" b="1">
                    <a:solidFill>
                      <a:schemeClr val="bg1"/>
                    </a:solidFill>
                    <a:latin typeface="Calibri" pitchFamily="34" charset="0"/>
                    <a:ea typeface="ＭＳ Ｐゴシック" pitchFamily="34" charset="-128"/>
                    <a:cs typeface="Calibri" pitchFamily="34" charset="0"/>
                  </a:endParaRPr>
                </a:p>
              </p:txBody>
            </p:sp>
            <p:sp>
              <p:nvSpPr>
                <p:cNvPr id="74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835295" y="4138834"/>
                  <a:ext cx="1719072" cy="274320"/>
                </a:xfrm>
                <a:prstGeom prst="rect">
                  <a:avLst/>
                </a:prstGeom>
                <a:noFill/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square" lIns="91430" tIns="45714" rIns="91430" bIns="45714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sz="1100" b="1" dirty="0" smtClean="0">
                      <a:solidFill>
                        <a:schemeClr val="bg1"/>
                      </a:solidFill>
                      <a:latin typeface="Calibri" pitchFamily="34" charset="0"/>
                      <a:ea typeface="ＭＳ Ｐゴシック" pitchFamily="34" charset="-128"/>
                      <a:cs typeface="Calibri" pitchFamily="34" charset="0"/>
                    </a:rPr>
                    <a:t>Jan  2014 </a:t>
                  </a:r>
                  <a:endParaRPr lang="en-US" sz="1100" b="1" dirty="0">
                    <a:solidFill>
                      <a:schemeClr val="bg1"/>
                    </a:solidFill>
                    <a:latin typeface="Calibri" pitchFamily="34" charset="0"/>
                    <a:ea typeface="ＭＳ Ｐゴシック" pitchFamily="34" charset="-128"/>
                    <a:cs typeface="Calibri" pitchFamily="34" charset="0"/>
                  </a:endParaRPr>
                </a:p>
              </p:txBody>
            </p:sp>
            <p:sp>
              <p:nvSpPr>
                <p:cNvPr id="75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2579396" y="4138834"/>
                  <a:ext cx="1691640" cy="274320"/>
                </a:xfrm>
                <a:prstGeom prst="rect">
                  <a:avLst/>
                </a:prstGeom>
                <a:noFill/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square" lIns="91430" tIns="45714" rIns="91430" bIns="45714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sz="1100" b="1" dirty="0" smtClean="0">
                      <a:solidFill>
                        <a:schemeClr val="bg1"/>
                      </a:solidFill>
                      <a:latin typeface="Calibri" pitchFamily="34" charset="0"/>
                      <a:ea typeface="ＭＳ Ｐゴシック" pitchFamily="34" charset="-128"/>
                      <a:cs typeface="Calibri" pitchFamily="34" charset="0"/>
                    </a:rPr>
                    <a:t>Feb  2014</a:t>
                  </a:r>
                  <a:endParaRPr lang="en-US" sz="1100" b="1" dirty="0">
                    <a:solidFill>
                      <a:schemeClr val="bg1"/>
                    </a:solidFill>
                    <a:latin typeface="Calibri" pitchFamily="34" charset="0"/>
                    <a:ea typeface="ＭＳ Ｐゴシック" pitchFamily="34" charset="-128"/>
                    <a:cs typeface="Calibri" pitchFamily="34" charset="0"/>
                  </a:endParaRPr>
                </a:p>
              </p:txBody>
            </p:sp>
            <p:sp>
              <p:nvSpPr>
                <p:cNvPr id="76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4296065" y="4138833"/>
                  <a:ext cx="1682496" cy="274320"/>
                </a:xfrm>
                <a:prstGeom prst="rect">
                  <a:avLst/>
                </a:prstGeom>
                <a:noFill/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square" lIns="91430" tIns="45714" rIns="91430" bIns="45714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sz="1000" b="1" dirty="0" smtClean="0">
                      <a:solidFill>
                        <a:schemeClr val="bg1"/>
                      </a:solidFill>
                      <a:latin typeface="Calibri" pitchFamily="34" charset="0"/>
                      <a:ea typeface="ＭＳ Ｐゴシック" pitchFamily="34" charset="-128"/>
                      <a:cs typeface="Calibri" pitchFamily="34" charset="0"/>
                    </a:rPr>
                    <a:t>Mar  2014</a:t>
                  </a:r>
                  <a:endParaRPr lang="en-US" sz="1000" b="1" dirty="0">
                    <a:solidFill>
                      <a:schemeClr val="bg1"/>
                    </a:solidFill>
                    <a:latin typeface="Calibri" pitchFamily="34" charset="0"/>
                    <a:ea typeface="ＭＳ Ｐゴシック" pitchFamily="34" charset="-128"/>
                    <a:cs typeface="Calibri" pitchFamily="34" charset="0"/>
                  </a:endParaRPr>
                </a:p>
              </p:txBody>
            </p:sp>
            <p:sp>
              <p:nvSpPr>
                <p:cNvPr id="77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6003589" y="4138834"/>
                  <a:ext cx="1682496" cy="274320"/>
                </a:xfrm>
                <a:prstGeom prst="rect">
                  <a:avLst/>
                </a:prstGeom>
                <a:noFill/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square" lIns="91430" tIns="45714" rIns="91430" bIns="45714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sz="1100" b="1" dirty="0" smtClean="0">
                      <a:solidFill>
                        <a:schemeClr val="bg1"/>
                      </a:solidFill>
                      <a:latin typeface="Calibri" pitchFamily="34" charset="0"/>
                      <a:ea typeface="ＭＳ Ｐゴシック" pitchFamily="34" charset="-128"/>
                      <a:cs typeface="Calibri" pitchFamily="34" charset="0"/>
                    </a:rPr>
                    <a:t>Apr 2014</a:t>
                  </a:r>
                  <a:endParaRPr lang="en-US" sz="1100" b="1" dirty="0">
                    <a:solidFill>
                      <a:schemeClr val="bg1"/>
                    </a:solidFill>
                    <a:latin typeface="Calibri" pitchFamily="34" charset="0"/>
                    <a:ea typeface="ＭＳ Ｐゴシック" pitchFamily="34" charset="-128"/>
                    <a:cs typeface="Calibri" pitchFamily="34" charset="0"/>
                  </a:endParaRPr>
                </a:p>
              </p:txBody>
            </p:sp>
            <p:sp>
              <p:nvSpPr>
                <p:cNvPr id="78" name="Text Box 8"/>
                <p:cNvSpPr txBox="1">
                  <a:spLocks noChangeArrowheads="1"/>
                </p:cNvSpPr>
                <p:nvPr/>
              </p:nvSpPr>
              <p:spPr bwMode="auto">
                <a:xfrm>
                  <a:off x="7720205" y="4138834"/>
                  <a:ext cx="813434" cy="274320"/>
                </a:xfrm>
                <a:prstGeom prst="rect">
                  <a:avLst/>
                </a:prstGeom>
                <a:noFill/>
                <a:ln w="9525">
                  <a:solidFill>
                    <a:schemeClr val="bg1"/>
                  </a:solidFill>
                  <a:miter lim="800000"/>
                  <a:headEnd/>
                  <a:tailEnd/>
                </a:ln>
              </p:spPr>
              <p:txBody>
                <a:bodyPr wrap="square" lIns="91430" tIns="45714" rIns="91430" bIns="45714">
                  <a:spAutoFit/>
                </a:bodyPr>
                <a:lstStyle/>
                <a:p>
                  <a:pPr algn="ctr" eaLnBrk="0" hangingPunct="0">
                    <a:spcBef>
                      <a:spcPct val="50000"/>
                    </a:spcBef>
                  </a:pPr>
                  <a:r>
                    <a:rPr lang="en-US" sz="1100" b="1" dirty="0" smtClean="0">
                      <a:solidFill>
                        <a:schemeClr val="bg1"/>
                      </a:solidFill>
                      <a:latin typeface="Calibri" pitchFamily="34" charset="0"/>
                      <a:ea typeface="ＭＳ Ｐゴシック" pitchFamily="34" charset="-128"/>
                      <a:cs typeface="Calibri" pitchFamily="34" charset="0"/>
                    </a:rPr>
                    <a:t>May 2014</a:t>
                  </a:r>
                  <a:endParaRPr lang="en-US" sz="1100" b="1" dirty="0">
                    <a:solidFill>
                      <a:schemeClr val="bg1"/>
                    </a:solidFill>
                    <a:latin typeface="Calibri" pitchFamily="34" charset="0"/>
                    <a:ea typeface="ＭＳ Ｐゴシック" pitchFamily="34" charset="-128"/>
                    <a:cs typeface="Calibri" pitchFamily="34" charset="0"/>
                  </a:endParaRPr>
                </a:p>
              </p:txBody>
            </p:sp>
          </p:grp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65541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9525" y="0"/>
            <a:ext cx="91535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1239371" y="3775262"/>
            <a:ext cx="51457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Suriname’s ranking according to: </a:t>
            </a:r>
            <a:endParaRPr lang="en-GB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4453" y="228600"/>
            <a:ext cx="7983747" cy="914400"/>
          </a:xfrm>
        </p:spPr>
        <p:txBody>
          <a:bodyPr/>
          <a:lstStyle/>
          <a:p>
            <a:r>
              <a:rPr lang="en-GB" sz="2800" dirty="0" smtClean="0"/>
              <a:t>Suriname’s is ranked 164 out of 185 economies surveyed in Doing Business 2013</a:t>
            </a:r>
            <a:endParaRPr lang="en-GB" sz="2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800" t="10442" r="826" b="5024"/>
          <a:stretch>
            <a:fillRect/>
          </a:stretch>
        </p:blipFill>
        <p:spPr bwMode="auto">
          <a:xfrm>
            <a:off x="0" y="1350335"/>
            <a:ext cx="9144000" cy="828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 t="4582" b="5678"/>
          <a:stretch>
            <a:fillRect/>
          </a:stretch>
        </p:blipFill>
        <p:spPr bwMode="auto">
          <a:xfrm>
            <a:off x="14288" y="5986130"/>
            <a:ext cx="9115425" cy="871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4" cstate="print"/>
          <a:srcRect t="1151" r="583" b="14798"/>
          <a:stretch>
            <a:fillRect/>
          </a:stretch>
        </p:blipFill>
        <p:spPr bwMode="auto">
          <a:xfrm>
            <a:off x="0" y="2391844"/>
            <a:ext cx="9144000" cy="33811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8"/>
          <p:cNvSpPr/>
          <p:nvPr/>
        </p:nvSpPr>
        <p:spPr bwMode="auto">
          <a:xfrm>
            <a:off x="0" y="3296093"/>
            <a:ext cx="9144000" cy="308344"/>
          </a:xfrm>
          <a:prstGeom prst="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9343" y="228600"/>
            <a:ext cx="7888857" cy="914400"/>
          </a:xfrm>
        </p:spPr>
        <p:txBody>
          <a:bodyPr/>
          <a:lstStyle/>
          <a:p>
            <a:r>
              <a:rPr lang="en-GB" sz="3200" dirty="0" smtClean="0"/>
              <a:t>Suriname’s Performance in Doing Business 2013</a:t>
            </a:r>
            <a:endParaRPr lang="en-GB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2159" t="8371" r="1998" b="6702"/>
          <a:stretch>
            <a:fillRect/>
          </a:stretch>
        </p:blipFill>
        <p:spPr bwMode="auto">
          <a:xfrm>
            <a:off x="646981" y="1371603"/>
            <a:ext cx="7910423" cy="4869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en-SG" sz="3200" dirty="0" smtClean="0">
                <a:latin typeface="Calibri" pitchFamily="34" charset="0"/>
                <a:cs typeface="Calibri" pitchFamily="34" charset="0"/>
              </a:rPr>
              <a:t>Suriname declined 4 ranks to #164 in Doing Business 2013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32914" y="1583139"/>
            <a:ext cx="3028902" cy="4791782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SG" sz="3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20% of 185 economies surveyed dropped 4 ranks or more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SG" sz="3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Suriname is </a:t>
            </a:r>
            <a:r>
              <a:rPr kumimoji="0" lang="en-SG" sz="3400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among</a:t>
            </a:r>
            <a:r>
              <a:rPr kumimoji="0" lang="en-SG" sz="3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 this 20%, placing us among the </a:t>
            </a:r>
            <a:r>
              <a:rPr kumimoji="0" lang="en-SG" sz="3400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least business friendly</a:t>
            </a:r>
            <a:r>
              <a:rPr kumimoji="0" lang="en-SG" sz="3400" b="0" i="0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 </a:t>
            </a:r>
            <a:r>
              <a:rPr kumimoji="0" lang="en-SG" sz="3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places globally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SG" sz="3400" kern="0" dirty="0" smtClean="0">
                <a:latin typeface="Calibri" pitchFamily="34" charset="0"/>
                <a:ea typeface="ＭＳ Ｐゴシック" pitchFamily="1" charset="-128"/>
              </a:rPr>
              <a:t>Suriname is among the bottom 20% for: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kumimoji="0" lang="en-SG" sz="3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Starting</a:t>
            </a:r>
            <a:r>
              <a:rPr kumimoji="0" lang="en-SG" sz="34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 a Business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en-SG" sz="3400" kern="0" baseline="0" dirty="0" smtClean="0">
                <a:latin typeface="Calibri" pitchFamily="34" charset="0"/>
                <a:ea typeface="ＭＳ Ｐゴシック" pitchFamily="1" charset="-128"/>
              </a:rPr>
              <a:t>Registering Property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en-SG" sz="3400" kern="0" dirty="0" smtClean="0">
                <a:latin typeface="Calibri" pitchFamily="34" charset="0"/>
                <a:ea typeface="ＭＳ Ｐゴシック" pitchFamily="1" charset="-128"/>
              </a:rPr>
              <a:t>Enforcing Contracts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en-SG" sz="3400" kern="0" dirty="0" smtClean="0">
                <a:latin typeface="Calibri" pitchFamily="34" charset="0"/>
                <a:ea typeface="ＭＳ Ｐゴシック" pitchFamily="1" charset="-128"/>
              </a:rPr>
              <a:t>Protecting Investors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en-SG" sz="3400" kern="0" dirty="0" smtClean="0">
                <a:latin typeface="Calibri" pitchFamily="34" charset="0"/>
                <a:ea typeface="ＭＳ Ｐゴシック" pitchFamily="1" charset="-128"/>
              </a:rPr>
              <a:t>Resolving Insolvency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en-SG" sz="3400" kern="0" dirty="0" smtClean="0">
                <a:latin typeface="Calibri" pitchFamily="34" charset="0"/>
                <a:ea typeface="ＭＳ Ｐゴシック" pitchFamily="1" charset="-128"/>
              </a:rPr>
              <a:t>Getting Credit</a:t>
            </a:r>
          </a:p>
          <a:p>
            <a:pPr marL="342900" indent="-342900" eaLnBrk="0" hangingPunct="0">
              <a:spcBef>
                <a:spcPts val="1200"/>
              </a:spcBef>
              <a:buFontTx/>
              <a:buChar char="•"/>
            </a:pPr>
            <a:r>
              <a:rPr lang="en-SG" sz="3400" kern="0" dirty="0" smtClean="0">
                <a:latin typeface="Calibri" pitchFamily="34" charset="0"/>
                <a:ea typeface="ＭＳ Ｐゴシック" pitchFamily="1" charset="-128"/>
              </a:rPr>
              <a:t>Ranked near or below the Global Median in: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en-SG" sz="3400" kern="0" dirty="0" smtClean="0">
                <a:latin typeface="Calibri" pitchFamily="34" charset="0"/>
                <a:ea typeface="ＭＳ Ｐゴシック" pitchFamily="1" charset="-128"/>
              </a:rPr>
              <a:t>Trading Across Borders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en-SG" sz="3400" kern="0" dirty="0" smtClean="0">
                <a:latin typeface="Calibri" pitchFamily="34" charset="0"/>
                <a:ea typeface="ＭＳ Ｐゴシック" pitchFamily="1" charset="-128"/>
              </a:rPr>
              <a:t>Construction Permits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endParaRPr kumimoji="0" lang="en-SG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ＭＳ Ｐゴシック" pitchFamily="-123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G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ＭＳ Ｐゴシック" pitchFamily="-123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G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ＭＳ Ｐゴシック" pitchFamily="-123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ＭＳ Ｐゴシック" pitchFamily="-123" charset="-128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89024" y="1602365"/>
            <a:ext cx="5577840" cy="460002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0" name="Oval 9"/>
          <p:cNvSpPr/>
          <p:nvPr/>
        </p:nvSpPr>
        <p:spPr bwMode="auto">
          <a:xfrm>
            <a:off x="7999235" y="4336715"/>
            <a:ext cx="145473" cy="145473"/>
          </a:xfrm>
          <a:prstGeom prst="ellipse">
            <a:avLst/>
          </a:prstGeom>
          <a:noFill/>
          <a:ln>
            <a:solidFill>
              <a:srgbClr val="FF9900"/>
            </a:solidFill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7262261" y="2825203"/>
            <a:ext cx="1554480" cy="640080"/>
          </a:xfrm>
          <a:prstGeom prst="roundRect">
            <a:avLst/>
          </a:prstGeom>
          <a:ln>
            <a:solidFill>
              <a:srgbClr val="FF99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100" dirty="0" smtClean="0">
                <a:latin typeface="Arial" charset="0"/>
                <a:ea typeface="ＭＳ Ｐゴシック" pitchFamily="1" charset="-128"/>
              </a:rPr>
              <a:t>Suriname among the 20% economies that decline the most</a:t>
            </a:r>
            <a:endParaRPr kumimoji="0" lang="en-GB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12" name="Straight Arrow Connector 11"/>
          <p:cNvCxnSpPr>
            <a:stCxn id="11" idx="2"/>
            <a:endCxn id="10" idx="0"/>
          </p:cNvCxnSpPr>
          <p:nvPr/>
        </p:nvCxnSpPr>
        <p:spPr bwMode="auto">
          <a:xfrm>
            <a:off x="8039501" y="3465283"/>
            <a:ext cx="32471" cy="871432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FF99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596" y="228600"/>
            <a:ext cx="3685860" cy="914400"/>
          </a:xfrm>
        </p:spPr>
        <p:txBody>
          <a:bodyPr/>
          <a:lstStyle/>
          <a:p>
            <a:r>
              <a:rPr lang="en-GB" sz="2800" dirty="0" smtClean="0"/>
              <a:t>Suriname did well in some criteria but ...</a:t>
            </a:r>
            <a:endParaRPr lang="en-GB" sz="2800" dirty="0"/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241540" y="1345721"/>
            <a:ext cx="4746096" cy="5041223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9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SG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Relatively easy </a:t>
            </a:r>
            <a:r>
              <a:rPr lang="en-SG" sz="3200" kern="0" dirty="0" smtClean="0">
                <a:latin typeface="Calibri" pitchFamily="34" charset="0"/>
                <a:ea typeface="ＭＳ Ｐゴシック" pitchFamily="1" charset="-128"/>
              </a:rPr>
              <a:t>for new businesses to Get Electricity – </a:t>
            </a:r>
            <a:r>
              <a:rPr kumimoji="0" lang="en-SG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Suriname is ranked</a:t>
            </a:r>
            <a:r>
              <a:rPr kumimoji="0" lang="en-SG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 39 of 185 in Ease of Getting Electricity </a:t>
            </a:r>
            <a:endParaRPr kumimoji="0" lang="en-SG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ＭＳ Ｐゴシック" pitchFamily="-123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90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SG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Doing</a:t>
            </a:r>
            <a:r>
              <a:rPr kumimoji="0" lang="en-SG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 Business 2013 also considers it </a:t>
            </a:r>
            <a:r>
              <a:rPr lang="en-SG" sz="3200" kern="0" dirty="0" smtClean="0">
                <a:latin typeface="Calibri" pitchFamily="34" charset="0"/>
                <a:ea typeface="ＭＳ Ｐゴシック" pitchFamily="1" charset="-128"/>
              </a:rPr>
              <a:t>easier to </a:t>
            </a:r>
            <a:r>
              <a:rPr kumimoji="0" lang="en-SG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Pay Taxes in Suriname than 136</a:t>
            </a:r>
            <a:r>
              <a:rPr kumimoji="0" lang="en-SG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 other economies – Suriname is ranked 49 of 185</a:t>
            </a:r>
            <a:endParaRPr kumimoji="0" lang="en-SG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ＭＳ Ｐゴシック" pitchFamily="-123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SG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Also been improvements in: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kumimoji="0" lang="en-SG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Dealing</a:t>
            </a:r>
            <a:r>
              <a:rPr kumimoji="0" lang="en-SG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 with Construction Permits + 2 rank increase</a:t>
            </a: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r>
              <a:rPr lang="en-SG" sz="3200" kern="0" baseline="0" dirty="0" smtClean="0">
                <a:latin typeface="Calibri" pitchFamily="34" charset="0"/>
                <a:ea typeface="ＭＳ Ｐゴシック" pitchFamily="1" charset="-128"/>
              </a:rPr>
              <a:t>Paying</a:t>
            </a:r>
            <a:r>
              <a:rPr lang="en-SG" sz="3200" kern="0" dirty="0" smtClean="0">
                <a:latin typeface="Calibri" pitchFamily="34" charset="0"/>
                <a:ea typeface="ＭＳ Ｐゴシック" pitchFamily="1" charset="-128"/>
              </a:rPr>
              <a:t> Taxes + 2 rank increase</a:t>
            </a:r>
          </a:p>
          <a:p>
            <a:pPr marL="800100" lvl="1" indent="-342900" eaLnBrk="0" hangingPunct="0">
              <a:spcBef>
                <a:spcPct val="20000"/>
              </a:spcBef>
              <a:spcAft>
                <a:spcPts val="900"/>
              </a:spcAft>
              <a:buFontTx/>
              <a:buChar char="•"/>
            </a:pPr>
            <a:r>
              <a:rPr kumimoji="0" lang="en-SG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Resolving</a:t>
            </a:r>
            <a:r>
              <a:rPr kumimoji="0" lang="en-SG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 Insolvency + 1 rank increase</a:t>
            </a:r>
          </a:p>
          <a:p>
            <a:pPr marL="342900" indent="-342900" eaLnBrk="0" hangingPunct="0">
              <a:spcBef>
                <a:spcPct val="20000"/>
              </a:spcBef>
            </a:pPr>
            <a:r>
              <a:rPr lang="en-SG" sz="3600" b="1" kern="0" baseline="0" dirty="0" smtClean="0">
                <a:latin typeface="Calibri" pitchFamily="34" charset="0"/>
                <a:ea typeface="ＭＳ Ｐゴシック" pitchFamily="1" charset="-128"/>
              </a:rPr>
              <a:t>BUT:</a:t>
            </a:r>
            <a:r>
              <a:rPr lang="en-SG" sz="3600" kern="0" baseline="0" dirty="0" smtClean="0">
                <a:latin typeface="Calibri" pitchFamily="34" charset="0"/>
                <a:ea typeface="ＭＳ Ｐゴシック" pitchFamily="1" charset="-128"/>
              </a:rPr>
              <a:t> Suriname’s Doing</a:t>
            </a:r>
            <a:r>
              <a:rPr lang="en-SG" sz="3600" kern="0" dirty="0" smtClean="0">
                <a:latin typeface="Calibri" pitchFamily="34" charset="0"/>
                <a:ea typeface="ＭＳ Ｐゴシック" pitchFamily="1" charset="-128"/>
              </a:rPr>
              <a:t> Business Rank </a:t>
            </a:r>
            <a:r>
              <a:rPr lang="en-SG" sz="3600" kern="0" baseline="0" dirty="0" smtClean="0">
                <a:latin typeface="Calibri" pitchFamily="34" charset="0"/>
                <a:ea typeface="ＭＳ Ｐゴシック" pitchFamily="1" charset="-128"/>
              </a:rPr>
              <a:t>Increases in some criteria were</a:t>
            </a:r>
            <a:r>
              <a:rPr lang="en-SG" sz="3600" kern="0" dirty="0" smtClean="0">
                <a:latin typeface="Calibri" pitchFamily="34" charset="0"/>
                <a:ea typeface="ＭＳ Ｐゴシック" pitchFamily="1" charset="-128"/>
              </a:rPr>
              <a:t> </a:t>
            </a:r>
            <a:r>
              <a:rPr lang="en-SG" sz="3600" b="1" u="sng" kern="0" dirty="0" smtClean="0">
                <a:latin typeface="Calibri" pitchFamily="34" charset="0"/>
                <a:ea typeface="ＭＳ Ｐゴシック" pitchFamily="1" charset="-128"/>
              </a:rPr>
              <a:t>not a result </a:t>
            </a:r>
            <a:r>
              <a:rPr lang="en-SG" sz="3600" kern="0" dirty="0" smtClean="0">
                <a:latin typeface="Calibri" pitchFamily="34" charset="0"/>
                <a:ea typeface="ＭＳ Ｐゴシック" pitchFamily="1" charset="-128"/>
              </a:rPr>
              <a:t>of reform efforts but rather an increase in GDP (which brought down the Cost indicators) or rank decreases by other economies</a:t>
            </a:r>
            <a:endParaRPr kumimoji="0" lang="en-SG" sz="3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ＭＳ Ｐゴシック" pitchFamily="-123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G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ＭＳ Ｐゴシック" pitchFamily="-123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G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ＭＳ Ｐゴシック" pitchFamily="-123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ＭＳ Ｐゴシック" pitchFamily="-123" charset="-128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5167588" y="3428567"/>
            <a:ext cx="3840480" cy="2936425"/>
            <a:chOff x="5167588" y="3428567"/>
            <a:chExt cx="3840480" cy="2936425"/>
          </a:xfrm>
        </p:grpSpPr>
        <p:pic>
          <p:nvPicPr>
            <p:cNvPr id="819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167588" y="3428567"/>
              <a:ext cx="3840480" cy="2936425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6" name="TextBox 5"/>
            <p:cNvSpPr txBox="1"/>
            <p:nvPr/>
          </p:nvSpPr>
          <p:spPr>
            <a:xfrm>
              <a:off x="5167588" y="6026438"/>
              <a:ext cx="139890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/>
                <a:t>Paying Taxes</a:t>
              </a:r>
              <a:endParaRPr lang="en-GB" sz="16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5167588" y="346363"/>
            <a:ext cx="3840480" cy="2921392"/>
            <a:chOff x="5167588" y="346363"/>
            <a:chExt cx="3840480" cy="2921392"/>
          </a:xfrm>
        </p:grpSpPr>
        <p:pic>
          <p:nvPicPr>
            <p:cNvPr id="8193" name="Picture 1"/>
            <p:cNvPicPr>
              <a:picLocks noChangeAspect="1" noChangeArrowheads="1"/>
            </p:cNvPicPr>
            <p:nvPr/>
          </p:nvPicPr>
          <p:blipFill>
            <a:blip r:embed="rId4" cstate="print"/>
            <a:srcRect l="7507" t="7152" r="3548" b="5182"/>
            <a:stretch>
              <a:fillRect/>
            </a:stretch>
          </p:blipFill>
          <p:spPr bwMode="auto">
            <a:xfrm>
              <a:off x="5167588" y="346363"/>
              <a:ext cx="3840480" cy="2921392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sp>
          <p:nvSpPr>
            <p:cNvPr id="8" name="TextBox 7"/>
            <p:cNvSpPr txBox="1"/>
            <p:nvPr/>
          </p:nvSpPr>
          <p:spPr>
            <a:xfrm>
              <a:off x="5167588" y="2929201"/>
              <a:ext cx="17812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dirty="0" smtClean="0"/>
                <a:t>Getting Electricity</a:t>
              </a:r>
              <a:endParaRPr lang="en-GB" sz="1600" dirty="0"/>
            </a:p>
          </p:txBody>
        </p:sp>
      </p:grpSp>
      <p:sp>
        <p:nvSpPr>
          <p:cNvPr id="11" name="Rounded Rectangle 10"/>
          <p:cNvSpPr/>
          <p:nvPr/>
        </p:nvSpPr>
        <p:spPr bwMode="auto">
          <a:xfrm>
            <a:off x="6315740" y="808074"/>
            <a:ext cx="1467293" cy="297712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2" name="Rounded Rectangle 11"/>
          <p:cNvSpPr/>
          <p:nvPr/>
        </p:nvSpPr>
        <p:spPr bwMode="auto">
          <a:xfrm>
            <a:off x="6315740" y="3703675"/>
            <a:ext cx="1467293" cy="297712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95209" y="1417197"/>
            <a:ext cx="5029200" cy="335770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914736" cy="914400"/>
          </a:xfrm>
        </p:spPr>
        <p:txBody>
          <a:bodyPr/>
          <a:lstStyle/>
          <a:p>
            <a:r>
              <a:rPr lang="en-GB" sz="3000" dirty="0" smtClean="0"/>
              <a:t>Immediate attention required in other areas ...</a:t>
            </a:r>
            <a:endParaRPr lang="en-GB" sz="3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76045" y="1397726"/>
            <a:ext cx="3191773" cy="5003073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SG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World Bank Doing Business </a:t>
            </a:r>
            <a:r>
              <a:rPr kumimoji="0" lang="en-SG" sz="3200" b="0" i="0" u="sng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still</a:t>
            </a:r>
            <a:r>
              <a:rPr kumimoji="0" lang="en-SG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 reports that it takes 694 days to  Start a Business in Suriname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SG" sz="32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Next closest economy is Congo Republic (ranked 183)</a:t>
            </a:r>
            <a:r>
              <a:rPr lang="en-SG" sz="3200" kern="0" dirty="0" smtClean="0">
                <a:latin typeface="Calibri" pitchFamily="34" charset="0"/>
                <a:ea typeface="ＭＳ Ｐゴシック" pitchFamily="1" charset="-128"/>
              </a:rPr>
              <a:t>, where it takes</a:t>
            </a:r>
            <a:r>
              <a:rPr kumimoji="0" lang="en-SG" sz="32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ＭＳ Ｐゴシック" pitchFamily="1" charset="-128"/>
                <a:cs typeface="ＭＳ Ｐゴシック" pitchFamily="-123" charset="-128"/>
              </a:rPr>
              <a:t> 161 days to Start a Business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r>
              <a:rPr lang="en-SG" sz="3200" kern="0" dirty="0" smtClean="0">
                <a:latin typeface="Calibri" pitchFamily="34" charset="0"/>
                <a:ea typeface="ＭＳ Ｐゴシック" pitchFamily="1" charset="-128"/>
              </a:rPr>
              <a:t>By contrast, it only takes 20 days to Start a Business in Guyana and 105 days in Haiti</a:t>
            </a:r>
            <a:endParaRPr kumimoji="0" lang="en-SG" sz="32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ＭＳ Ｐゴシック" pitchFamily="-123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SG" sz="3200" b="0" i="0" u="none" strike="noStrike" kern="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ＭＳ Ｐゴシック" pitchFamily="-123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en-SG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ＭＳ Ｐゴシック" pitchFamily="-123" charset="-128"/>
            </a:endParaRPr>
          </a:p>
          <a:p>
            <a:pPr marL="800100" lvl="1" indent="-342900" eaLnBrk="0" hangingPunct="0">
              <a:spcBef>
                <a:spcPct val="20000"/>
              </a:spcBef>
              <a:buFontTx/>
              <a:buChar char="•"/>
            </a:pPr>
            <a:endParaRPr kumimoji="0" lang="en-SG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ＭＳ Ｐゴシック" pitchFamily="-123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G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ＭＳ Ｐゴシック" pitchFamily="-123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SG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ＭＳ Ｐゴシック" pitchFamily="1" charset="-128"/>
              <a:cs typeface="ＭＳ Ｐゴシック" pitchFamily="-123" charset="-128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GB" sz="32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ＭＳ Ｐゴシック" pitchFamily="-123" charset="-128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7410736" y="2055353"/>
            <a:ext cx="182880" cy="182880"/>
          </a:xfrm>
          <a:prstGeom prst="ellipse">
            <a:avLst/>
          </a:prstGeom>
          <a:noFill/>
          <a:ln w="222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1" name="Rounded Rectangle 10"/>
          <p:cNvSpPr/>
          <p:nvPr/>
        </p:nvSpPr>
        <p:spPr bwMode="auto">
          <a:xfrm>
            <a:off x="5404515" y="1918873"/>
            <a:ext cx="1463040" cy="457200"/>
          </a:xfrm>
          <a:prstGeom prst="roundRect">
            <a:avLst/>
          </a:prstGeom>
          <a:ln>
            <a:solidFill>
              <a:srgbClr val="FF99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smtClean="0">
                <a:latin typeface="Arial" charset="0"/>
                <a:ea typeface="ＭＳ Ｐゴシック" pitchFamily="1" charset="-128"/>
              </a:rPr>
              <a:t>Suriname is the clear outlier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13" name="Straight Arrow Connector 12"/>
          <p:cNvCxnSpPr>
            <a:stCxn id="11" idx="3"/>
            <a:endCxn id="10" idx="2"/>
          </p:cNvCxnSpPr>
          <p:nvPr/>
        </p:nvCxnSpPr>
        <p:spPr bwMode="auto">
          <a:xfrm flipV="1">
            <a:off x="6867555" y="2146793"/>
            <a:ext cx="543181" cy="680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FF99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Oval 13"/>
          <p:cNvSpPr/>
          <p:nvPr/>
        </p:nvSpPr>
        <p:spPr bwMode="auto">
          <a:xfrm>
            <a:off x="4860874" y="3681714"/>
            <a:ext cx="182880" cy="182880"/>
          </a:xfrm>
          <a:prstGeom prst="ellipse">
            <a:avLst/>
          </a:prstGeom>
          <a:noFill/>
          <a:ln w="22225" cap="flat" cmpd="sng" algn="ctr">
            <a:solidFill>
              <a:srgbClr val="FF99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6" name="Rounded Rectangle 15"/>
          <p:cNvSpPr/>
          <p:nvPr/>
        </p:nvSpPr>
        <p:spPr bwMode="auto">
          <a:xfrm>
            <a:off x="5638793" y="3545240"/>
            <a:ext cx="1463040" cy="457200"/>
          </a:xfrm>
          <a:prstGeom prst="roundRect">
            <a:avLst/>
          </a:prstGeom>
          <a:ln>
            <a:solidFill>
              <a:srgbClr val="FF9900"/>
            </a:solidFill>
            <a:headEnd type="none" w="med" len="med"/>
            <a:tailEnd type="none" w="med" len="med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200" dirty="0" smtClean="0">
                <a:latin typeface="Arial" charset="0"/>
                <a:ea typeface="ＭＳ Ｐゴシック" pitchFamily="1" charset="-128"/>
              </a:rPr>
              <a:t>Next closest is Congo Republic</a:t>
            </a:r>
            <a:endParaRPr kumimoji="0" lang="en-GB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cxnSp>
        <p:nvCxnSpPr>
          <p:cNvPr id="17" name="Straight Arrow Connector 16"/>
          <p:cNvCxnSpPr>
            <a:stCxn id="16" idx="1"/>
            <a:endCxn id="14" idx="6"/>
          </p:cNvCxnSpPr>
          <p:nvPr/>
        </p:nvCxnSpPr>
        <p:spPr bwMode="auto">
          <a:xfrm flipH="1" flipV="1">
            <a:off x="5043754" y="3773154"/>
            <a:ext cx="595039" cy="686"/>
          </a:xfrm>
          <a:prstGeom prst="straightConnector1">
            <a:avLst/>
          </a:prstGeom>
          <a:solidFill>
            <a:schemeClr val="accent1"/>
          </a:solidFill>
          <a:ln w="22225" cap="flat" cmpd="sng" algn="ctr">
            <a:solidFill>
              <a:srgbClr val="FF9900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/>
          <a:srcRect b="46095"/>
          <a:stretch>
            <a:fillRect/>
          </a:stretch>
        </p:blipFill>
        <p:spPr bwMode="auto">
          <a:xfrm>
            <a:off x="3595688" y="4847948"/>
            <a:ext cx="5029200" cy="118709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18406</TotalTime>
  <Words>1069</Words>
  <Application>Microsoft Office PowerPoint</Application>
  <PresentationFormat>On-screen Show (4:3)</PresentationFormat>
  <Paragraphs>220</Paragraphs>
  <Slides>15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Blank Presentation</vt:lpstr>
      <vt:lpstr>PowerPoint Presentation</vt:lpstr>
      <vt:lpstr>World Bank Doing Business measures business regulations across 185 economies using 10 Criteria and 34 sub-criteria</vt:lpstr>
      <vt:lpstr>Doing Business Data is collected from Feb – Apr annually; reforms must be in place by this period</vt:lpstr>
      <vt:lpstr>PowerPoint Presentation</vt:lpstr>
      <vt:lpstr>Suriname’s is ranked 164 out of 185 economies surveyed in Doing Business 2013</vt:lpstr>
      <vt:lpstr>Suriname’s Performance in Doing Business 2013</vt:lpstr>
      <vt:lpstr>Suriname declined 4 ranks to #164 in Doing Business 2013</vt:lpstr>
      <vt:lpstr>Suriname did well in some criteria but ...</vt:lpstr>
      <vt:lpstr>Immediate attention required in other areas ...</vt:lpstr>
      <vt:lpstr>Past five years, Doing Business reported that Suriname did not improve but deteriorated</vt:lpstr>
      <vt:lpstr>         Expected Output   </vt:lpstr>
      <vt:lpstr>What is expected from stakeholders?</vt:lpstr>
      <vt:lpstr> GOAL DB Reform Program </vt:lpstr>
      <vt:lpstr>PowerPoint Presentation</vt:lpstr>
      <vt:lpstr>PowerPoint Presentation</vt:lpstr>
    </vt:vector>
  </TitlesOfParts>
  <Company>Christine Tan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Christine Tan</dc:creator>
  <cp:lastModifiedBy>userx</cp:lastModifiedBy>
  <cp:revision>1394</cp:revision>
  <cp:lastPrinted>2011-11-11T08:29:34Z</cp:lastPrinted>
  <dcterms:created xsi:type="dcterms:W3CDTF">2010-06-16T14:24:14Z</dcterms:created>
  <dcterms:modified xsi:type="dcterms:W3CDTF">2013-05-28T12:13:08Z</dcterms:modified>
</cp:coreProperties>
</file>