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3" r:id="rId2"/>
    <p:sldId id="260" r:id="rId3"/>
    <p:sldId id="261" r:id="rId4"/>
    <p:sldId id="262" r:id="rId5"/>
    <p:sldId id="256" r:id="rId6"/>
    <p:sldId id="257" r:id="rId7"/>
    <p:sldId id="258" r:id="rId8"/>
    <p:sldId id="259" r:id="rId9"/>
    <p:sldId id="265"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5E69A8-E562-4520-9261-3D9CEBB40AD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F78DAB25-B474-4583-B84A-6C76FB9DB0D4}">
      <dgm:prSet phldrT="[Text]"/>
      <dgm:spPr/>
      <dgm:t>
        <a:bodyPr/>
        <a:lstStyle/>
        <a:p>
          <a:r>
            <a:rPr lang="en-US" dirty="0" smtClean="0"/>
            <a:t>Economic Prosperity &amp; Diversification</a:t>
          </a:r>
          <a:endParaRPr lang="en-US" dirty="0"/>
        </a:p>
      </dgm:t>
    </dgm:pt>
    <dgm:pt modelId="{A25EBD29-B415-446E-94D3-CF64849AD57C}" type="parTrans" cxnId="{DCA6DD7C-C855-4BD8-9A6A-736D9DDB243E}">
      <dgm:prSet/>
      <dgm:spPr/>
      <dgm:t>
        <a:bodyPr/>
        <a:lstStyle/>
        <a:p>
          <a:endParaRPr lang="en-US"/>
        </a:p>
      </dgm:t>
    </dgm:pt>
    <dgm:pt modelId="{7951C167-6F1D-43D9-AAE3-D2327BCE8BE4}" type="sibTrans" cxnId="{DCA6DD7C-C855-4BD8-9A6A-736D9DDB243E}">
      <dgm:prSet/>
      <dgm:spPr/>
      <dgm:t>
        <a:bodyPr/>
        <a:lstStyle/>
        <a:p>
          <a:endParaRPr lang="en-US"/>
        </a:p>
      </dgm:t>
    </dgm:pt>
    <dgm:pt modelId="{CBABA692-926A-40FC-AE6A-FAD029C49B15}">
      <dgm:prSet phldrT="[Text]"/>
      <dgm:spPr/>
      <dgm:t>
        <a:bodyPr/>
        <a:lstStyle/>
        <a:p>
          <a:r>
            <a:rPr lang="en-US" dirty="0" smtClean="0"/>
            <a:t>Assets</a:t>
          </a:r>
          <a:endParaRPr lang="en-US" dirty="0"/>
        </a:p>
      </dgm:t>
    </dgm:pt>
    <dgm:pt modelId="{FE4648F8-48EB-4ADA-AFB2-58251792C62E}" type="parTrans" cxnId="{B3BA863D-296C-492D-B057-DE25F62E2D3C}">
      <dgm:prSet/>
      <dgm:spPr/>
      <dgm:t>
        <a:bodyPr/>
        <a:lstStyle/>
        <a:p>
          <a:endParaRPr lang="en-US"/>
        </a:p>
      </dgm:t>
    </dgm:pt>
    <dgm:pt modelId="{D6A87DA4-BCB2-427A-B2C6-5C457D9E00E0}" type="sibTrans" cxnId="{B3BA863D-296C-492D-B057-DE25F62E2D3C}">
      <dgm:prSet/>
      <dgm:spPr/>
      <dgm:t>
        <a:bodyPr/>
        <a:lstStyle/>
        <a:p>
          <a:endParaRPr lang="en-US"/>
        </a:p>
      </dgm:t>
    </dgm:pt>
    <dgm:pt modelId="{9296711A-D637-43F3-A802-F839FB4CC13D}">
      <dgm:prSet phldrT="[Text]"/>
      <dgm:spPr/>
      <dgm:t>
        <a:bodyPr/>
        <a:lstStyle/>
        <a:p>
          <a:r>
            <a:rPr lang="en-US" dirty="0" smtClean="0"/>
            <a:t>Policy Levers</a:t>
          </a:r>
          <a:endParaRPr lang="en-US" dirty="0"/>
        </a:p>
      </dgm:t>
    </dgm:pt>
    <dgm:pt modelId="{1A02187C-342D-418E-9387-EC27AE74C282}" type="parTrans" cxnId="{22E7F5CB-E464-428F-A43A-C8475B1C1889}">
      <dgm:prSet/>
      <dgm:spPr/>
      <dgm:t>
        <a:bodyPr/>
        <a:lstStyle/>
        <a:p>
          <a:endParaRPr lang="en-US"/>
        </a:p>
      </dgm:t>
    </dgm:pt>
    <dgm:pt modelId="{3330F5F4-AB8F-431A-9ECC-CCD178E626AB}" type="sibTrans" cxnId="{22E7F5CB-E464-428F-A43A-C8475B1C1889}">
      <dgm:prSet/>
      <dgm:spPr/>
      <dgm:t>
        <a:bodyPr/>
        <a:lstStyle/>
        <a:p>
          <a:endParaRPr lang="en-US"/>
        </a:p>
      </dgm:t>
    </dgm:pt>
    <dgm:pt modelId="{E7B3E8A3-3E7E-4AB3-991B-FE84A6D40138}">
      <dgm:prSet phldrT="[Text]"/>
      <dgm:spPr/>
      <dgm:t>
        <a:bodyPr/>
        <a:lstStyle/>
        <a:p>
          <a:r>
            <a:rPr lang="en-US" dirty="0" smtClean="0"/>
            <a:t>Management of Risks</a:t>
          </a:r>
          <a:endParaRPr lang="en-US" dirty="0"/>
        </a:p>
      </dgm:t>
    </dgm:pt>
    <dgm:pt modelId="{827DDCB3-AD2A-46AB-B6E3-A6D9DE49577A}" type="parTrans" cxnId="{EA040928-BFA5-4EA9-9181-570FA7571E24}">
      <dgm:prSet/>
      <dgm:spPr/>
      <dgm:t>
        <a:bodyPr/>
        <a:lstStyle/>
        <a:p>
          <a:endParaRPr lang="en-US"/>
        </a:p>
      </dgm:t>
    </dgm:pt>
    <dgm:pt modelId="{9AC1816E-3BC2-4B59-8DC6-9AAE5386D04A}" type="sibTrans" cxnId="{EA040928-BFA5-4EA9-9181-570FA7571E24}">
      <dgm:prSet/>
      <dgm:spPr/>
      <dgm:t>
        <a:bodyPr/>
        <a:lstStyle/>
        <a:p>
          <a:endParaRPr lang="en-US"/>
        </a:p>
      </dgm:t>
    </dgm:pt>
    <dgm:pt modelId="{FEEEE4F7-0665-4BC7-89D9-85D006532A77}" type="pres">
      <dgm:prSet presAssocID="{DE5E69A8-E562-4520-9261-3D9CEBB40AD4}" presName="cycle" presStyleCnt="0">
        <dgm:presLayoutVars>
          <dgm:chMax val="1"/>
          <dgm:dir/>
          <dgm:animLvl val="ctr"/>
          <dgm:resizeHandles val="exact"/>
        </dgm:presLayoutVars>
      </dgm:prSet>
      <dgm:spPr/>
      <dgm:t>
        <a:bodyPr/>
        <a:lstStyle/>
        <a:p>
          <a:endParaRPr lang="en-US"/>
        </a:p>
      </dgm:t>
    </dgm:pt>
    <dgm:pt modelId="{95D93416-19BD-43F5-9C71-F4EA05925C8E}" type="pres">
      <dgm:prSet presAssocID="{F78DAB25-B474-4583-B84A-6C76FB9DB0D4}" presName="centerShape" presStyleLbl="node0" presStyleIdx="0" presStyleCnt="1"/>
      <dgm:spPr/>
      <dgm:t>
        <a:bodyPr/>
        <a:lstStyle/>
        <a:p>
          <a:endParaRPr lang="en-US"/>
        </a:p>
      </dgm:t>
    </dgm:pt>
    <dgm:pt modelId="{C9B22C0E-67A9-4118-9078-98491DE9A961}" type="pres">
      <dgm:prSet presAssocID="{FE4648F8-48EB-4ADA-AFB2-58251792C62E}" presName="parTrans" presStyleLbl="bgSibTrans2D1" presStyleIdx="0" presStyleCnt="3"/>
      <dgm:spPr/>
      <dgm:t>
        <a:bodyPr/>
        <a:lstStyle/>
        <a:p>
          <a:endParaRPr lang="en-US"/>
        </a:p>
      </dgm:t>
    </dgm:pt>
    <dgm:pt modelId="{99F118A1-1F6E-47D6-AAAC-3E3C8D9975C7}" type="pres">
      <dgm:prSet presAssocID="{CBABA692-926A-40FC-AE6A-FAD029C49B15}" presName="node" presStyleLbl="node1" presStyleIdx="0" presStyleCnt="3">
        <dgm:presLayoutVars>
          <dgm:bulletEnabled val="1"/>
        </dgm:presLayoutVars>
      </dgm:prSet>
      <dgm:spPr/>
      <dgm:t>
        <a:bodyPr/>
        <a:lstStyle/>
        <a:p>
          <a:endParaRPr lang="en-US"/>
        </a:p>
      </dgm:t>
    </dgm:pt>
    <dgm:pt modelId="{9CBD3AC5-D58E-4F6A-A014-38FC53628DC6}" type="pres">
      <dgm:prSet presAssocID="{1A02187C-342D-418E-9387-EC27AE74C282}" presName="parTrans" presStyleLbl="bgSibTrans2D1" presStyleIdx="1" presStyleCnt="3"/>
      <dgm:spPr/>
      <dgm:t>
        <a:bodyPr/>
        <a:lstStyle/>
        <a:p>
          <a:endParaRPr lang="en-US"/>
        </a:p>
      </dgm:t>
    </dgm:pt>
    <dgm:pt modelId="{60A7EBEE-E991-43DE-A37C-4556E51AB9C3}" type="pres">
      <dgm:prSet presAssocID="{9296711A-D637-43F3-A802-F839FB4CC13D}" presName="node" presStyleLbl="node1" presStyleIdx="1" presStyleCnt="3">
        <dgm:presLayoutVars>
          <dgm:bulletEnabled val="1"/>
        </dgm:presLayoutVars>
      </dgm:prSet>
      <dgm:spPr/>
      <dgm:t>
        <a:bodyPr/>
        <a:lstStyle/>
        <a:p>
          <a:endParaRPr lang="en-US"/>
        </a:p>
      </dgm:t>
    </dgm:pt>
    <dgm:pt modelId="{EEA10B4B-340E-413D-99E2-C1B7F4F35E78}" type="pres">
      <dgm:prSet presAssocID="{827DDCB3-AD2A-46AB-B6E3-A6D9DE49577A}" presName="parTrans" presStyleLbl="bgSibTrans2D1" presStyleIdx="2" presStyleCnt="3"/>
      <dgm:spPr/>
      <dgm:t>
        <a:bodyPr/>
        <a:lstStyle/>
        <a:p>
          <a:endParaRPr lang="en-US"/>
        </a:p>
      </dgm:t>
    </dgm:pt>
    <dgm:pt modelId="{BFD1CB3F-BD46-4BA5-B52F-9BF15DA73FE0}" type="pres">
      <dgm:prSet presAssocID="{E7B3E8A3-3E7E-4AB3-991B-FE84A6D40138}" presName="node" presStyleLbl="node1" presStyleIdx="2" presStyleCnt="3">
        <dgm:presLayoutVars>
          <dgm:bulletEnabled val="1"/>
        </dgm:presLayoutVars>
      </dgm:prSet>
      <dgm:spPr/>
      <dgm:t>
        <a:bodyPr/>
        <a:lstStyle/>
        <a:p>
          <a:endParaRPr lang="en-US"/>
        </a:p>
      </dgm:t>
    </dgm:pt>
  </dgm:ptLst>
  <dgm:cxnLst>
    <dgm:cxn modelId="{99E3403A-ABA4-4243-B732-D893EEAE9770}" type="presOf" srcId="{CBABA692-926A-40FC-AE6A-FAD029C49B15}" destId="{99F118A1-1F6E-47D6-AAAC-3E3C8D9975C7}" srcOrd="0" destOrd="0" presId="urn:microsoft.com/office/officeart/2005/8/layout/radial4"/>
    <dgm:cxn modelId="{DCA6DD7C-C855-4BD8-9A6A-736D9DDB243E}" srcId="{DE5E69A8-E562-4520-9261-3D9CEBB40AD4}" destId="{F78DAB25-B474-4583-B84A-6C76FB9DB0D4}" srcOrd="0" destOrd="0" parTransId="{A25EBD29-B415-446E-94D3-CF64849AD57C}" sibTransId="{7951C167-6F1D-43D9-AAE3-D2327BCE8BE4}"/>
    <dgm:cxn modelId="{E4F34B6A-8BED-43AA-BF84-662022D26A0A}" type="presOf" srcId="{DE5E69A8-E562-4520-9261-3D9CEBB40AD4}" destId="{FEEEE4F7-0665-4BC7-89D9-85D006532A77}" srcOrd="0" destOrd="0" presId="urn:microsoft.com/office/officeart/2005/8/layout/radial4"/>
    <dgm:cxn modelId="{1112FE6B-0B3A-4976-A521-B32EECDF7027}" type="presOf" srcId="{E7B3E8A3-3E7E-4AB3-991B-FE84A6D40138}" destId="{BFD1CB3F-BD46-4BA5-B52F-9BF15DA73FE0}" srcOrd="0" destOrd="0" presId="urn:microsoft.com/office/officeart/2005/8/layout/radial4"/>
    <dgm:cxn modelId="{B3BA863D-296C-492D-B057-DE25F62E2D3C}" srcId="{F78DAB25-B474-4583-B84A-6C76FB9DB0D4}" destId="{CBABA692-926A-40FC-AE6A-FAD029C49B15}" srcOrd="0" destOrd="0" parTransId="{FE4648F8-48EB-4ADA-AFB2-58251792C62E}" sibTransId="{D6A87DA4-BCB2-427A-B2C6-5C457D9E00E0}"/>
    <dgm:cxn modelId="{742AEB25-363A-44CF-9A90-790565894C7C}" type="presOf" srcId="{FE4648F8-48EB-4ADA-AFB2-58251792C62E}" destId="{C9B22C0E-67A9-4118-9078-98491DE9A961}" srcOrd="0" destOrd="0" presId="urn:microsoft.com/office/officeart/2005/8/layout/radial4"/>
    <dgm:cxn modelId="{7AE68752-C843-424F-8059-5A2A56D1CF5D}" type="presOf" srcId="{827DDCB3-AD2A-46AB-B6E3-A6D9DE49577A}" destId="{EEA10B4B-340E-413D-99E2-C1B7F4F35E78}" srcOrd="0" destOrd="0" presId="urn:microsoft.com/office/officeart/2005/8/layout/radial4"/>
    <dgm:cxn modelId="{EA040928-BFA5-4EA9-9181-570FA7571E24}" srcId="{F78DAB25-B474-4583-B84A-6C76FB9DB0D4}" destId="{E7B3E8A3-3E7E-4AB3-991B-FE84A6D40138}" srcOrd="2" destOrd="0" parTransId="{827DDCB3-AD2A-46AB-B6E3-A6D9DE49577A}" sibTransId="{9AC1816E-3BC2-4B59-8DC6-9AAE5386D04A}"/>
    <dgm:cxn modelId="{22E7F5CB-E464-428F-A43A-C8475B1C1889}" srcId="{F78DAB25-B474-4583-B84A-6C76FB9DB0D4}" destId="{9296711A-D637-43F3-A802-F839FB4CC13D}" srcOrd="1" destOrd="0" parTransId="{1A02187C-342D-418E-9387-EC27AE74C282}" sibTransId="{3330F5F4-AB8F-431A-9ECC-CCD178E626AB}"/>
    <dgm:cxn modelId="{256C1B46-CB0E-4EED-90BB-0DDD1FFC98E5}" type="presOf" srcId="{9296711A-D637-43F3-A802-F839FB4CC13D}" destId="{60A7EBEE-E991-43DE-A37C-4556E51AB9C3}" srcOrd="0" destOrd="0" presId="urn:microsoft.com/office/officeart/2005/8/layout/radial4"/>
    <dgm:cxn modelId="{FD52A82E-FB60-4305-B06E-B9FE3AD84BB9}" type="presOf" srcId="{F78DAB25-B474-4583-B84A-6C76FB9DB0D4}" destId="{95D93416-19BD-43F5-9C71-F4EA05925C8E}" srcOrd="0" destOrd="0" presId="urn:microsoft.com/office/officeart/2005/8/layout/radial4"/>
    <dgm:cxn modelId="{5979A5AA-AAEE-4C61-8F8C-195275FC368E}" type="presOf" srcId="{1A02187C-342D-418E-9387-EC27AE74C282}" destId="{9CBD3AC5-D58E-4F6A-A014-38FC53628DC6}" srcOrd="0" destOrd="0" presId="urn:microsoft.com/office/officeart/2005/8/layout/radial4"/>
    <dgm:cxn modelId="{BEA3AE5F-B05D-42BC-9730-FE7676DE3D91}" type="presParOf" srcId="{FEEEE4F7-0665-4BC7-89D9-85D006532A77}" destId="{95D93416-19BD-43F5-9C71-F4EA05925C8E}" srcOrd="0" destOrd="0" presId="urn:microsoft.com/office/officeart/2005/8/layout/radial4"/>
    <dgm:cxn modelId="{4213DB97-E190-4DFC-9A9F-A503BA55770C}" type="presParOf" srcId="{FEEEE4F7-0665-4BC7-89D9-85D006532A77}" destId="{C9B22C0E-67A9-4118-9078-98491DE9A961}" srcOrd="1" destOrd="0" presId="urn:microsoft.com/office/officeart/2005/8/layout/radial4"/>
    <dgm:cxn modelId="{35CC1855-DD83-4EE7-8560-26595199D824}" type="presParOf" srcId="{FEEEE4F7-0665-4BC7-89D9-85D006532A77}" destId="{99F118A1-1F6E-47D6-AAAC-3E3C8D9975C7}" srcOrd="2" destOrd="0" presId="urn:microsoft.com/office/officeart/2005/8/layout/radial4"/>
    <dgm:cxn modelId="{C08CBC4C-26F7-472C-A73B-44B8D33CB67A}" type="presParOf" srcId="{FEEEE4F7-0665-4BC7-89D9-85D006532A77}" destId="{9CBD3AC5-D58E-4F6A-A014-38FC53628DC6}" srcOrd="3" destOrd="0" presId="urn:microsoft.com/office/officeart/2005/8/layout/radial4"/>
    <dgm:cxn modelId="{A9D4BEC7-6961-47BA-8340-E63258029A12}" type="presParOf" srcId="{FEEEE4F7-0665-4BC7-89D9-85D006532A77}" destId="{60A7EBEE-E991-43DE-A37C-4556E51AB9C3}" srcOrd="4" destOrd="0" presId="urn:microsoft.com/office/officeart/2005/8/layout/radial4"/>
    <dgm:cxn modelId="{85017481-E9D9-4455-BCA7-1586F9C1923B}" type="presParOf" srcId="{FEEEE4F7-0665-4BC7-89D9-85D006532A77}" destId="{EEA10B4B-340E-413D-99E2-C1B7F4F35E78}" srcOrd="5" destOrd="0" presId="urn:microsoft.com/office/officeart/2005/8/layout/radial4"/>
    <dgm:cxn modelId="{43B819C2-DE07-449B-9F1D-D9F60538582A}" type="presParOf" srcId="{FEEEE4F7-0665-4BC7-89D9-85D006532A77}" destId="{BFD1CB3F-BD46-4BA5-B52F-9BF15DA73FE0}"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7D7F5B-EC5A-4A16-897C-A5DB48A146FB}" type="doc">
      <dgm:prSet loTypeId="urn:microsoft.com/office/officeart/2005/8/layout/pyramid2" loCatId="list" qsTypeId="urn:microsoft.com/office/officeart/2005/8/quickstyle/simple1" qsCatId="simple" csTypeId="urn:microsoft.com/office/officeart/2005/8/colors/accent1_2" csCatId="accent1" phldr="1"/>
      <dgm:spPr/>
    </dgm:pt>
    <dgm:pt modelId="{B7C1B010-8C07-4AD5-BCFF-7F0411AC3EB1}">
      <dgm:prSet phldrT="[Text]"/>
      <dgm:spPr/>
      <dgm:t>
        <a:bodyPr/>
        <a:lstStyle/>
        <a:p>
          <a:r>
            <a:rPr lang="en-US" dirty="0" smtClean="0"/>
            <a:t>Natural Capital</a:t>
          </a:r>
          <a:endParaRPr lang="en-US" dirty="0"/>
        </a:p>
      </dgm:t>
    </dgm:pt>
    <dgm:pt modelId="{F359BCD2-640C-48F4-B899-8E4A6461893C}" type="parTrans" cxnId="{2EE9795B-DD07-435A-B26C-9E1FFA5654CD}">
      <dgm:prSet/>
      <dgm:spPr/>
      <dgm:t>
        <a:bodyPr/>
        <a:lstStyle/>
        <a:p>
          <a:endParaRPr lang="en-US"/>
        </a:p>
      </dgm:t>
    </dgm:pt>
    <dgm:pt modelId="{11272D53-960F-4AE3-AE8D-BBF652963E65}" type="sibTrans" cxnId="{2EE9795B-DD07-435A-B26C-9E1FFA5654CD}">
      <dgm:prSet/>
      <dgm:spPr/>
      <dgm:t>
        <a:bodyPr/>
        <a:lstStyle/>
        <a:p>
          <a:endParaRPr lang="en-US"/>
        </a:p>
      </dgm:t>
    </dgm:pt>
    <dgm:pt modelId="{8DA21D02-E93A-490D-8373-12839C15A39C}">
      <dgm:prSet phldrT="[Text]"/>
      <dgm:spPr/>
      <dgm:t>
        <a:bodyPr/>
        <a:lstStyle/>
        <a:p>
          <a:r>
            <a:rPr lang="en-US" dirty="0" smtClean="0"/>
            <a:t>Physical Capital</a:t>
          </a:r>
          <a:endParaRPr lang="en-US" dirty="0"/>
        </a:p>
      </dgm:t>
    </dgm:pt>
    <dgm:pt modelId="{B6FF8B52-4EC0-400B-B548-3B2DC7501E91}" type="parTrans" cxnId="{C7421214-D869-4630-9071-74ACE88A7FF2}">
      <dgm:prSet/>
      <dgm:spPr/>
      <dgm:t>
        <a:bodyPr/>
        <a:lstStyle/>
        <a:p>
          <a:endParaRPr lang="en-US"/>
        </a:p>
      </dgm:t>
    </dgm:pt>
    <dgm:pt modelId="{143CEE61-231E-403E-8C78-02296AD28BFA}" type="sibTrans" cxnId="{C7421214-D869-4630-9071-74ACE88A7FF2}">
      <dgm:prSet/>
      <dgm:spPr/>
      <dgm:t>
        <a:bodyPr/>
        <a:lstStyle/>
        <a:p>
          <a:endParaRPr lang="en-US"/>
        </a:p>
      </dgm:t>
    </dgm:pt>
    <dgm:pt modelId="{2AD73982-AF3F-41F8-AA26-0F0CC36DD78B}">
      <dgm:prSet phldrT="[Text]"/>
      <dgm:spPr/>
      <dgm:t>
        <a:bodyPr/>
        <a:lstStyle/>
        <a:p>
          <a:r>
            <a:rPr lang="en-US" dirty="0" smtClean="0"/>
            <a:t>Human Capital</a:t>
          </a:r>
          <a:endParaRPr lang="en-US" dirty="0"/>
        </a:p>
      </dgm:t>
    </dgm:pt>
    <dgm:pt modelId="{7BC98D18-B281-4121-A419-83A7FD3878D8}" type="parTrans" cxnId="{1BDE3E1A-2B28-4629-9058-E1C5AF2FD3C0}">
      <dgm:prSet/>
      <dgm:spPr/>
      <dgm:t>
        <a:bodyPr/>
        <a:lstStyle/>
        <a:p>
          <a:endParaRPr lang="en-US"/>
        </a:p>
      </dgm:t>
    </dgm:pt>
    <dgm:pt modelId="{2C73614B-3728-4F9D-BA16-07D97AA83C82}" type="sibTrans" cxnId="{1BDE3E1A-2B28-4629-9058-E1C5AF2FD3C0}">
      <dgm:prSet/>
      <dgm:spPr/>
      <dgm:t>
        <a:bodyPr/>
        <a:lstStyle/>
        <a:p>
          <a:endParaRPr lang="en-US"/>
        </a:p>
      </dgm:t>
    </dgm:pt>
    <dgm:pt modelId="{4683B422-6FE9-4F39-BC02-931D0F17AC8C}">
      <dgm:prSet phldrT="[Text]"/>
      <dgm:spPr/>
      <dgm:t>
        <a:bodyPr/>
        <a:lstStyle/>
        <a:p>
          <a:r>
            <a:rPr lang="en-US" dirty="0" smtClean="0"/>
            <a:t>Institutional Capital</a:t>
          </a:r>
          <a:endParaRPr lang="en-US" dirty="0"/>
        </a:p>
      </dgm:t>
    </dgm:pt>
    <dgm:pt modelId="{9FA07132-3D1E-416A-8F2D-3D362C483AE4}" type="parTrans" cxnId="{DB786A43-6FD0-45CB-B417-9F793D0E2605}">
      <dgm:prSet/>
      <dgm:spPr/>
      <dgm:t>
        <a:bodyPr/>
        <a:lstStyle/>
        <a:p>
          <a:endParaRPr lang="en-US"/>
        </a:p>
      </dgm:t>
    </dgm:pt>
    <dgm:pt modelId="{1F5BCA21-F1B1-48DE-99D2-BCDAF5942BC6}" type="sibTrans" cxnId="{DB786A43-6FD0-45CB-B417-9F793D0E2605}">
      <dgm:prSet/>
      <dgm:spPr/>
      <dgm:t>
        <a:bodyPr/>
        <a:lstStyle/>
        <a:p>
          <a:endParaRPr lang="en-US"/>
        </a:p>
      </dgm:t>
    </dgm:pt>
    <dgm:pt modelId="{82A21153-0FFA-4947-82A3-423B9C2AE04A}" type="pres">
      <dgm:prSet presAssocID="{BB7D7F5B-EC5A-4A16-897C-A5DB48A146FB}" presName="compositeShape" presStyleCnt="0">
        <dgm:presLayoutVars>
          <dgm:dir/>
          <dgm:resizeHandles/>
        </dgm:presLayoutVars>
      </dgm:prSet>
      <dgm:spPr/>
    </dgm:pt>
    <dgm:pt modelId="{E3900DA3-9617-4B84-B7D2-3834A986D240}" type="pres">
      <dgm:prSet presAssocID="{BB7D7F5B-EC5A-4A16-897C-A5DB48A146FB}" presName="pyramid" presStyleLbl="node1" presStyleIdx="0" presStyleCnt="1"/>
      <dgm:spPr/>
    </dgm:pt>
    <dgm:pt modelId="{F0E74EF6-4088-43A8-B37B-A6CBDF15231A}" type="pres">
      <dgm:prSet presAssocID="{BB7D7F5B-EC5A-4A16-897C-A5DB48A146FB}" presName="theList" presStyleCnt="0"/>
      <dgm:spPr/>
    </dgm:pt>
    <dgm:pt modelId="{A2015F5E-3E55-49EE-BEC7-3094AE66C5AE}" type="pres">
      <dgm:prSet presAssocID="{B7C1B010-8C07-4AD5-BCFF-7F0411AC3EB1}" presName="aNode" presStyleLbl="fgAcc1" presStyleIdx="0" presStyleCnt="4">
        <dgm:presLayoutVars>
          <dgm:bulletEnabled val="1"/>
        </dgm:presLayoutVars>
      </dgm:prSet>
      <dgm:spPr/>
      <dgm:t>
        <a:bodyPr/>
        <a:lstStyle/>
        <a:p>
          <a:endParaRPr lang="en-US"/>
        </a:p>
      </dgm:t>
    </dgm:pt>
    <dgm:pt modelId="{82A84A29-8A21-4A6C-A548-C844347C45AF}" type="pres">
      <dgm:prSet presAssocID="{B7C1B010-8C07-4AD5-BCFF-7F0411AC3EB1}" presName="aSpace" presStyleCnt="0"/>
      <dgm:spPr/>
    </dgm:pt>
    <dgm:pt modelId="{2E13DCCA-1CD4-416A-8FB0-34567513538F}" type="pres">
      <dgm:prSet presAssocID="{8DA21D02-E93A-490D-8373-12839C15A39C}" presName="aNode" presStyleLbl="fgAcc1" presStyleIdx="1" presStyleCnt="4">
        <dgm:presLayoutVars>
          <dgm:bulletEnabled val="1"/>
        </dgm:presLayoutVars>
      </dgm:prSet>
      <dgm:spPr/>
      <dgm:t>
        <a:bodyPr/>
        <a:lstStyle/>
        <a:p>
          <a:endParaRPr lang="en-US"/>
        </a:p>
      </dgm:t>
    </dgm:pt>
    <dgm:pt modelId="{B9268740-9CDC-47EC-9994-EF14A97E179A}" type="pres">
      <dgm:prSet presAssocID="{8DA21D02-E93A-490D-8373-12839C15A39C}" presName="aSpace" presStyleCnt="0"/>
      <dgm:spPr/>
    </dgm:pt>
    <dgm:pt modelId="{C4A50FFD-4139-4A8A-B2CF-383D70508941}" type="pres">
      <dgm:prSet presAssocID="{2AD73982-AF3F-41F8-AA26-0F0CC36DD78B}" presName="aNode" presStyleLbl="fgAcc1" presStyleIdx="2" presStyleCnt="4">
        <dgm:presLayoutVars>
          <dgm:bulletEnabled val="1"/>
        </dgm:presLayoutVars>
      </dgm:prSet>
      <dgm:spPr/>
      <dgm:t>
        <a:bodyPr/>
        <a:lstStyle/>
        <a:p>
          <a:endParaRPr lang="en-US"/>
        </a:p>
      </dgm:t>
    </dgm:pt>
    <dgm:pt modelId="{87328CF5-1499-43E5-B780-7D52AC3C4B97}" type="pres">
      <dgm:prSet presAssocID="{2AD73982-AF3F-41F8-AA26-0F0CC36DD78B}" presName="aSpace" presStyleCnt="0"/>
      <dgm:spPr/>
    </dgm:pt>
    <dgm:pt modelId="{78843A89-ECD3-48B7-89ED-5429DEA3AD5D}" type="pres">
      <dgm:prSet presAssocID="{4683B422-6FE9-4F39-BC02-931D0F17AC8C}" presName="aNode" presStyleLbl="fgAcc1" presStyleIdx="3" presStyleCnt="4">
        <dgm:presLayoutVars>
          <dgm:bulletEnabled val="1"/>
        </dgm:presLayoutVars>
      </dgm:prSet>
      <dgm:spPr/>
      <dgm:t>
        <a:bodyPr/>
        <a:lstStyle/>
        <a:p>
          <a:endParaRPr lang="en-US"/>
        </a:p>
      </dgm:t>
    </dgm:pt>
    <dgm:pt modelId="{678638DF-637E-4567-BAA8-1D8068390C37}" type="pres">
      <dgm:prSet presAssocID="{4683B422-6FE9-4F39-BC02-931D0F17AC8C}" presName="aSpace" presStyleCnt="0"/>
      <dgm:spPr/>
    </dgm:pt>
  </dgm:ptLst>
  <dgm:cxnLst>
    <dgm:cxn modelId="{08AE6B1D-F3FB-4BB4-80A9-0D84DB2C26DF}" type="presOf" srcId="{4683B422-6FE9-4F39-BC02-931D0F17AC8C}" destId="{78843A89-ECD3-48B7-89ED-5429DEA3AD5D}" srcOrd="0" destOrd="0" presId="urn:microsoft.com/office/officeart/2005/8/layout/pyramid2"/>
    <dgm:cxn modelId="{9ACD2A81-2D7E-41A2-93D1-49D0AE45F9D3}" type="presOf" srcId="{8DA21D02-E93A-490D-8373-12839C15A39C}" destId="{2E13DCCA-1CD4-416A-8FB0-34567513538F}" srcOrd="0" destOrd="0" presId="urn:microsoft.com/office/officeart/2005/8/layout/pyramid2"/>
    <dgm:cxn modelId="{C8051650-391E-4B49-9918-4FAF07287C55}" type="presOf" srcId="{2AD73982-AF3F-41F8-AA26-0F0CC36DD78B}" destId="{C4A50FFD-4139-4A8A-B2CF-383D70508941}" srcOrd="0" destOrd="0" presId="urn:microsoft.com/office/officeart/2005/8/layout/pyramid2"/>
    <dgm:cxn modelId="{1BDE3E1A-2B28-4629-9058-E1C5AF2FD3C0}" srcId="{BB7D7F5B-EC5A-4A16-897C-A5DB48A146FB}" destId="{2AD73982-AF3F-41F8-AA26-0F0CC36DD78B}" srcOrd="2" destOrd="0" parTransId="{7BC98D18-B281-4121-A419-83A7FD3878D8}" sibTransId="{2C73614B-3728-4F9D-BA16-07D97AA83C82}"/>
    <dgm:cxn modelId="{35EB44EB-9532-4DBC-92D7-424E885DB60E}" type="presOf" srcId="{BB7D7F5B-EC5A-4A16-897C-A5DB48A146FB}" destId="{82A21153-0FFA-4947-82A3-423B9C2AE04A}" srcOrd="0" destOrd="0" presId="urn:microsoft.com/office/officeart/2005/8/layout/pyramid2"/>
    <dgm:cxn modelId="{DB786A43-6FD0-45CB-B417-9F793D0E2605}" srcId="{BB7D7F5B-EC5A-4A16-897C-A5DB48A146FB}" destId="{4683B422-6FE9-4F39-BC02-931D0F17AC8C}" srcOrd="3" destOrd="0" parTransId="{9FA07132-3D1E-416A-8F2D-3D362C483AE4}" sibTransId="{1F5BCA21-F1B1-48DE-99D2-BCDAF5942BC6}"/>
    <dgm:cxn modelId="{F068E8DA-EA9B-483B-A785-529C84A5B1A7}" type="presOf" srcId="{B7C1B010-8C07-4AD5-BCFF-7F0411AC3EB1}" destId="{A2015F5E-3E55-49EE-BEC7-3094AE66C5AE}" srcOrd="0" destOrd="0" presId="urn:microsoft.com/office/officeart/2005/8/layout/pyramid2"/>
    <dgm:cxn modelId="{C7421214-D869-4630-9071-74ACE88A7FF2}" srcId="{BB7D7F5B-EC5A-4A16-897C-A5DB48A146FB}" destId="{8DA21D02-E93A-490D-8373-12839C15A39C}" srcOrd="1" destOrd="0" parTransId="{B6FF8B52-4EC0-400B-B548-3B2DC7501E91}" sibTransId="{143CEE61-231E-403E-8C78-02296AD28BFA}"/>
    <dgm:cxn modelId="{2EE9795B-DD07-435A-B26C-9E1FFA5654CD}" srcId="{BB7D7F5B-EC5A-4A16-897C-A5DB48A146FB}" destId="{B7C1B010-8C07-4AD5-BCFF-7F0411AC3EB1}" srcOrd="0" destOrd="0" parTransId="{F359BCD2-640C-48F4-B899-8E4A6461893C}" sibTransId="{11272D53-960F-4AE3-AE8D-BBF652963E65}"/>
    <dgm:cxn modelId="{9DB3D570-A385-40E4-AEB8-B92A9FE992ED}" type="presParOf" srcId="{82A21153-0FFA-4947-82A3-423B9C2AE04A}" destId="{E3900DA3-9617-4B84-B7D2-3834A986D240}" srcOrd="0" destOrd="0" presId="urn:microsoft.com/office/officeart/2005/8/layout/pyramid2"/>
    <dgm:cxn modelId="{FE638ED6-2090-48C0-8E64-048176F978BF}" type="presParOf" srcId="{82A21153-0FFA-4947-82A3-423B9C2AE04A}" destId="{F0E74EF6-4088-43A8-B37B-A6CBDF15231A}" srcOrd="1" destOrd="0" presId="urn:microsoft.com/office/officeart/2005/8/layout/pyramid2"/>
    <dgm:cxn modelId="{7898C648-374E-46B1-80A1-CD0E8361B070}" type="presParOf" srcId="{F0E74EF6-4088-43A8-B37B-A6CBDF15231A}" destId="{A2015F5E-3E55-49EE-BEC7-3094AE66C5AE}" srcOrd="0" destOrd="0" presId="urn:microsoft.com/office/officeart/2005/8/layout/pyramid2"/>
    <dgm:cxn modelId="{651214FE-AE8B-4AD5-B4F0-3F17C0FF846E}" type="presParOf" srcId="{F0E74EF6-4088-43A8-B37B-A6CBDF15231A}" destId="{82A84A29-8A21-4A6C-A548-C844347C45AF}" srcOrd="1" destOrd="0" presId="urn:microsoft.com/office/officeart/2005/8/layout/pyramid2"/>
    <dgm:cxn modelId="{76878B68-A79E-49AB-BCE2-37AD969AFD2C}" type="presParOf" srcId="{F0E74EF6-4088-43A8-B37B-A6CBDF15231A}" destId="{2E13DCCA-1CD4-416A-8FB0-34567513538F}" srcOrd="2" destOrd="0" presId="urn:microsoft.com/office/officeart/2005/8/layout/pyramid2"/>
    <dgm:cxn modelId="{0DA489FA-931E-4DA3-AE0D-8EB7AF230CB5}" type="presParOf" srcId="{F0E74EF6-4088-43A8-B37B-A6CBDF15231A}" destId="{B9268740-9CDC-47EC-9994-EF14A97E179A}" srcOrd="3" destOrd="0" presId="urn:microsoft.com/office/officeart/2005/8/layout/pyramid2"/>
    <dgm:cxn modelId="{1F3164C7-1F0C-41CF-873D-41CA4D79823E}" type="presParOf" srcId="{F0E74EF6-4088-43A8-B37B-A6CBDF15231A}" destId="{C4A50FFD-4139-4A8A-B2CF-383D70508941}" srcOrd="4" destOrd="0" presId="urn:microsoft.com/office/officeart/2005/8/layout/pyramid2"/>
    <dgm:cxn modelId="{9647DC65-A93A-43A3-8A06-BF66E26B99A3}" type="presParOf" srcId="{F0E74EF6-4088-43A8-B37B-A6CBDF15231A}" destId="{87328CF5-1499-43E5-B780-7D52AC3C4B97}" srcOrd="5" destOrd="0" presId="urn:microsoft.com/office/officeart/2005/8/layout/pyramid2"/>
    <dgm:cxn modelId="{106FBC3B-6A4C-4EDF-ADEF-7C17E50B7ADD}" type="presParOf" srcId="{F0E74EF6-4088-43A8-B37B-A6CBDF15231A}" destId="{78843A89-ECD3-48B7-89ED-5429DEA3AD5D}" srcOrd="6" destOrd="0" presId="urn:microsoft.com/office/officeart/2005/8/layout/pyramid2"/>
    <dgm:cxn modelId="{7554F186-14B0-454C-B9F1-AF590376C588}" type="presParOf" srcId="{F0E74EF6-4088-43A8-B37B-A6CBDF15231A}" destId="{678638DF-637E-4567-BAA8-1D8068390C37}"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4E486B-98C3-4658-ABEA-BBBE2422F55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494B5EC-FF00-4933-972A-4BAB0E33B842}">
      <dgm:prSet phldrT="[Text]"/>
      <dgm:spPr/>
      <dgm:t>
        <a:bodyPr/>
        <a:lstStyle/>
        <a:p>
          <a:pPr algn="ctr"/>
          <a:r>
            <a:rPr lang="en-US" dirty="0" smtClean="0"/>
            <a:t>Assets</a:t>
          </a:r>
          <a:endParaRPr lang="en-US" dirty="0"/>
        </a:p>
      </dgm:t>
    </dgm:pt>
    <dgm:pt modelId="{2D24952C-2DB5-43DD-8992-5EEE3422F5D7}" type="parTrans" cxnId="{75322147-A647-46DF-A3C2-F04436058E83}">
      <dgm:prSet/>
      <dgm:spPr/>
      <dgm:t>
        <a:bodyPr/>
        <a:lstStyle/>
        <a:p>
          <a:endParaRPr lang="en-US"/>
        </a:p>
      </dgm:t>
    </dgm:pt>
    <dgm:pt modelId="{0D06547E-CF00-4910-BC63-BCEBCC949DE4}" type="sibTrans" cxnId="{75322147-A647-46DF-A3C2-F04436058E83}">
      <dgm:prSet/>
      <dgm:spPr/>
      <dgm:t>
        <a:bodyPr/>
        <a:lstStyle/>
        <a:p>
          <a:endParaRPr lang="en-US"/>
        </a:p>
      </dgm:t>
    </dgm:pt>
    <dgm:pt modelId="{685684E4-75A3-4ECB-AE78-A4A85C3FB6CC}" type="pres">
      <dgm:prSet presAssocID="{FE4E486B-98C3-4658-ABEA-BBBE2422F55B}" presName="linear" presStyleCnt="0">
        <dgm:presLayoutVars>
          <dgm:animLvl val="lvl"/>
          <dgm:resizeHandles val="exact"/>
        </dgm:presLayoutVars>
      </dgm:prSet>
      <dgm:spPr/>
      <dgm:t>
        <a:bodyPr/>
        <a:lstStyle/>
        <a:p>
          <a:endParaRPr lang="en-US"/>
        </a:p>
      </dgm:t>
    </dgm:pt>
    <dgm:pt modelId="{E51189B9-6411-4637-AE41-CEE28FAC67A0}" type="pres">
      <dgm:prSet presAssocID="{D494B5EC-FF00-4933-972A-4BAB0E33B842}" presName="parentText" presStyleLbl="node1" presStyleIdx="0" presStyleCnt="1" custLinFactNeighborX="-4211" custLinFactNeighborY="-1949">
        <dgm:presLayoutVars>
          <dgm:chMax val="0"/>
          <dgm:bulletEnabled val="1"/>
        </dgm:presLayoutVars>
      </dgm:prSet>
      <dgm:spPr/>
      <dgm:t>
        <a:bodyPr/>
        <a:lstStyle/>
        <a:p>
          <a:endParaRPr lang="en-US"/>
        </a:p>
      </dgm:t>
    </dgm:pt>
  </dgm:ptLst>
  <dgm:cxnLst>
    <dgm:cxn modelId="{75322147-A647-46DF-A3C2-F04436058E83}" srcId="{FE4E486B-98C3-4658-ABEA-BBBE2422F55B}" destId="{D494B5EC-FF00-4933-972A-4BAB0E33B842}" srcOrd="0" destOrd="0" parTransId="{2D24952C-2DB5-43DD-8992-5EEE3422F5D7}" sibTransId="{0D06547E-CF00-4910-BC63-BCEBCC949DE4}"/>
    <dgm:cxn modelId="{D2E44330-D566-407D-909B-1BE83B6D6751}" type="presOf" srcId="{FE4E486B-98C3-4658-ABEA-BBBE2422F55B}" destId="{685684E4-75A3-4ECB-AE78-A4A85C3FB6CC}" srcOrd="0" destOrd="0" presId="urn:microsoft.com/office/officeart/2005/8/layout/vList2"/>
    <dgm:cxn modelId="{0FDEAB6B-BAEA-4531-80CF-F1B057BDEA94}" type="presOf" srcId="{D494B5EC-FF00-4933-972A-4BAB0E33B842}" destId="{E51189B9-6411-4637-AE41-CEE28FAC67A0}" srcOrd="0" destOrd="0" presId="urn:microsoft.com/office/officeart/2005/8/layout/vList2"/>
    <dgm:cxn modelId="{422CB83C-E2C9-46F8-A572-A0CD993CC8B4}" type="presParOf" srcId="{685684E4-75A3-4ECB-AE78-A4A85C3FB6CC}" destId="{E51189B9-6411-4637-AE41-CEE28FAC67A0}"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FE59ED-5534-469C-BB7C-275C117142AF}" type="doc">
      <dgm:prSet loTypeId="urn:microsoft.com/office/officeart/2005/8/layout/target1" loCatId="relationship" qsTypeId="urn:microsoft.com/office/officeart/2005/8/quickstyle/simple5" qsCatId="simple" csTypeId="urn:microsoft.com/office/officeart/2005/8/colors/accent1_2" csCatId="accent1" phldr="1"/>
      <dgm:spPr/>
    </dgm:pt>
    <dgm:pt modelId="{E97C2A3F-DAB4-4DD7-9EE5-3B6DCD2118B6}">
      <dgm:prSet phldrT="[Text]"/>
      <dgm:spPr/>
      <dgm:t>
        <a:bodyPr/>
        <a:lstStyle/>
        <a:p>
          <a:r>
            <a:rPr lang="en-US" dirty="0" smtClean="0"/>
            <a:t>Volatility Reducing</a:t>
          </a:r>
          <a:endParaRPr lang="en-US" dirty="0"/>
        </a:p>
      </dgm:t>
    </dgm:pt>
    <dgm:pt modelId="{6F7B230B-1CB8-4A47-9952-17643FEE805D}" type="parTrans" cxnId="{00F175F6-E39A-42A5-8626-9833388E7A70}">
      <dgm:prSet/>
      <dgm:spPr/>
      <dgm:t>
        <a:bodyPr/>
        <a:lstStyle/>
        <a:p>
          <a:endParaRPr lang="en-US"/>
        </a:p>
      </dgm:t>
    </dgm:pt>
    <dgm:pt modelId="{933882FA-C15F-45D8-AE90-6CF5052ED348}" type="sibTrans" cxnId="{00F175F6-E39A-42A5-8626-9833388E7A70}">
      <dgm:prSet/>
      <dgm:spPr/>
      <dgm:t>
        <a:bodyPr/>
        <a:lstStyle/>
        <a:p>
          <a:endParaRPr lang="en-US"/>
        </a:p>
      </dgm:t>
    </dgm:pt>
    <dgm:pt modelId="{FCD026AA-1F85-435A-93D1-F25977D6F3CC}">
      <dgm:prSet phldrT="[Text]"/>
      <dgm:spPr/>
      <dgm:t>
        <a:bodyPr/>
        <a:lstStyle/>
        <a:p>
          <a:r>
            <a:rPr lang="en-US" dirty="0" smtClean="0"/>
            <a:t>Productivity Enhancing</a:t>
          </a:r>
          <a:endParaRPr lang="en-US" dirty="0"/>
        </a:p>
      </dgm:t>
    </dgm:pt>
    <dgm:pt modelId="{F9D254F1-108E-4D64-AF95-B5A10102A3E7}" type="parTrans" cxnId="{7D7ADEC6-8D41-45EC-9876-6D682756CC9C}">
      <dgm:prSet/>
      <dgm:spPr/>
      <dgm:t>
        <a:bodyPr/>
        <a:lstStyle/>
        <a:p>
          <a:endParaRPr lang="en-US"/>
        </a:p>
      </dgm:t>
    </dgm:pt>
    <dgm:pt modelId="{CD38156C-EE6E-4358-A632-ED2EC86A8D4D}" type="sibTrans" cxnId="{7D7ADEC6-8D41-45EC-9876-6D682756CC9C}">
      <dgm:prSet/>
      <dgm:spPr/>
      <dgm:t>
        <a:bodyPr/>
        <a:lstStyle/>
        <a:p>
          <a:endParaRPr lang="en-US"/>
        </a:p>
      </dgm:t>
    </dgm:pt>
    <dgm:pt modelId="{98ED3030-78AC-401F-8E5A-D9DCA1AAA766}">
      <dgm:prSet phldrT="[Text]"/>
      <dgm:spPr/>
      <dgm:t>
        <a:bodyPr/>
        <a:lstStyle/>
        <a:p>
          <a:r>
            <a:rPr lang="en-US" dirty="0" smtClean="0"/>
            <a:t>Employment Creating</a:t>
          </a:r>
          <a:endParaRPr lang="en-US" dirty="0"/>
        </a:p>
      </dgm:t>
    </dgm:pt>
    <dgm:pt modelId="{D67B5F98-F1DD-42F8-AD55-3C202C87BA00}" type="parTrans" cxnId="{BA75A20D-7A5F-44ED-BBEC-3FBA5321EEF5}">
      <dgm:prSet/>
      <dgm:spPr/>
      <dgm:t>
        <a:bodyPr/>
        <a:lstStyle/>
        <a:p>
          <a:endParaRPr lang="en-US"/>
        </a:p>
      </dgm:t>
    </dgm:pt>
    <dgm:pt modelId="{F4BB6EBC-ADB3-431E-B4FD-8ABCAA11B5C8}" type="sibTrans" cxnId="{BA75A20D-7A5F-44ED-BBEC-3FBA5321EEF5}">
      <dgm:prSet/>
      <dgm:spPr/>
      <dgm:t>
        <a:bodyPr/>
        <a:lstStyle/>
        <a:p>
          <a:endParaRPr lang="en-US"/>
        </a:p>
      </dgm:t>
    </dgm:pt>
    <dgm:pt modelId="{949EC4C8-F8E8-4542-8E32-F9BB8CD5BFE6}" type="pres">
      <dgm:prSet presAssocID="{15FE59ED-5534-469C-BB7C-275C117142AF}" presName="composite" presStyleCnt="0">
        <dgm:presLayoutVars>
          <dgm:chMax val="5"/>
          <dgm:dir/>
          <dgm:resizeHandles val="exact"/>
        </dgm:presLayoutVars>
      </dgm:prSet>
      <dgm:spPr/>
    </dgm:pt>
    <dgm:pt modelId="{DD87BBC8-2CE3-46B5-B043-B92B994CB9EC}" type="pres">
      <dgm:prSet presAssocID="{E97C2A3F-DAB4-4DD7-9EE5-3B6DCD2118B6}" presName="circle1" presStyleLbl="lnNode1" presStyleIdx="0" presStyleCnt="3"/>
      <dgm:spPr/>
    </dgm:pt>
    <dgm:pt modelId="{4D51C49E-ABBD-4F43-A50C-A5F4F8C289E1}" type="pres">
      <dgm:prSet presAssocID="{E97C2A3F-DAB4-4DD7-9EE5-3B6DCD2118B6}" presName="text1" presStyleLbl="revTx" presStyleIdx="0" presStyleCnt="3">
        <dgm:presLayoutVars>
          <dgm:bulletEnabled val="1"/>
        </dgm:presLayoutVars>
      </dgm:prSet>
      <dgm:spPr/>
      <dgm:t>
        <a:bodyPr/>
        <a:lstStyle/>
        <a:p>
          <a:endParaRPr lang="en-US"/>
        </a:p>
      </dgm:t>
    </dgm:pt>
    <dgm:pt modelId="{AAA45B94-7235-43DA-B5D6-FB7328C4468A}" type="pres">
      <dgm:prSet presAssocID="{E97C2A3F-DAB4-4DD7-9EE5-3B6DCD2118B6}" presName="line1" presStyleLbl="callout" presStyleIdx="0" presStyleCnt="6"/>
      <dgm:spPr/>
    </dgm:pt>
    <dgm:pt modelId="{46BA28F7-D183-4D65-BC79-9BFA7700BE02}" type="pres">
      <dgm:prSet presAssocID="{E97C2A3F-DAB4-4DD7-9EE5-3B6DCD2118B6}" presName="d1" presStyleLbl="callout" presStyleIdx="1" presStyleCnt="6"/>
      <dgm:spPr/>
    </dgm:pt>
    <dgm:pt modelId="{72430289-35B4-4271-B2B0-D003BDF9739E}" type="pres">
      <dgm:prSet presAssocID="{FCD026AA-1F85-435A-93D1-F25977D6F3CC}" presName="circle2" presStyleLbl="lnNode1" presStyleIdx="1" presStyleCnt="3"/>
      <dgm:spPr/>
    </dgm:pt>
    <dgm:pt modelId="{21F9F792-A3CC-4182-AB3E-7F4A026C34D3}" type="pres">
      <dgm:prSet presAssocID="{FCD026AA-1F85-435A-93D1-F25977D6F3CC}" presName="text2" presStyleLbl="revTx" presStyleIdx="1" presStyleCnt="3">
        <dgm:presLayoutVars>
          <dgm:bulletEnabled val="1"/>
        </dgm:presLayoutVars>
      </dgm:prSet>
      <dgm:spPr/>
      <dgm:t>
        <a:bodyPr/>
        <a:lstStyle/>
        <a:p>
          <a:endParaRPr lang="en-US"/>
        </a:p>
      </dgm:t>
    </dgm:pt>
    <dgm:pt modelId="{3361342D-9625-4454-91BD-458CAC6F5EC1}" type="pres">
      <dgm:prSet presAssocID="{FCD026AA-1F85-435A-93D1-F25977D6F3CC}" presName="line2" presStyleLbl="callout" presStyleIdx="2" presStyleCnt="6"/>
      <dgm:spPr/>
    </dgm:pt>
    <dgm:pt modelId="{CF71C904-61E5-43EE-A7FF-CC34D7127F59}" type="pres">
      <dgm:prSet presAssocID="{FCD026AA-1F85-435A-93D1-F25977D6F3CC}" presName="d2" presStyleLbl="callout" presStyleIdx="3" presStyleCnt="6"/>
      <dgm:spPr/>
    </dgm:pt>
    <dgm:pt modelId="{EB3746AA-B7B0-453E-A44C-1DE039459BAD}" type="pres">
      <dgm:prSet presAssocID="{98ED3030-78AC-401F-8E5A-D9DCA1AAA766}" presName="circle3" presStyleLbl="lnNode1" presStyleIdx="2" presStyleCnt="3"/>
      <dgm:spPr/>
    </dgm:pt>
    <dgm:pt modelId="{B851AC36-9AF9-451E-9476-9DD066221B77}" type="pres">
      <dgm:prSet presAssocID="{98ED3030-78AC-401F-8E5A-D9DCA1AAA766}" presName="text3" presStyleLbl="revTx" presStyleIdx="2" presStyleCnt="3">
        <dgm:presLayoutVars>
          <dgm:bulletEnabled val="1"/>
        </dgm:presLayoutVars>
      </dgm:prSet>
      <dgm:spPr/>
      <dgm:t>
        <a:bodyPr/>
        <a:lstStyle/>
        <a:p>
          <a:endParaRPr lang="en-US"/>
        </a:p>
      </dgm:t>
    </dgm:pt>
    <dgm:pt modelId="{320CAE93-A5F5-4FE6-AAD1-9D0F565FB8E3}" type="pres">
      <dgm:prSet presAssocID="{98ED3030-78AC-401F-8E5A-D9DCA1AAA766}" presName="line3" presStyleLbl="callout" presStyleIdx="4" presStyleCnt="6"/>
      <dgm:spPr/>
    </dgm:pt>
    <dgm:pt modelId="{BB9C31BC-903D-4763-949B-623460EB9F97}" type="pres">
      <dgm:prSet presAssocID="{98ED3030-78AC-401F-8E5A-D9DCA1AAA766}" presName="d3" presStyleLbl="callout" presStyleIdx="5" presStyleCnt="6"/>
      <dgm:spPr/>
    </dgm:pt>
  </dgm:ptLst>
  <dgm:cxnLst>
    <dgm:cxn modelId="{00F175F6-E39A-42A5-8626-9833388E7A70}" srcId="{15FE59ED-5534-469C-BB7C-275C117142AF}" destId="{E97C2A3F-DAB4-4DD7-9EE5-3B6DCD2118B6}" srcOrd="0" destOrd="0" parTransId="{6F7B230B-1CB8-4A47-9952-17643FEE805D}" sibTransId="{933882FA-C15F-45D8-AE90-6CF5052ED348}"/>
    <dgm:cxn modelId="{8B95C848-9BFC-4753-9D51-2849058DE396}" type="presOf" srcId="{15FE59ED-5534-469C-BB7C-275C117142AF}" destId="{949EC4C8-F8E8-4542-8E32-F9BB8CD5BFE6}" srcOrd="0" destOrd="0" presId="urn:microsoft.com/office/officeart/2005/8/layout/target1"/>
    <dgm:cxn modelId="{E21FE1DE-B738-4AB4-8AC5-84949F897A4A}" type="presOf" srcId="{FCD026AA-1F85-435A-93D1-F25977D6F3CC}" destId="{21F9F792-A3CC-4182-AB3E-7F4A026C34D3}" srcOrd="0" destOrd="0" presId="urn:microsoft.com/office/officeart/2005/8/layout/target1"/>
    <dgm:cxn modelId="{BA75A20D-7A5F-44ED-BBEC-3FBA5321EEF5}" srcId="{15FE59ED-5534-469C-BB7C-275C117142AF}" destId="{98ED3030-78AC-401F-8E5A-D9DCA1AAA766}" srcOrd="2" destOrd="0" parTransId="{D67B5F98-F1DD-42F8-AD55-3C202C87BA00}" sibTransId="{F4BB6EBC-ADB3-431E-B4FD-8ABCAA11B5C8}"/>
    <dgm:cxn modelId="{6336710A-72B4-4482-95BF-C2DC0860F2D2}" type="presOf" srcId="{E97C2A3F-DAB4-4DD7-9EE5-3B6DCD2118B6}" destId="{4D51C49E-ABBD-4F43-A50C-A5F4F8C289E1}" srcOrd="0" destOrd="0" presId="urn:microsoft.com/office/officeart/2005/8/layout/target1"/>
    <dgm:cxn modelId="{D27A3CB3-F317-43F4-B661-334B28F9E9D0}" type="presOf" srcId="{98ED3030-78AC-401F-8E5A-D9DCA1AAA766}" destId="{B851AC36-9AF9-451E-9476-9DD066221B77}" srcOrd="0" destOrd="0" presId="urn:microsoft.com/office/officeart/2005/8/layout/target1"/>
    <dgm:cxn modelId="{7D7ADEC6-8D41-45EC-9876-6D682756CC9C}" srcId="{15FE59ED-5534-469C-BB7C-275C117142AF}" destId="{FCD026AA-1F85-435A-93D1-F25977D6F3CC}" srcOrd="1" destOrd="0" parTransId="{F9D254F1-108E-4D64-AF95-B5A10102A3E7}" sibTransId="{CD38156C-EE6E-4358-A632-ED2EC86A8D4D}"/>
    <dgm:cxn modelId="{586A2014-8545-4F2A-BF4B-60A514CD339B}" type="presParOf" srcId="{949EC4C8-F8E8-4542-8E32-F9BB8CD5BFE6}" destId="{DD87BBC8-2CE3-46B5-B043-B92B994CB9EC}" srcOrd="0" destOrd="0" presId="urn:microsoft.com/office/officeart/2005/8/layout/target1"/>
    <dgm:cxn modelId="{8C939228-4CA3-4F73-B32F-57616B7D1BDA}" type="presParOf" srcId="{949EC4C8-F8E8-4542-8E32-F9BB8CD5BFE6}" destId="{4D51C49E-ABBD-4F43-A50C-A5F4F8C289E1}" srcOrd="1" destOrd="0" presId="urn:microsoft.com/office/officeart/2005/8/layout/target1"/>
    <dgm:cxn modelId="{54C3B03E-4C63-4CA4-91F9-4FE07355403C}" type="presParOf" srcId="{949EC4C8-F8E8-4542-8E32-F9BB8CD5BFE6}" destId="{AAA45B94-7235-43DA-B5D6-FB7328C4468A}" srcOrd="2" destOrd="0" presId="urn:microsoft.com/office/officeart/2005/8/layout/target1"/>
    <dgm:cxn modelId="{5A669C84-2702-45F0-A522-15293A85FF07}" type="presParOf" srcId="{949EC4C8-F8E8-4542-8E32-F9BB8CD5BFE6}" destId="{46BA28F7-D183-4D65-BC79-9BFA7700BE02}" srcOrd="3" destOrd="0" presId="urn:microsoft.com/office/officeart/2005/8/layout/target1"/>
    <dgm:cxn modelId="{17027856-FBC4-41D3-B775-1CDF42427287}" type="presParOf" srcId="{949EC4C8-F8E8-4542-8E32-F9BB8CD5BFE6}" destId="{72430289-35B4-4271-B2B0-D003BDF9739E}" srcOrd="4" destOrd="0" presId="urn:microsoft.com/office/officeart/2005/8/layout/target1"/>
    <dgm:cxn modelId="{0559D10D-6702-4D29-B95E-9E6511934589}" type="presParOf" srcId="{949EC4C8-F8E8-4542-8E32-F9BB8CD5BFE6}" destId="{21F9F792-A3CC-4182-AB3E-7F4A026C34D3}" srcOrd="5" destOrd="0" presId="urn:microsoft.com/office/officeart/2005/8/layout/target1"/>
    <dgm:cxn modelId="{61B4A117-E99F-4E27-8E40-5809F126EA0E}" type="presParOf" srcId="{949EC4C8-F8E8-4542-8E32-F9BB8CD5BFE6}" destId="{3361342D-9625-4454-91BD-458CAC6F5EC1}" srcOrd="6" destOrd="0" presId="urn:microsoft.com/office/officeart/2005/8/layout/target1"/>
    <dgm:cxn modelId="{0C037DAA-4E4E-49F4-970F-F2F0873A15DE}" type="presParOf" srcId="{949EC4C8-F8E8-4542-8E32-F9BB8CD5BFE6}" destId="{CF71C904-61E5-43EE-A7FF-CC34D7127F59}" srcOrd="7" destOrd="0" presId="urn:microsoft.com/office/officeart/2005/8/layout/target1"/>
    <dgm:cxn modelId="{DEC2063B-B3DF-458E-BCBA-9B118B491D5C}" type="presParOf" srcId="{949EC4C8-F8E8-4542-8E32-F9BB8CD5BFE6}" destId="{EB3746AA-B7B0-453E-A44C-1DE039459BAD}" srcOrd="8" destOrd="0" presId="urn:microsoft.com/office/officeart/2005/8/layout/target1"/>
    <dgm:cxn modelId="{625A5155-372B-434C-A2C5-42F7E38ABA85}" type="presParOf" srcId="{949EC4C8-F8E8-4542-8E32-F9BB8CD5BFE6}" destId="{B851AC36-9AF9-451E-9476-9DD066221B77}" srcOrd="9" destOrd="0" presId="urn:microsoft.com/office/officeart/2005/8/layout/target1"/>
    <dgm:cxn modelId="{988F4F43-6982-482F-8A5C-E8D2CBF21AB8}" type="presParOf" srcId="{949EC4C8-F8E8-4542-8E32-F9BB8CD5BFE6}" destId="{320CAE93-A5F5-4FE6-AAD1-9D0F565FB8E3}" srcOrd="10" destOrd="0" presId="urn:microsoft.com/office/officeart/2005/8/layout/target1"/>
    <dgm:cxn modelId="{1E63B196-3AA0-4BCB-8374-8CA65B75B20D}" type="presParOf" srcId="{949EC4C8-F8E8-4542-8E32-F9BB8CD5BFE6}" destId="{BB9C31BC-903D-4763-949B-623460EB9F97}" srcOrd="11"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A32CC06-49BD-4D1A-B20A-3D43DBF7034A}"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203EF299-EA12-4601-A243-A67AAC7BC26A}">
      <dgm:prSet phldrT="[Text]"/>
      <dgm:spPr/>
      <dgm:t>
        <a:bodyPr/>
        <a:lstStyle/>
        <a:p>
          <a:r>
            <a:rPr lang="en-US" dirty="0" smtClean="0"/>
            <a:t>Service Delivery</a:t>
          </a:r>
          <a:endParaRPr lang="en-US" dirty="0"/>
        </a:p>
      </dgm:t>
    </dgm:pt>
    <dgm:pt modelId="{7502E6AC-E678-4B05-8654-4780BA9E9D08}" type="parTrans" cxnId="{9E9B4788-7322-469C-998E-AFFB800F6833}">
      <dgm:prSet/>
      <dgm:spPr/>
      <dgm:t>
        <a:bodyPr/>
        <a:lstStyle/>
        <a:p>
          <a:endParaRPr lang="en-US"/>
        </a:p>
      </dgm:t>
    </dgm:pt>
    <dgm:pt modelId="{FF4E2C5A-5CBA-421A-B529-0491EA359CBE}" type="sibTrans" cxnId="{9E9B4788-7322-469C-998E-AFFB800F6833}">
      <dgm:prSet/>
      <dgm:spPr/>
      <dgm:t>
        <a:bodyPr/>
        <a:lstStyle/>
        <a:p>
          <a:endParaRPr lang="en-US"/>
        </a:p>
      </dgm:t>
    </dgm:pt>
    <dgm:pt modelId="{D98EFC25-07C1-4E11-8494-05CDF8D3F1E0}">
      <dgm:prSet phldrT="[Text]"/>
      <dgm:spPr/>
      <dgm:t>
        <a:bodyPr/>
        <a:lstStyle/>
        <a:p>
          <a:r>
            <a:rPr lang="en-US" dirty="0" smtClean="0"/>
            <a:t>Energy, water, land, health, education, public administration</a:t>
          </a:r>
          <a:endParaRPr lang="en-US" dirty="0"/>
        </a:p>
      </dgm:t>
    </dgm:pt>
    <dgm:pt modelId="{74ED56AB-9829-4384-B574-414DFBDA24C7}" type="parTrans" cxnId="{309BAC99-8B51-40AC-89BE-CFA3C45FC104}">
      <dgm:prSet/>
      <dgm:spPr/>
      <dgm:t>
        <a:bodyPr/>
        <a:lstStyle/>
        <a:p>
          <a:endParaRPr lang="en-US"/>
        </a:p>
      </dgm:t>
    </dgm:pt>
    <dgm:pt modelId="{0FFA6F97-5DEA-4EB4-820A-96C2EBC9003F}" type="sibTrans" cxnId="{309BAC99-8B51-40AC-89BE-CFA3C45FC104}">
      <dgm:prSet/>
      <dgm:spPr/>
      <dgm:t>
        <a:bodyPr/>
        <a:lstStyle/>
        <a:p>
          <a:endParaRPr lang="en-US"/>
        </a:p>
      </dgm:t>
    </dgm:pt>
    <dgm:pt modelId="{98493FE6-40B3-4709-BA95-D2366B863204}">
      <dgm:prSet phldrT="[Text]"/>
      <dgm:spPr/>
      <dgm:t>
        <a:bodyPr/>
        <a:lstStyle/>
        <a:p>
          <a:r>
            <a:rPr lang="en-US" dirty="0" smtClean="0"/>
            <a:t>Business Environment</a:t>
          </a:r>
          <a:endParaRPr lang="en-US" dirty="0"/>
        </a:p>
      </dgm:t>
    </dgm:pt>
    <dgm:pt modelId="{8E60CECE-EF2B-4759-BC79-6333991720D4}" type="parTrans" cxnId="{167CB4B4-836E-467A-A554-EF6A49ABD9A2}">
      <dgm:prSet/>
      <dgm:spPr/>
      <dgm:t>
        <a:bodyPr/>
        <a:lstStyle/>
        <a:p>
          <a:endParaRPr lang="en-US"/>
        </a:p>
      </dgm:t>
    </dgm:pt>
    <dgm:pt modelId="{9A25D47F-D917-4696-BEF4-7581450D206C}" type="sibTrans" cxnId="{167CB4B4-836E-467A-A554-EF6A49ABD9A2}">
      <dgm:prSet/>
      <dgm:spPr/>
      <dgm:t>
        <a:bodyPr/>
        <a:lstStyle/>
        <a:p>
          <a:endParaRPr lang="en-US"/>
        </a:p>
      </dgm:t>
    </dgm:pt>
    <dgm:pt modelId="{4F7BC1A0-13A7-46B6-B21D-89DE9003D060}">
      <dgm:prSet phldrT="[Text]"/>
      <dgm:spPr/>
      <dgm:t>
        <a:bodyPr/>
        <a:lstStyle/>
        <a:p>
          <a:r>
            <a:rPr lang="en-US" dirty="0" smtClean="0"/>
            <a:t>Financial sector, competitiveness, sophistication of business strategy  &amp; operations, technological readiness</a:t>
          </a:r>
          <a:endParaRPr lang="en-US" dirty="0"/>
        </a:p>
      </dgm:t>
    </dgm:pt>
    <dgm:pt modelId="{E447ACC6-3825-445D-9D06-C05D5341FEB6}" type="parTrans" cxnId="{7D9DED00-25E8-4E32-8FDA-C82E796D05F3}">
      <dgm:prSet/>
      <dgm:spPr/>
      <dgm:t>
        <a:bodyPr/>
        <a:lstStyle/>
        <a:p>
          <a:endParaRPr lang="en-US"/>
        </a:p>
      </dgm:t>
    </dgm:pt>
    <dgm:pt modelId="{CD6D1CAF-9ECB-459E-B62F-007A207F4FA2}" type="sibTrans" cxnId="{7D9DED00-25E8-4E32-8FDA-C82E796D05F3}">
      <dgm:prSet/>
      <dgm:spPr/>
      <dgm:t>
        <a:bodyPr/>
        <a:lstStyle/>
        <a:p>
          <a:endParaRPr lang="en-US"/>
        </a:p>
      </dgm:t>
    </dgm:pt>
    <dgm:pt modelId="{8EEE3AC1-5ACB-446E-AFEC-CCD904283ABB}">
      <dgm:prSet phldrT="[Text]"/>
      <dgm:spPr/>
      <dgm:t>
        <a:bodyPr/>
        <a:lstStyle/>
        <a:p>
          <a:r>
            <a:rPr lang="en-US" dirty="0" smtClean="0"/>
            <a:t>Macroeconomic Management</a:t>
          </a:r>
          <a:endParaRPr lang="en-US" dirty="0"/>
        </a:p>
      </dgm:t>
    </dgm:pt>
    <dgm:pt modelId="{2329E636-BA83-48D6-908B-7CC712897927}" type="parTrans" cxnId="{52BE7BCF-A64F-486E-93A8-383EBA34EB3A}">
      <dgm:prSet/>
      <dgm:spPr/>
      <dgm:t>
        <a:bodyPr/>
        <a:lstStyle/>
        <a:p>
          <a:endParaRPr lang="en-US"/>
        </a:p>
      </dgm:t>
    </dgm:pt>
    <dgm:pt modelId="{71778FFE-A953-43B0-8A66-3782D81350DA}" type="sibTrans" cxnId="{52BE7BCF-A64F-486E-93A8-383EBA34EB3A}">
      <dgm:prSet/>
      <dgm:spPr/>
      <dgm:t>
        <a:bodyPr/>
        <a:lstStyle/>
        <a:p>
          <a:endParaRPr lang="en-US"/>
        </a:p>
      </dgm:t>
    </dgm:pt>
    <dgm:pt modelId="{013895F1-7B9C-4465-8BB5-053048200215}">
      <dgm:prSet phldrT="[Text]"/>
      <dgm:spPr/>
      <dgm:t>
        <a:bodyPr/>
        <a:lstStyle/>
        <a:p>
          <a:r>
            <a:rPr lang="en-US" dirty="0" smtClean="0"/>
            <a:t>Volatility reducing, role of the state, sources of growth</a:t>
          </a:r>
          <a:endParaRPr lang="en-US" dirty="0"/>
        </a:p>
      </dgm:t>
    </dgm:pt>
    <dgm:pt modelId="{09C10405-7D39-406B-A87C-FE2055083053}" type="parTrans" cxnId="{8EFEE1EE-8243-4FE4-B2B3-70B22EC37E12}">
      <dgm:prSet/>
      <dgm:spPr/>
      <dgm:t>
        <a:bodyPr/>
        <a:lstStyle/>
        <a:p>
          <a:endParaRPr lang="en-US"/>
        </a:p>
      </dgm:t>
    </dgm:pt>
    <dgm:pt modelId="{EB05A8FC-2B02-492D-9A64-2399C99E13AB}" type="sibTrans" cxnId="{8EFEE1EE-8243-4FE4-B2B3-70B22EC37E12}">
      <dgm:prSet/>
      <dgm:spPr/>
      <dgm:t>
        <a:bodyPr/>
        <a:lstStyle/>
        <a:p>
          <a:endParaRPr lang="en-US"/>
        </a:p>
      </dgm:t>
    </dgm:pt>
    <dgm:pt modelId="{ED696BC9-D88D-4F23-82DA-0663325029C6}" type="pres">
      <dgm:prSet presAssocID="{3A32CC06-49BD-4D1A-B20A-3D43DBF7034A}" presName="rootnode" presStyleCnt="0">
        <dgm:presLayoutVars>
          <dgm:chMax/>
          <dgm:chPref/>
          <dgm:dir/>
          <dgm:animLvl val="lvl"/>
        </dgm:presLayoutVars>
      </dgm:prSet>
      <dgm:spPr/>
      <dgm:t>
        <a:bodyPr/>
        <a:lstStyle/>
        <a:p>
          <a:endParaRPr lang="en-US"/>
        </a:p>
      </dgm:t>
    </dgm:pt>
    <dgm:pt modelId="{6B8E8924-102A-4E33-85CA-6BD572CE0F1F}" type="pres">
      <dgm:prSet presAssocID="{203EF299-EA12-4601-A243-A67AAC7BC26A}" presName="composite" presStyleCnt="0"/>
      <dgm:spPr/>
    </dgm:pt>
    <dgm:pt modelId="{170D6FE4-523A-4EE3-9449-7ABFFFCCDA92}" type="pres">
      <dgm:prSet presAssocID="{203EF299-EA12-4601-A243-A67AAC7BC26A}" presName="bentUpArrow1" presStyleLbl="alignImgPlace1" presStyleIdx="0" presStyleCnt="2"/>
      <dgm:spPr/>
    </dgm:pt>
    <dgm:pt modelId="{EC3F0BAF-5680-4800-BEC1-1EA3F62B474D}" type="pres">
      <dgm:prSet presAssocID="{203EF299-EA12-4601-A243-A67AAC7BC26A}" presName="ParentText" presStyleLbl="node1" presStyleIdx="0" presStyleCnt="3">
        <dgm:presLayoutVars>
          <dgm:chMax val="1"/>
          <dgm:chPref val="1"/>
          <dgm:bulletEnabled val="1"/>
        </dgm:presLayoutVars>
      </dgm:prSet>
      <dgm:spPr/>
      <dgm:t>
        <a:bodyPr/>
        <a:lstStyle/>
        <a:p>
          <a:endParaRPr lang="en-US"/>
        </a:p>
      </dgm:t>
    </dgm:pt>
    <dgm:pt modelId="{14E26E3E-92A4-446A-8EDC-F320FE04D3EE}" type="pres">
      <dgm:prSet presAssocID="{203EF299-EA12-4601-A243-A67AAC7BC26A}" presName="ChildText" presStyleLbl="revTx" presStyleIdx="0" presStyleCnt="3">
        <dgm:presLayoutVars>
          <dgm:chMax val="0"/>
          <dgm:chPref val="0"/>
          <dgm:bulletEnabled val="1"/>
        </dgm:presLayoutVars>
      </dgm:prSet>
      <dgm:spPr/>
      <dgm:t>
        <a:bodyPr/>
        <a:lstStyle/>
        <a:p>
          <a:endParaRPr lang="en-US"/>
        </a:p>
      </dgm:t>
    </dgm:pt>
    <dgm:pt modelId="{6A963464-AE09-41DF-A344-6D796D905955}" type="pres">
      <dgm:prSet presAssocID="{FF4E2C5A-5CBA-421A-B529-0491EA359CBE}" presName="sibTrans" presStyleCnt="0"/>
      <dgm:spPr/>
    </dgm:pt>
    <dgm:pt modelId="{8DF34474-033C-4485-952C-CE11386DDD2B}" type="pres">
      <dgm:prSet presAssocID="{98493FE6-40B3-4709-BA95-D2366B863204}" presName="composite" presStyleCnt="0"/>
      <dgm:spPr/>
    </dgm:pt>
    <dgm:pt modelId="{A7637DAF-1359-4EBC-9489-43904F28DC74}" type="pres">
      <dgm:prSet presAssocID="{98493FE6-40B3-4709-BA95-D2366B863204}" presName="bentUpArrow1" presStyleLbl="alignImgPlace1" presStyleIdx="1" presStyleCnt="2"/>
      <dgm:spPr/>
    </dgm:pt>
    <dgm:pt modelId="{02808886-F198-4718-AA7C-AE2DD339CBC3}" type="pres">
      <dgm:prSet presAssocID="{98493FE6-40B3-4709-BA95-D2366B863204}" presName="ParentText" presStyleLbl="node1" presStyleIdx="1" presStyleCnt="3">
        <dgm:presLayoutVars>
          <dgm:chMax val="1"/>
          <dgm:chPref val="1"/>
          <dgm:bulletEnabled val="1"/>
        </dgm:presLayoutVars>
      </dgm:prSet>
      <dgm:spPr/>
      <dgm:t>
        <a:bodyPr/>
        <a:lstStyle/>
        <a:p>
          <a:endParaRPr lang="en-US"/>
        </a:p>
      </dgm:t>
    </dgm:pt>
    <dgm:pt modelId="{C2BB2FF2-D5A0-4CDE-A491-AC40130A5802}" type="pres">
      <dgm:prSet presAssocID="{98493FE6-40B3-4709-BA95-D2366B863204}" presName="ChildText" presStyleLbl="revTx" presStyleIdx="1" presStyleCnt="3">
        <dgm:presLayoutVars>
          <dgm:chMax val="0"/>
          <dgm:chPref val="0"/>
          <dgm:bulletEnabled val="1"/>
        </dgm:presLayoutVars>
      </dgm:prSet>
      <dgm:spPr/>
      <dgm:t>
        <a:bodyPr/>
        <a:lstStyle/>
        <a:p>
          <a:endParaRPr lang="en-US"/>
        </a:p>
      </dgm:t>
    </dgm:pt>
    <dgm:pt modelId="{2F72C8A9-F0C2-4C9E-A90F-D445889A9EBD}" type="pres">
      <dgm:prSet presAssocID="{9A25D47F-D917-4696-BEF4-7581450D206C}" presName="sibTrans" presStyleCnt="0"/>
      <dgm:spPr/>
    </dgm:pt>
    <dgm:pt modelId="{2BB38E81-E997-420C-B6A9-26AE1962D917}" type="pres">
      <dgm:prSet presAssocID="{8EEE3AC1-5ACB-446E-AFEC-CCD904283ABB}" presName="composite" presStyleCnt="0"/>
      <dgm:spPr/>
    </dgm:pt>
    <dgm:pt modelId="{122FE14E-E625-4F88-B7A6-BEA1A5B8CB73}" type="pres">
      <dgm:prSet presAssocID="{8EEE3AC1-5ACB-446E-AFEC-CCD904283ABB}" presName="ParentText" presStyleLbl="node1" presStyleIdx="2" presStyleCnt="3">
        <dgm:presLayoutVars>
          <dgm:chMax val="1"/>
          <dgm:chPref val="1"/>
          <dgm:bulletEnabled val="1"/>
        </dgm:presLayoutVars>
      </dgm:prSet>
      <dgm:spPr/>
      <dgm:t>
        <a:bodyPr/>
        <a:lstStyle/>
        <a:p>
          <a:endParaRPr lang="en-US"/>
        </a:p>
      </dgm:t>
    </dgm:pt>
    <dgm:pt modelId="{3A041C45-2CFA-4CE4-8654-9C31D22078E7}" type="pres">
      <dgm:prSet presAssocID="{8EEE3AC1-5ACB-446E-AFEC-CCD904283ABB}" presName="FinalChildText" presStyleLbl="revTx" presStyleIdx="2" presStyleCnt="3">
        <dgm:presLayoutVars>
          <dgm:chMax val="0"/>
          <dgm:chPref val="0"/>
          <dgm:bulletEnabled val="1"/>
        </dgm:presLayoutVars>
      </dgm:prSet>
      <dgm:spPr/>
      <dgm:t>
        <a:bodyPr/>
        <a:lstStyle/>
        <a:p>
          <a:endParaRPr lang="en-US"/>
        </a:p>
      </dgm:t>
    </dgm:pt>
  </dgm:ptLst>
  <dgm:cxnLst>
    <dgm:cxn modelId="{309BAC99-8B51-40AC-89BE-CFA3C45FC104}" srcId="{203EF299-EA12-4601-A243-A67AAC7BC26A}" destId="{D98EFC25-07C1-4E11-8494-05CDF8D3F1E0}" srcOrd="0" destOrd="0" parTransId="{74ED56AB-9829-4384-B574-414DFBDA24C7}" sibTransId="{0FFA6F97-5DEA-4EB4-820A-96C2EBC9003F}"/>
    <dgm:cxn modelId="{167CB4B4-836E-467A-A554-EF6A49ABD9A2}" srcId="{3A32CC06-49BD-4D1A-B20A-3D43DBF7034A}" destId="{98493FE6-40B3-4709-BA95-D2366B863204}" srcOrd="1" destOrd="0" parTransId="{8E60CECE-EF2B-4759-BC79-6333991720D4}" sibTransId="{9A25D47F-D917-4696-BEF4-7581450D206C}"/>
    <dgm:cxn modelId="{463F6FC6-9891-45D2-95A1-55BD3CFC2F47}" type="presOf" srcId="{D98EFC25-07C1-4E11-8494-05CDF8D3F1E0}" destId="{14E26E3E-92A4-446A-8EDC-F320FE04D3EE}" srcOrd="0" destOrd="0" presId="urn:microsoft.com/office/officeart/2005/8/layout/StepDownProcess"/>
    <dgm:cxn modelId="{8EFEE1EE-8243-4FE4-B2B3-70B22EC37E12}" srcId="{8EEE3AC1-5ACB-446E-AFEC-CCD904283ABB}" destId="{013895F1-7B9C-4465-8BB5-053048200215}" srcOrd="0" destOrd="0" parTransId="{09C10405-7D39-406B-A87C-FE2055083053}" sibTransId="{EB05A8FC-2B02-492D-9A64-2399C99E13AB}"/>
    <dgm:cxn modelId="{7D9DED00-25E8-4E32-8FDA-C82E796D05F3}" srcId="{98493FE6-40B3-4709-BA95-D2366B863204}" destId="{4F7BC1A0-13A7-46B6-B21D-89DE9003D060}" srcOrd="0" destOrd="0" parTransId="{E447ACC6-3825-445D-9D06-C05D5341FEB6}" sibTransId="{CD6D1CAF-9ECB-459E-B62F-007A207F4FA2}"/>
    <dgm:cxn modelId="{52BE7BCF-A64F-486E-93A8-383EBA34EB3A}" srcId="{3A32CC06-49BD-4D1A-B20A-3D43DBF7034A}" destId="{8EEE3AC1-5ACB-446E-AFEC-CCD904283ABB}" srcOrd="2" destOrd="0" parTransId="{2329E636-BA83-48D6-908B-7CC712897927}" sibTransId="{71778FFE-A953-43B0-8A66-3782D81350DA}"/>
    <dgm:cxn modelId="{8E6CA976-103D-402B-BE5D-C63E4A726288}" type="presOf" srcId="{203EF299-EA12-4601-A243-A67AAC7BC26A}" destId="{EC3F0BAF-5680-4800-BEC1-1EA3F62B474D}" srcOrd="0" destOrd="0" presId="urn:microsoft.com/office/officeart/2005/8/layout/StepDownProcess"/>
    <dgm:cxn modelId="{DCA4F5CB-41EC-4508-A696-B451BDD570AD}" type="presOf" srcId="{013895F1-7B9C-4465-8BB5-053048200215}" destId="{3A041C45-2CFA-4CE4-8654-9C31D22078E7}" srcOrd="0" destOrd="0" presId="urn:microsoft.com/office/officeart/2005/8/layout/StepDownProcess"/>
    <dgm:cxn modelId="{EC720941-1DC2-4CC1-AC0D-92FD5F1473B6}" type="presOf" srcId="{3A32CC06-49BD-4D1A-B20A-3D43DBF7034A}" destId="{ED696BC9-D88D-4F23-82DA-0663325029C6}" srcOrd="0" destOrd="0" presId="urn:microsoft.com/office/officeart/2005/8/layout/StepDownProcess"/>
    <dgm:cxn modelId="{989F03C0-8A06-4617-8202-19194A75F9D9}" type="presOf" srcId="{8EEE3AC1-5ACB-446E-AFEC-CCD904283ABB}" destId="{122FE14E-E625-4F88-B7A6-BEA1A5B8CB73}" srcOrd="0" destOrd="0" presId="urn:microsoft.com/office/officeart/2005/8/layout/StepDownProcess"/>
    <dgm:cxn modelId="{9E9B4788-7322-469C-998E-AFFB800F6833}" srcId="{3A32CC06-49BD-4D1A-B20A-3D43DBF7034A}" destId="{203EF299-EA12-4601-A243-A67AAC7BC26A}" srcOrd="0" destOrd="0" parTransId="{7502E6AC-E678-4B05-8654-4780BA9E9D08}" sibTransId="{FF4E2C5A-5CBA-421A-B529-0491EA359CBE}"/>
    <dgm:cxn modelId="{342D32A2-A531-4088-A43C-15B0F9C6C5A4}" type="presOf" srcId="{4F7BC1A0-13A7-46B6-B21D-89DE9003D060}" destId="{C2BB2FF2-D5A0-4CDE-A491-AC40130A5802}" srcOrd="0" destOrd="0" presId="urn:microsoft.com/office/officeart/2005/8/layout/StepDownProcess"/>
    <dgm:cxn modelId="{D3EC5AEA-EC88-45AA-805E-EE84C28F3B79}" type="presOf" srcId="{98493FE6-40B3-4709-BA95-D2366B863204}" destId="{02808886-F198-4718-AA7C-AE2DD339CBC3}" srcOrd="0" destOrd="0" presId="urn:microsoft.com/office/officeart/2005/8/layout/StepDownProcess"/>
    <dgm:cxn modelId="{EC3ACDC1-1318-4107-B47A-E4FAE24D2192}" type="presParOf" srcId="{ED696BC9-D88D-4F23-82DA-0663325029C6}" destId="{6B8E8924-102A-4E33-85CA-6BD572CE0F1F}" srcOrd="0" destOrd="0" presId="urn:microsoft.com/office/officeart/2005/8/layout/StepDownProcess"/>
    <dgm:cxn modelId="{37F6CCB5-B824-4BAF-BC57-4270CB2611A4}" type="presParOf" srcId="{6B8E8924-102A-4E33-85CA-6BD572CE0F1F}" destId="{170D6FE4-523A-4EE3-9449-7ABFFFCCDA92}" srcOrd="0" destOrd="0" presId="urn:microsoft.com/office/officeart/2005/8/layout/StepDownProcess"/>
    <dgm:cxn modelId="{F24544A9-B9C3-490F-8733-A5E726531801}" type="presParOf" srcId="{6B8E8924-102A-4E33-85CA-6BD572CE0F1F}" destId="{EC3F0BAF-5680-4800-BEC1-1EA3F62B474D}" srcOrd="1" destOrd="0" presId="urn:microsoft.com/office/officeart/2005/8/layout/StepDownProcess"/>
    <dgm:cxn modelId="{1AE64402-F7E9-448B-9CDC-D44B3EC8B58C}" type="presParOf" srcId="{6B8E8924-102A-4E33-85CA-6BD572CE0F1F}" destId="{14E26E3E-92A4-446A-8EDC-F320FE04D3EE}" srcOrd="2" destOrd="0" presId="urn:microsoft.com/office/officeart/2005/8/layout/StepDownProcess"/>
    <dgm:cxn modelId="{B0C1299D-8A60-478D-9127-3F9B6B7BD205}" type="presParOf" srcId="{ED696BC9-D88D-4F23-82DA-0663325029C6}" destId="{6A963464-AE09-41DF-A344-6D796D905955}" srcOrd="1" destOrd="0" presId="urn:microsoft.com/office/officeart/2005/8/layout/StepDownProcess"/>
    <dgm:cxn modelId="{258093AA-F94A-4D71-B2F6-6B240B065395}" type="presParOf" srcId="{ED696BC9-D88D-4F23-82DA-0663325029C6}" destId="{8DF34474-033C-4485-952C-CE11386DDD2B}" srcOrd="2" destOrd="0" presId="urn:microsoft.com/office/officeart/2005/8/layout/StepDownProcess"/>
    <dgm:cxn modelId="{EA948392-549F-458B-B5A6-08E4E5D42DB0}" type="presParOf" srcId="{8DF34474-033C-4485-952C-CE11386DDD2B}" destId="{A7637DAF-1359-4EBC-9489-43904F28DC74}" srcOrd="0" destOrd="0" presId="urn:microsoft.com/office/officeart/2005/8/layout/StepDownProcess"/>
    <dgm:cxn modelId="{7C72B750-5171-4FA7-8F93-E1BB39A7EBBC}" type="presParOf" srcId="{8DF34474-033C-4485-952C-CE11386DDD2B}" destId="{02808886-F198-4718-AA7C-AE2DD339CBC3}" srcOrd="1" destOrd="0" presId="urn:microsoft.com/office/officeart/2005/8/layout/StepDownProcess"/>
    <dgm:cxn modelId="{334743B4-33A4-4C16-AE91-F277674D8D40}" type="presParOf" srcId="{8DF34474-033C-4485-952C-CE11386DDD2B}" destId="{C2BB2FF2-D5A0-4CDE-A491-AC40130A5802}" srcOrd="2" destOrd="0" presId="urn:microsoft.com/office/officeart/2005/8/layout/StepDownProcess"/>
    <dgm:cxn modelId="{9849C1F1-6228-4BCC-95BF-7512FC8C7266}" type="presParOf" srcId="{ED696BC9-D88D-4F23-82DA-0663325029C6}" destId="{2F72C8A9-F0C2-4C9E-A90F-D445889A9EBD}" srcOrd="3" destOrd="0" presId="urn:microsoft.com/office/officeart/2005/8/layout/StepDownProcess"/>
    <dgm:cxn modelId="{935D4EBA-98E4-4698-A73C-AC1F3269569A}" type="presParOf" srcId="{ED696BC9-D88D-4F23-82DA-0663325029C6}" destId="{2BB38E81-E997-420C-B6A9-26AE1962D917}" srcOrd="4" destOrd="0" presId="urn:microsoft.com/office/officeart/2005/8/layout/StepDownProcess"/>
    <dgm:cxn modelId="{B4BE13DB-04F5-4676-85C9-89294EC7E65B}" type="presParOf" srcId="{2BB38E81-E997-420C-B6A9-26AE1962D917}" destId="{122FE14E-E625-4F88-B7A6-BEA1A5B8CB73}" srcOrd="0" destOrd="0" presId="urn:microsoft.com/office/officeart/2005/8/layout/StepDownProcess"/>
    <dgm:cxn modelId="{3BD8EEA7-F051-42D7-868D-D46826DDDB89}" type="presParOf" srcId="{2BB38E81-E997-420C-B6A9-26AE1962D917}" destId="{3A041C45-2CFA-4CE4-8654-9C31D22078E7}"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A87EC78-DA3A-4F71-B56F-3DBA16966D9F}" type="doc">
      <dgm:prSet loTypeId="urn:microsoft.com/office/officeart/2009/layout/ReverseList" loCatId="relationship" qsTypeId="urn:microsoft.com/office/officeart/2005/8/quickstyle/simple1" qsCatId="simple" csTypeId="urn:microsoft.com/office/officeart/2005/8/colors/accent1_2" csCatId="accent1" phldr="1"/>
      <dgm:spPr/>
      <dgm:t>
        <a:bodyPr/>
        <a:lstStyle/>
        <a:p>
          <a:endParaRPr lang="en-US"/>
        </a:p>
      </dgm:t>
    </dgm:pt>
    <dgm:pt modelId="{4CCF66CB-EBC0-4FB5-8978-4BFB37498EBA}">
      <dgm:prSet phldrT="[Text]"/>
      <dgm:spPr/>
      <dgm:t>
        <a:bodyPr/>
        <a:lstStyle/>
        <a:p>
          <a:r>
            <a:rPr lang="en-US" dirty="0" smtClean="0"/>
            <a:t>Mobility</a:t>
          </a:r>
        </a:p>
        <a:p>
          <a:r>
            <a:rPr lang="en-US" dirty="0" smtClean="0"/>
            <a:t>Migration</a:t>
          </a:r>
        </a:p>
        <a:p>
          <a:r>
            <a:rPr lang="en-US" dirty="0" smtClean="0"/>
            <a:t>Spatial Policy</a:t>
          </a:r>
          <a:endParaRPr lang="en-US" dirty="0"/>
        </a:p>
      </dgm:t>
    </dgm:pt>
    <dgm:pt modelId="{B7023EB3-D69E-4402-821D-45E4A30C780B}" type="parTrans" cxnId="{F7E71CB5-B1F1-4430-BA82-C38B711D8287}">
      <dgm:prSet/>
      <dgm:spPr/>
      <dgm:t>
        <a:bodyPr/>
        <a:lstStyle/>
        <a:p>
          <a:endParaRPr lang="en-US"/>
        </a:p>
      </dgm:t>
    </dgm:pt>
    <dgm:pt modelId="{EE37D3FA-54C9-4D18-8496-26A8ED1E2B45}" type="sibTrans" cxnId="{F7E71CB5-B1F1-4430-BA82-C38B711D8287}">
      <dgm:prSet/>
      <dgm:spPr/>
      <dgm:t>
        <a:bodyPr/>
        <a:lstStyle/>
        <a:p>
          <a:endParaRPr lang="en-US"/>
        </a:p>
      </dgm:t>
    </dgm:pt>
    <dgm:pt modelId="{03588C72-4DCB-4495-B6C5-1F1580CFEA9C}">
      <dgm:prSet phldrT="[Text]"/>
      <dgm:spPr/>
      <dgm:t>
        <a:bodyPr/>
        <a:lstStyle/>
        <a:p>
          <a:r>
            <a:rPr lang="en-US" dirty="0" smtClean="0"/>
            <a:t>Social Contract</a:t>
          </a:r>
        </a:p>
        <a:p>
          <a:r>
            <a:rPr lang="en-US" dirty="0" smtClean="0"/>
            <a:t>Inclusive Growth</a:t>
          </a:r>
        </a:p>
        <a:p>
          <a:r>
            <a:rPr lang="en-US" dirty="0" smtClean="0"/>
            <a:t>Distributional Issues</a:t>
          </a:r>
          <a:endParaRPr lang="en-US" dirty="0"/>
        </a:p>
      </dgm:t>
    </dgm:pt>
    <dgm:pt modelId="{DE1E2203-8F49-481C-872B-B991C858A7E1}" type="parTrans" cxnId="{E634B58A-BEBD-4E4B-926B-8714EE8D735E}">
      <dgm:prSet/>
      <dgm:spPr/>
      <dgm:t>
        <a:bodyPr/>
        <a:lstStyle/>
        <a:p>
          <a:endParaRPr lang="en-US"/>
        </a:p>
      </dgm:t>
    </dgm:pt>
    <dgm:pt modelId="{55927B94-D833-45B5-AB3A-BA24BAB9A0A8}" type="sibTrans" cxnId="{E634B58A-BEBD-4E4B-926B-8714EE8D735E}">
      <dgm:prSet/>
      <dgm:spPr/>
      <dgm:t>
        <a:bodyPr/>
        <a:lstStyle/>
        <a:p>
          <a:endParaRPr lang="en-US"/>
        </a:p>
      </dgm:t>
    </dgm:pt>
    <dgm:pt modelId="{732E7C5D-CA46-4CCE-94B7-ED7503228223}" type="pres">
      <dgm:prSet presAssocID="{9A87EC78-DA3A-4F71-B56F-3DBA16966D9F}" presName="Name0" presStyleCnt="0">
        <dgm:presLayoutVars>
          <dgm:chMax val="2"/>
          <dgm:chPref val="2"/>
          <dgm:animLvl val="lvl"/>
        </dgm:presLayoutVars>
      </dgm:prSet>
      <dgm:spPr/>
      <dgm:t>
        <a:bodyPr/>
        <a:lstStyle/>
        <a:p>
          <a:endParaRPr lang="en-US"/>
        </a:p>
      </dgm:t>
    </dgm:pt>
    <dgm:pt modelId="{907C122C-4D52-41E9-B196-996F2C0F2C13}" type="pres">
      <dgm:prSet presAssocID="{9A87EC78-DA3A-4F71-B56F-3DBA16966D9F}" presName="LeftText" presStyleLbl="revTx" presStyleIdx="0" presStyleCnt="0">
        <dgm:presLayoutVars>
          <dgm:bulletEnabled val="1"/>
        </dgm:presLayoutVars>
      </dgm:prSet>
      <dgm:spPr/>
      <dgm:t>
        <a:bodyPr/>
        <a:lstStyle/>
        <a:p>
          <a:endParaRPr lang="en-US"/>
        </a:p>
      </dgm:t>
    </dgm:pt>
    <dgm:pt modelId="{8BC7686D-E2A7-444F-BA2C-289C1BA61E3A}" type="pres">
      <dgm:prSet presAssocID="{9A87EC78-DA3A-4F71-B56F-3DBA16966D9F}" presName="LeftNode" presStyleLbl="bgImgPlace1" presStyleIdx="0" presStyleCnt="2">
        <dgm:presLayoutVars>
          <dgm:chMax val="2"/>
          <dgm:chPref val="2"/>
        </dgm:presLayoutVars>
      </dgm:prSet>
      <dgm:spPr/>
      <dgm:t>
        <a:bodyPr/>
        <a:lstStyle/>
        <a:p>
          <a:endParaRPr lang="en-US"/>
        </a:p>
      </dgm:t>
    </dgm:pt>
    <dgm:pt modelId="{552461C0-5DC2-4BB1-A143-3FA33FECDE79}" type="pres">
      <dgm:prSet presAssocID="{9A87EC78-DA3A-4F71-B56F-3DBA16966D9F}" presName="RightText" presStyleLbl="revTx" presStyleIdx="0" presStyleCnt="0">
        <dgm:presLayoutVars>
          <dgm:bulletEnabled val="1"/>
        </dgm:presLayoutVars>
      </dgm:prSet>
      <dgm:spPr/>
      <dgm:t>
        <a:bodyPr/>
        <a:lstStyle/>
        <a:p>
          <a:endParaRPr lang="en-US"/>
        </a:p>
      </dgm:t>
    </dgm:pt>
    <dgm:pt modelId="{8A3B8310-8BEF-4B3F-BDE9-A41F5B713E6F}" type="pres">
      <dgm:prSet presAssocID="{9A87EC78-DA3A-4F71-B56F-3DBA16966D9F}" presName="RightNode" presStyleLbl="bgImgPlace1" presStyleIdx="1" presStyleCnt="2">
        <dgm:presLayoutVars>
          <dgm:chMax val="0"/>
          <dgm:chPref val="0"/>
        </dgm:presLayoutVars>
      </dgm:prSet>
      <dgm:spPr/>
      <dgm:t>
        <a:bodyPr/>
        <a:lstStyle/>
        <a:p>
          <a:endParaRPr lang="en-US"/>
        </a:p>
      </dgm:t>
    </dgm:pt>
    <dgm:pt modelId="{442D02D6-F48B-49DF-AA23-97E147883A8B}" type="pres">
      <dgm:prSet presAssocID="{9A87EC78-DA3A-4F71-B56F-3DBA16966D9F}" presName="TopArrow" presStyleLbl="node1" presStyleIdx="0" presStyleCnt="2"/>
      <dgm:spPr/>
    </dgm:pt>
    <dgm:pt modelId="{4E4E3DE9-02A8-4BC5-A39F-F095A53921D4}" type="pres">
      <dgm:prSet presAssocID="{9A87EC78-DA3A-4F71-B56F-3DBA16966D9F}" presName="BottomArrow" presStyleLbl="node1" presStyleIdx="1" presStyleCnt="2"/>
      <dgm:spPr/>
    </dgm:pt>
  </dgm:ptLst>
  <dgm:cxnLst>
    <dgm:cxn modelId="{E634B58A-BEBD-4E4B-926B-8714EE8D735E}" srcId="{9A87EC78-DA3A-4F71-B56F-3DBA16966D9F}" destId="{03588C72-4DCB-4495-B6C5-1F1580CFEA9C}" srcOrd="1" destOrd="0" parTransId="{DE1E2203-8F49-481C-872B-B991C858A7E1}" sibTransId="{55927B94-D833-45B5-AB3A-BA24BAB9A0A8}"/>
    <dgm:cxn modelId="{7D6593BA-6B2A-4F0A-94E2-797966D8510F}" type="presOf" srcId="{4CCF66CB-EBC0-4FB5-8978-4BFB37498EBA}" destId="{907C122C-4D52-41E9-B196-996F2C0F2C13}" srcOrd="0" destOrd="0" presId="urn:microsoft.com/office/officeart/2009/layout/ReverseList"/>
    <dgm:cxn modelId="{51173674-232A-42C5-A61A-853E8F51BC3B}" type="presOf" srcId="{9A87EC78-DA3A-4F71-B56F-3DBA16966D9F}" destId="{732E7C5D-CA46-4CCE-94B7-ED7503228223}" srcOrd="0" destOrd="0" presId="urn:microsoft.com/office/officeart/2009/layout/ReverseList"/>
    <dgm:cxn modelId="{2A509AAF-7F99-4154-9B17-A239F1B018C7}" type="presOf" srcId="{03588C72-4DCB-4495-B6C5-1F1580CFEA9C}" destId="{552461C0-5DC2-4BB1-A143-3FA33FECDE79}" srcOrd="0" destOrd="0" presId="urn:microsoft.com/office/officeart/2009/layout/ReverseList"/>
    <dgm:cxn modelId="{CEDE1697-B7C5-46B4-9E8A-9737461B1DBA}" type="presOf" srcId="{03588C72-4DCB-4495-B6C5-1F1580CFEA9C}" destId="{8A3B8310-8BEF-4B3F-BDE9-A41F5B713E6F}" srcOrd="1" destOrd="0" presId="urn:microsoft.com/office/officeart/2009/layout/ReverseList"/>
    <dgm:cxn modelId="{F7E71CB5-B1F1-4430-BA82-C38B711D8287}" srcId="{9A87EC78-DA3A-4F71-B56F-3DBA16966D9F}" destId="{4CCF66CB-EBC0-4FB5-8978-4BFB37498EBA}" srcOrd="0" destOrd="0" parTransId="{B7023EB3-D69E-4402-821D-45E4A30C780B}" sibTransId="{EE37D3FA-54C9-4D18-8496-26A8ED1E2B45}"/>
    <dgm:cxn modelId="{023E1D3D-83F0-43CA-976D-972FB5B2BEDD}" type="presOf" srcId="{4CCF66CB-EBC0-4FB5-8978-4BFB37498EBA}" destId="{8BC7686D-E2A7-444F-BA2C-289C1BA61E3A}" srcOrd="1" destOrd="0" presId="urn:microsoft.com/office/officeart/2009/layout/ReverseList"/>
    <dgm:cxn modelId="{563F9C6E-458A-4328-BACF-505A0612F1CD}" type="presParOf" srcId="{732E7C5D-CA46-4CCE-94B7-ED7503228223}" destId="{907C122C-4D52-41E9-B196-996F2C0F2C13}" srcOrd="0" destOrd="0" presId="urn:microsoft.com/office/officeart/2009/layout/ReverseList"/>
    <dgm:cxn modelId="{8BC584B4-56D7-4E3B-AD11-595AC08CC91E}" type="presParOf" srcId="{732E7C5D-CA46-4CCE-94B7-ED7503228223}" destId="{8BC7686D-E2A7-444F-BA2C-289C1BA61E3A}" srcOrd="1" destOrd="0" presId="urn:microsoft.com/office/officeart/2009/layout/ReverseList"/>
    <dgm:cxn modelId="{52E68785-3723-410F-9460-0DDCCD28D6B8}" type="presParOf" srcId="{732E7C5D-CA46-4CCE-94B7-ED7503228223}" destId="{552461C0-5DC2-4BB1-A143-3FA33FECDE79}" srcOrd="2" destOrd="0" presId="urn:microsoft.com/office/officeart/2009/layout/ReverseList"/>
    <dgm:cxn modelId="{482F8CC1-1189-48EF-A2FB-E3841B68FDD7}" type="presParOf" srcId="{732E7C5D-CA46-4CCE-94B7-ED7503228223}" destId="{8A3B8310-8BEF-4B3F-BDE9-A41F5B713E6F}" srcOrd="3" destOrd="0" presId="urn:microsoft.com/office/officeart/2009/layout/ReverseList"/>
    <dgm:cxn modelId="{FED32457-71A4-4804-85CE-108864997FD3}" type="presParOf" srcId="{732E7C5D-CA46-4CCE-94B7-ED7503228223}" destId="{442D02D6-F48B-49DF-AA23-97E147883A8B}" srcOrd="4" destOrd="0" presId="urn:microsoft.com/office/officeart/2009/layout/ReverseList"/>
    <dgm:cxn modelId="{5C14FBF9-4AFD-4221-8E8E-7CDC6AFCE683}" type="presParOf" srcId="{732E7C5D-CA46-4CCE-94B7-ED7503228223}" destId="{4E4E3DE9-02A8-4BC5-A39F-F095A53921D4}" srcOrd="5" destOrd="0" presId="urn:microsoft.com/office/officeart/2009/layout/Reverse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4C03319-CEAD-4BCA-AF33-A45174C433B9}"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7472EC3F-7C2A-4617-A033-CC3ED163B889}">
      <dgm:prSet/>
      <dgm:spPr/>
      <dgm:t>
        <a:bodyPr/>
        <a:lstStyle/>
        <a:p>
          <a:pPr rtl="0"/>
          <a:r>
            <a:rPr lang="en-US" smtClean="0"/>
            <a:t>Suriname is an outlier in the region in that it is a commodity exporter, but one with low levels of export diversification</a:t>
          </a:r>
          <a:endParaRPr lang="en-US"/>
        </a:p>
      </dgm:t>
    </dgm:pt>
    <dgm:pt modelId="{997FDB67-715A-46C5-B227-CD05BE6D05EA}" type="parTrans" cxnId="{79CA99B9-BB27-4913-911F-7E2845F6A754}">
      <dgm:prSet/>
      <dgm:spPr/>
      <dgm:t>
        <a:bodyPr/>
        <a:lstStyle/>
        <a:p>
          <a:endParaRPr lang="en-US"/>
        </a:p>
      </dgm:t>
    </dgm:pt>
    <dgm:pt modelId="{15091885-E6D9-4FE9-820C-43BBE2E3D33C}" type="sibTrans" cxnId="{79CA99B9-BB27-4913-911F-7E2845F6A754}">
      <dgm:prSet/>
      <dgm:spPr/>
      <dgm:t>
        <a:bodyPr/>
        <a:lstStyle/>
        <a:p>
          <a:endParaRPr lang="en-US"/>
        </a:p>
      </dgm:t>
    </dgm:pt>
    <dgm:pt modelId="{876F0D93-4295-4510-ABFF-EFBB84BF88D5}">
      <dgm:prSet/>
      <dgm:spPr/>
      <dgm:t>
        <a:bodyPr/>
        <a:lstStyle/>
        <a:p>
          <a:pPr rtl="0"/>
          <a:r>
            <a:rPr lang="en-US" dirty="0" smtClean="0"/>
            <a:t>There are therefore plenty of opportunities to develop other product lines and diversifying</a:t>
          </a:r>
          <a:endParaRPr lang="en-US" dirty="0"/>
        </a:p>
      </dgm:t>
    </dgm:pt>
    <dgm:pt modelId="{E4448A86-51CD-4E8F-BCE1-809096C4BCB3}" type="parTrans" cxnId="{BF07C745-7C9E-48D1-85BB-DB818EE1E007}">
      <dgm:prSet/>
      <dgm:spPr/>
      <dgm:t>
        <a:bodyPr/>
        <a:lstStyle/>
        <a:p>
          <a:endParaRPr lang="en-US"/>
        </a:p>
      </dgm:t>
    </dgm:pt>
    <dgm:pt modelId="{02A2BDF1-BBDA-468E-BEE6-ECFDDDB5BC83}" type="sibTrans" cxnId="{BF07C745-7C9E-48D1-85BB-DB818EE1E007}">
      <dgm:prSet/>
      <dgm:spPr/>
      <dgm:t>
        <a:bodyPr/>
        <a:lstStyle/>
        <a:p>
          <a:endParaRPr lang="en-US"/>
        </a:p>
      </dgm:t>
    </dgm:pt>
    <dgm:pt modelId="{3BBAA08C-0412-4274-A374-ED04D854E130}">
      <dgm:prSet/>
      <dgm:spPr/>
      <dgm:t>
        <a:bodyPr/>
        <a:lstStyle/>
        <a:p>
          <a:pPr rtl="0"/>
          <a:r>
            <a:rPr lang="en-US" smtClean="0"/>
            <a:t>A sustainable growth model that is conducive to diversification requires strengthening of market and public institutions</a:t>
          </a:r>
          <a:endParaRPr lang="en-US"/>
        </a:p>
      </dgm:t>
    </dgm:pt>
    <dgm:pt modelId="{55AB226F-9E79-40C5-A2B5-800DA89EDE12}" type="parTrans" cxnId="{1C186FE7-2A64-4AFA-A0B7-7003E6A9FAE4}">
      <dgm:prSet/>
      <dgm:spPr/>
      <dgm:t>
        <a:bodyPr/>
        <a:lstStyle/>
        <a:p>
          <a:endParaRPr lang="en-US"/>
        </a:p>
      </dgm:t>
    </dgm:pt>
    <dgm:pt modelId="{04097E6E-25A2-455B-983F-EB126B391E4E}" type="sibTrans" cxnId="{1C186FE7-2A64-4AFA-A0B7-7003E6A9FAE4}">
      <dgm:prSet/>
      <dgm:spPr/>
      <dgm:t>
        <a:bodyPr/>
        <a:lstStyle/>
        <a:p>
          <a:endParaRPr lang="en-US"/>
        </a:p>
      </dgm:t>
    </dgm:pt>
    <dgm:pt modelId="{9C113926-59D6-4AAF-A29C-E174FDAF78AB}">
      <dgm:prSet/>
      <dgm:spPr/>
      <dgm:t>
        <a:bodyPr/>
        <a:lstStyle/>
        <a:p>
          <a:pPr rtl="0"/>
          <a:r>
            <a:rPr lang="en-US" smtClean="0"/>
            <a:t>The institutions that matter are those that can help and not hinder public service delivery; the business environment; and macroeconomic management</a:t>
          </a:r>
          <a:endParaRPr lang="en-US"/>
        </a:p>
      </dgm:t>
    </dgm:pt>
    <dgm:pt modelId="{7AF6C077-2B3B-487F-9DE6-954EDD2AA6B9}" type="parTrans" cxnId="{51C4BFB3-BC5E-45C7-803F-D96E904F7C7F}">
      <dgm:prSet/>
      <dgm:spPr/>
      <dgm:t>
        <a:bodyPr/>
        <a:lstStyle/>
        <a:p>
          <a:endParaRPr lang="en-US"/>
        </a:p>
      </dgm:t>
    </dgm:pt>
    <dgm:pt modelId="{41424D92-DA6D-439F-879D-B52396541AC0}" type="sibTrans" cxnId="{51C4BFB3-BC5E-45C7-803F-D96E904F7C7F}">
      <dgm:prSet/>
      <dgm:spPr/>
      <dgm:t>
        <a:bodyPr/>
        <a:lstStyle/>
        <a:p>
          <a:endParaRPr lang="en-US"/>
        </a:p>
      </dgm:t>
    </dgm:pt>
    <dgm:pt modelId="{F6E25F91-1F4D-4F97-839D-86EE27252BA8}" type="pres">
      <dgm:prSet presAssocID="{14C03319-CEAD-4BCA-AF33-A45174C433B9}" presName="Name0" presStyleCnt="0">
        <dgm:presLayoutVars>
          <dgm:dir/>
          <dgm:animLvl val="lvl"/>
          <dgm:resizeHandles val="exact"/>
        </dgm:presLayoutVars>
      </dgm:prSet>
      <dgm:spPr/>
      <dgm:t>
        <a:bodyPr/>
        <a:lstStyle/>
        <a:p>
          <a:endParaRPr lang="en-US"/>
        </a:p>
      </dgm:t>
    </dgm:pt>
    <dgm:pt modelId="{6CF22A4D-1721-4B47-8B75-6F1180CA035C}" type="pres">
      <dgm:prSet presAssocID="{9C113926-59D6-4AAF-A29C-E174FDAF78AB}" presName="boxAndChildren" presStyleCnt="0"/>
      <dgm:spPr/>
    </dgm:pt>
    <dgm:pt modelId="{187B4BDD-6A8D-4783-99E9-5FA3969E58D2}" type="pres">
      <dgm:prSet presAssocID="{9C113926-59D6-4AAF-A29C-E174FDAF78AB}" presName="parentTextBox" presStyleLbl="node1" presStyleIdx="0" presStyleCnt="4"/>
      <dgm:spPr/>
      <dgm:t>
        <a:bodyPr/>
        <a:lstStyle/>
        <a:p>
          <a:endParaRPr lang="en-US"/>
        </a:p>
      </dgm:t>
    </dgm:pt>
    <dgm:pt modelId="{D78D1AC0-5C21-41D5-A65A-81B70FCA809F}" type="pres">
      <dgm:prSet presAssocID="{04097E6E-25A2-455B-983F-EB126B391E4E}" presName="sp" presStyleCnt="0"/>
      <dgm:spPr/>
    </dgm:pt>
    <dgm:pt modelId="{7432A4BD-207E-4530-A7B7-E12765489D25}" type="pres">
      <dgm:prSet presAssocID="{3BBAA08C-0412-4274-A374-ED04D854E130}" presName="arrowAndChildren" presStyleCnt="0"/>
      <dgm:spPr/>
    </dgm:pt>
    <dgm:pt modelId="{A5D2320E-BF65-4412-8D29-5A66EE0AB54B}" type="pres">
      <dgm:prSet presAssocID="{3BBAA08C-0412-4274-A374-ED04D854E130}" presName="parentTextArrow" presStyleLbl="node1" presStyleIdx="1" presStyleCnt="4"/>
      <dgm:spPr/>
      <dgm:t>
        <a:bodyPr/>
        <a:lstStyle/>
        <a:p>
          <a:endParaRPr lang="en-US"/>
        </a:p>
      </dgm:t>
    </dgm:pt>
    <dgm:pt modelId="{03551474-EC74-4F9D-AE5A-3110639A0B58}" type="pres">
      <dgm:prSet presAssocID="{02A2BDF1-BBDA-468E-BEE6-ECFDDDB5BC83}" presName="sp" presStyleCnt="0"/>
      <dgm:spPr/>
    </dgm:pt>
    <dgm:pt modelId="{009527EE-9A5E-42BC-B57F-E43C82CCA755}" type="pres">
      <dgm:prSet presAssocID="{876F0D93-4295-4510-ABFF-EFBB84BF88D5}" presName="arrowAndChildren" presStyleCnt="0"/>
      <dgm:spPr/>
    </dgm:pt>
    <dgm:pt modelId="{9732D2CA-412C-4E26-BC07-C5A5C6C5E5F5}" type="pres">
      <dgm:prSet presAssocID="{876F0D93-4295-4510-ABFF-EFBB84BF88D5}" presName="parentTextArrow" presStyleLbl="node1" presStyleIdx="2" presStyleCnt="4"/>
      <dgm:spPr/>
      <dgm:t>
        <a:bodyPr/>
        <a:lstStyle/>
        <a:p>
          <a:endParaRPr lang="en-US"/>
        </a:p>
      </dgm:t>
    </dgm:pt>
    <dgm:pt modelId="{0D7E8DC4-43B9-4AC8-99A4-DC8923EDE1A0}" type="pres">
      <dgm:prSet presAssocID="{15091885-E6D9-4FE9-820C-43BBE2E3D33C}" presName="sp" presStyleCnt="0"/>
      <dgm:spPr/>
    </dgm:pt>
    <dgm:pt modelId="{98C87F8D-7A76-4001-AAEA-90B8E45C4513}" type="pres">
      <dgm:prSet presAssocID="{7472EC3F-7C2A-4617-A033-CC3ED163B889}" presName="arrowAndChildren" presStyleCnt="0"/>
      <dgm:spPr/>
    </dgm:pt>
    <dgm:pt modelId="{A3759427-0F41-4288-9D4C-0399BD3B43EC}" type="pres">
      <dgm:prSet presAssocID="{7472EC3F-7C2A-4617-A033-CC3ED163B889}" presName="parentTextArrow" presStyleLbl="node1" presStyleIdx="3" presStyleCnt="4"/>
      <dgm:spPr/>
      <dgm:t>
        <a:bodyPr/>
        <a:lstStyle/>
        <a:p>
          <a:endParaRPr lang="en-US"/>
        </a:p>
      </dgm:t>
    </dgm:pt>
  </dgm:ptLst>
  <dgm:cxnLst>
    <dgm:cxn modelId="{1C186FE7-2A64-4AFA-A0B7-7003E6A9FAE4}" srcId="{14C03319-CEAD-4BCA-AF33-A45174C433B9}" destId="{3BBAA08C-0412-4274-A374-ED04D854E130}" srcOrd="2" destOrd="0" parTransId="{55AB226F-9E79-40C5-A2B5-800DA89EDE12}" sibTransId="{04097E6E-25A2-455B-983F-EB126B391E4E}"/>
    <dgm:cxn modelId="{BF07C745-7C9E-48D1-85BB-DB818EE1E007}" srcId="{14C03319-CEAD-4BCA-AF33-A45174C433B9}" destId="{876F0D93-4295-4510-ABFF-EFBB84BF88D5}" srcOrd="1" destOrd="0" parTransId="{E4448A86-51CD-4E8F-BCE1-809096C4BCB3}" sibTransId="{02A2BDF1-BBDA-468E-BEE6-ECFDDDB5BC83}"/>
    <dgm:cxn modelId="{537E187B-4814-46FB-8E57-46F5A8091F37}" type="presOf" srcId="{876F0D93-4295-4510-ABFF-EFBB84BF88D5}" destId="{9732D2CA-412C-4E26-BC07-C5A5C6C5E5F5}" srcOrd="0" destOrd="0" presId="urn:microsoft.com/office/officeart/2005/8/layout/process4"/>
    <dgm:cxn modelId="{51C4BFB3-BC5E-45C7-803F-D96E904F7C7F}" srcId="{14C03319-CEAD-4BCA-AF33-A45174C433B9}" destId="{9C113926-59D6-4AAF-A29C-E174FDAF78AB}" srcOrd="3" destOrd="0" parTransId="{7AF6C077-2B3B-487F-9DE6-954EDD2AA6B9}" sibTransId="{41424D92-DA6D-439F-879D-B52396541AC0}"/>
    <dgm:cxn modelId="{44ED69E5-F418-476F-8173-B1E091350175}" type="presOf" srcId="{3BBAA08C-0412-4274-A374-ED04D854E130}" destId="{A5D2320E-BF65-4412-8D29-5A66EE0AB54B}" srcOrd="0" destOrd="0" presId="urn:microsoft.com/office/officeart/2005/8/layout/process4"/>
    <dgm:cxn modelId="{80851794-606C-4458-81F3-8251F0471ECE}" type="presOf" srcId="{7472EC3F-7C2A-4617-A033-CC3ED163B889}" destId="{A3759427-0F41-4288-9D4C-0399BD3B43EC}" srcOrd="0" destOrd="0" presId="urn:microsoft.com/office/officeart/2005/8/layout/process4"/>
    <dgm:cxn modelId="{3BE53E66-3AD6-40A0-B6A8-34F7217BA565}" type="presOf" srcId="{9C113926-59D6-4AAF-A29C-E174FDAF78AB}" destId="{187B4BDD-6A8D-4783-99E9-5FA3969E58D2}" srcOrd="0" destOrd="0" presId="urn:microsoft.com/office/officeart/2005/8/layout/process4"/>
    <dgm:cxn modelId="{79CA99B9-BB27-4913-911F-7E2845F6A754}" srcId="{14C03319-CEAD-4BCA-AF33-A45174C433B9}" destId="{7472EC3F-7C2A-4617-A033-CC3ED163B889}" srcOrd="0" destOrd="0" parTransId="{997FDB67-715A-46C5-B227-CD05BE6D05EA}" sibTransId="{15091885-E6D9-4FE9-820C-43BBE2E3D33C}"/>
    <dgm:cxn modelId="{3AB04C22-1A3F-4287-92DE-B18C687A0C3A}" type="presOf" srcId="{14C03319-CEAD-4BCA-AF33-A45174C433B9}" destId="{F6E25F91-1F4D-4F97-839D-86EE27252BA8}" srcOrd="0" destOrd="0" presId="urn:microsoft.com/office/officeart/2005/8/layout/process4"/>
    <dgm:cxn modelId="{0006DF1E-796B-4165-9AF7-A9FF4EA74B30}" type="presParOf" srcId="{F6E25F91-1F4D-4F97-839D-86EE27252BA8}" destId="{6CF22A4D-1721-4B47-8B75-6F1180CA035C}" srcOrd="0" destOrd="0" presId="urn:microsoft.com/office/officeart/2005/8/layout/process4"/>
    <dgm:cxn modelId="{AE622A32-66E8-4DBD-93EA-1C0BAF2A486E}" type="presParOf" srcId="{6CF22A4D-1721-4B47-8B75-6F1180CA035C}" destId="{187B4BDD-6A8D-4783-99E9-5FA3969E58D2}" srcOrd="0" destOrd="0" presId="urn:microsoft.com/office/officeart/2005/8/layout/process4"/>
    <dgm:cxn modelId="{EBC5B9A9-4F0B-4A76-8563-89BC66D59A9D}" type="presParOf" srcId="{F6E25F91-1F4D-4F97-839D-86EE27252BA8}" destId="{D78D1AC0-5C21-41D5-A65A-81B70FCA809F}" srcOrd="1" destOrd="0" presId="urn:microsoft.com/office/officeart/2005/8/layout/process4"/>
    <dgm:cxn modelId="{73A2E48D-660D-4086-A8D1-235A6416581B}" type="presParOf" srcId="{F6E25F91-1F4D-4F97-839D-86EE27252BA8}" destId="{7432A4BD-207E-4530-A7B7-E12765489D25}" srcOrd="2" destOrd="0" presId="urn:microsoft.com/office/officeart/2005/8/layout/process4"/>
    <dgm:cxn modelId="{24C981CA-6104-4CD8-BF6F-879ADC3B2BCA}" type="presParOf" srcId="{7432A4BD-207E-4530-A7B7-E12765489D25}" destId="{A5D2320E-BF65-4412-8D29-5A66EE0AB54B}" srcOrd="0" destOrd="0" presId="urn:microsoft.com/office/officeart/2005/8/layout/process4"/>
    <dgm:cxn modelId="{6DD69CC8-113F-4473-AF3F-4ADAB287FB09}" type="presParOf" srcId="{F6E25F91-1F4D-4F97-839D-86EE27252BA8}" destId="{03551474-EC74-4F9D-AE5A-3110639A0B58}" srcOrd="3" destOrd="0" presId="urn:microsoft.com/office/officeart/2005/8/layout/process4"/>
    <dgm:cxn modelId="{30A5970A-EEC8-4E53-97FB-992BDF35C9D6}" type="presParOf" srcId="{F6E25F91-1F4D-4F97-839D-86EE27252BA8}" destId="{009527EE-9A5E-42BC-B57F-E43C82CCA755}" srcOrd="4" destOrd="0" presId="urn:microsoft.com/office/officeart/2005/8/layout/process4"/>
    <dgm:cxn modelId="{3F80A8EC-A21C-4712-86BF-FE6F4D113612}" type="presParOf" srcId="{009527EE-9A5E-42BC-B57F-E43C82CCA755}" destId="{9732D2CA-412C-4E26-BC07-C5A5C6C5E5F5}" srcOrd="0" destOrd="0" presId="urn:microsoft.com/office/officeart/2005/8/layout/process4"/>
    <dgm:cxn modelId="{4B0A616F-5D69-44CC-A64F-5DEEE511B999}" type="presParOf" srcId="{F6E25F91-1F4D-4F97-839D-86EE27252BA8}" destId="{0D7E8DC4-43B9-4AC8-99A4-DC8923EDE1A0}" srcOrd="5" destOrd="0" presId="urn:microsoft.com/office/officeart/2005/8/layout/process4"/>
    <dgm:cxn modelId="{A7726CC0-9BFB-4B37-A666-19EF0A279E09}" type="presParOf" srcId="{F6E25F91-1F4D-4F97-839D-86EE27252BA8}" destId="{98C87F8D-7A76-4001-AAEA-90B8E45C4513}" srcOrd="6" destOrd="0" presId="urn:microsoft.com/office/officeart/2005/8/layout/process4"/>
    <dgm:cxn modelId="{8E8C7E50-871A-4D21-8F6E-D63AA5007FD9}" type="presParOf" srcId="{98C87F8D-7A76-4001-AAEA-90B8E45C4513}" destId="{A3759427-0F41-4288-9D4C-0399BD3B43E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CE8D3322-9CDC-4E14-AA2A-F7D5BCE7CD64}"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16854-69E5-479E-85BA-6EA1E0B81D32}"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0" y="-1"/>
            <a:ext cx="9144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29841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8D3322-9CDC-4E14-AA2A-F7D5BCE7CD64}"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16854-69E5-479E-85BA-6EA1E0B81D32}" type="slidenum">
              <a:rPr lang="en-US" smtClean="0"/>
              <a:t>‹#›</a:t>
            </a:fld>
            <a:endParaRPr lang="en-US"/>
          </a:p>
        </p:txBody>
      </p:sp>
    </p:spTree>
    <p:extLst>
      <p:ext uri="{BB962C8B-B14F-4D97-AF65-F5344CB8AC3E}">
        <p14:creationId xmlns:p14="http://schemas.microsoft.com/office/powerpoint/2010/main" val="4119064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8D3322-9CDC-4E14-AA2A-F7D5BCE7CD64}"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16854-69E5-479E-85BA-6EA1E0B81D32}"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4703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8D3322-9CDC-4E14-AA2A-F7D5BCE7CD64}"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16854-69E5-479E-85BA-6EA1E0B81D32}" type="slidenum">
              <a:rPr lang="en-US" smtClean="0"/>
              <a:t>‹#›</a:t>
            </a:fld>
            <a:endParaRPr lang="en-US"/>
          </a:p>
        </p:txBody>
      </p:sp>
    </p:spTree>
    <p:extLst>
      <p:ext uri="{BB962C8B-B14F-4D97-AF65-F5344CB8AC3E}">
        <p14:creationId xmlns:p14="http://schemas.microsoft.com/office/powerpoint/2010/main" val="340396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8D3322-9CDC-4E14-AA2A-F7D5BCE7CD64}"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16854-69E5-479E-85BA-6EA1E0B81D32}" type="slidenum">
              <a:rPr lang="en-US" smtClean="0"/>
              <a:t>‹#›</a:t>
            </a:fld>
            <a:endParaRPr lang="en-US"/>
          </a:p>
        </p:txBody>
      </p:sp>
      <p:sp>
        <p:nvSpPr>
          <p:cNvPr id="10" name="Rectangle 9"/>
          <p:cNvSpPr/>
          <p:nvPr/>
        </p:nvSpPr>
        <p:spPr>
          <a:xfrm>
            <a:off x="0" y="-1"/>
            <a:ext cx="9144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342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8D3322-9CDC-4E14-AA2A-F7D5BCE7CD64}" type="datetimeFigureOut">
              <a:rPr lang="en-US" smtClean="0"/>
              <a:t>3/6/2015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716854-69E5-479E-85BA-6EA1E0B81D32}" type="slidenum">
              <a:rPr lang="en-US" smtClean="0"/>
              <a:t>‹#›</a:t>
            </a:fld>
            <a:endParaRPr lang="en-US"/>
          </a:p>
        </p:txBody>
      </p:sp>
    </p:spTree>
    <p:extLst>
      <p:ext uri="{BB962C8B-B14F-4D97-AF65-F5344CB8AC3E}">
        <p14:creationId xmlns:p14="http://schemas.microsoft.com/office/powerpoint/2010/main" val="1929498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8D3322-9CDC-4E14-AA2A-F7D5BCE7CD64}" type="datetimeFigureOut">
              <a:rPr lang="en-US" smtClean="0"/>
              <a:t>3/6/2015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716854-69E5-479E-85BA-6EA1E0B81D32}" type="slidenum">
              <a:rPr lang="en-US" smtClean="0"/>
              <a:t>‹#›</a:t>
            </a:fld>
            <a:endParaRPr lang="en-US"/>
          </a:p>
        </p:txBody>
      </p:sp>
    </p:spTree>
    <p:extLst>
      <p:ext uri="{BB962C8B-B14F-4D97-AF65-F5344CB8AC3E}">
        <p14:creationId xmlns:p14="http://schemas.microsoft.com/office/powerpoint/2010/main" val="3351302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8D3322-9CDC-4E14-AA2A-F7D5BCE7CD64}" type="datetimeFigureOut">
              <a:rPr lang="en-US" smtClean="0"/>
              <a:t>3/6/2015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716854-69E5-479E-85BA-6EA1E0B81D32}" type="slidenum">
              <a:rPr lang="en-US" smtClean="0"/>
              <a:t>‹#›</a:t>
            </a:fld>
            <a:endParaRPr lang="en-US"/>
          </a:p>
        </p:txBody>
      </p:sp>
    </p:spTree>
    <p:extLst>
      <p:ext uri="{BB962C8B-B14F-4D97-AF65-F5344CB8AC3E}">
        <p14:creationId xmlns:p14="http://schemas.microsoft.com/office/powerpoint/2010/main" val="2326684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8D3322-9CDC-4E14-AA2A-F7D5BCE7CD64}" type="datetimeFigureOut">
              <a:rPr lang="en-US" smtClean="0"/>
              <a:t>3/6/2015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716854-69E5-479E-85BA-6EA1E0B81D32}" type="slidenum">
              <a:rPr lang="en-US" smtClean="0"/>
              <a:t>‹#›</a:t>
            </a:fld>
            <a:endParaRPr lang="en-US"/>
          </a:p>
        </p:txBody>
      </p:sp>
    </p:spTree>
    <p:extLst>
      <p:ext uri="{BB962C8B-B14F-4D97-AF65-F5344CB8AC3E}">
        <p14:creationId xmlns:p14="http://schemas.microsoft.com/office/powerpoint/2010/main" val="11989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smtClean="0"/>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8D3322-9CDC-4E14-AA2A-F7D5BCE7CD64}" type="datetimeFigureOut">
              <a:rPr lang="en-US" smtClean="0"/>
              <a:t>3/6/2015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716854-69E5-479E-85BA-6EA1E0B81D32}" type="slidenum">
              <a:rPr lang="en-US" smtClean="0"/>
              <a:t>‹#›</a:t>
            </a:fld>
            <a:endParaRPr lang="en-US"/>
          </a:p>
        </p:txBody>
      </p:sp>
    </p:spTree>
    <p:extLst>
      <p:ext uri="{BB962C8B-B14F-4D97-AF65-F5344CB8AC3E}">
        <p14:creationId xmlns:p14="http://schemas.microsoft.com/office/powerpoint/2010/main" val="35904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8D3322-9CDC-4E14-AA2A-F7D5BCE7CD64}" type="datetimeFigureOut">
              <a:rPr lang="en-US" smtClean="0"/>
              <a:t>3/6/2015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716854-69E5-479E-85BA-6EA1E0B81D32}"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3166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E8D3322-9CDC-4E14-AA2A-F7D5BCE7CD64}" type="datetimeFigureOut">
              <a:rPr lang="en-US" smtClean="0"/>
              <a:t>3/6/2015</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A716854-69E5-479E-85BA-6EA1E0B81D32}"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25788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Suriname: The Institutions that Matter for Diversification</a:t>
            </a:r>
            <a:endParaRPr lang="en-US" dirty="0"/>
          </a:p>
        </p:txBody>
      </p:sp>
      <p:sp>
        <p:nvSpPr>
          <p:cNvPr id="3" name="Subtitle 2"/>
          <p:cNvSpPr>
            <a:spLocks noGrp="1"/>
          </p:cNvSpPr>
          <p:nvPr>
            <p:ph type="subTitle" idx="1"/>
          </p:nvPr>
        </p:nvSpPr>
        <p:spPr/>
        <p:txBody>
          <a:bodyPr/>
          <a:lstStyle/>
          <a:p>
            <a:r>
              <a:rPr lang="en-US" dirty="0" smtClean="0"/>
              <a:t>Francisco G. Carneiro</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4200" y="5879109"/>
            <a:ext cx="1200150" cy="544068"/>
          </a:xfrm>
          <a:prstGeom prst="rect">
            <a:avLst/>
          </a:prstGeom>
        </p:spPr>
      </p:pic>
    </p:spTree>
    <p:extLst>
      <p:ext uri="{BB962C8B-B14F-4D97-AF65-F5344CB8AC3E}">
        <p14:creationId xmlns:p14="http://schemas.microsoft.com/office/powerpoint/2010/main" val="2429654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31433" y="2286000"/>
            <a:ext cx="5363633" cy="4022725"/>
          </a:xfrm>
        </p:spPr>
      </p:pic>
    </p:spTree>
    <p:extLst>
      <p:ext uri="{BB962C8B-B14F-4D97-AF65-F5344CB8AC3E}">
        <p14:creationId xmlns:p14="http://schemas.microsoft.com/office/powerpoint/2010/main" val="3772807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Suriname’s exports are highly concentrated on primary goods</a:t>
            </a:r>
            <a:endParaRPr lang="en-US" sz="3200" dirty="0"/>
          </a:p>
        </p:txBody>
      </p:sp>
      <p:pic>
        <p:nvPicPr>
          <p:cNvPr id="3"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799" y="2403126"/>
            <a:ext cx="7065587" cy="2778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p:cNvGraphicFramePr>
            <a:graphicFrameLocks noGrp="1"/>
          </p:cNvGraphicFramePr>
          <p:nvPr>
            <p:extLst>
              <p:ext uri="{D42A27DB-BD31-4B8C-83A1-F6EECF244321}">
                <p14:modId xmlns:p14="http://schemas.microsoft.com/office/powerpoint/2010/main" val="580535594"/>
              </p:ext>
            </p:extLst>
          </p:nvPr>
        </p:nvGraphicFramePr>
        <p:xfrm>
          <a:off x="914400" y="5956776"/>
          <a:ext cx="7521677" cy="618617"/>
        </p:xfrm>
        <a:graphic>
          <a:graphicData uri="http://schemas.openxmlformats.org/drawingml/2006/table">
            <a:tbl>
              <a:tblPr firstRow="1" firstCol="1" bandRow="1"/>
              <a:tblGrid>
                <a:gridCol w="7521677"/>
              </a:tblGrid>
              <a:tr h="0">
                <a:tc>
                  <a:txBody>
                    <a:bodyPr/>
                    <a:lstStyle/>
                    <a:p>
                      <a:pPr marL="0" marR="0" algn="just">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Source: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WBG </a:t>
                      </a:r>
                      <a:r>
                        <a:rPr lang="en-US" sz="1200" dirty="0">
                          <a:effectLst/>
                          <a:latin typeface="Calibri" panose="020F0502020204030204" pitchFamily="34" charset="0"/>
                          <a:ea typeface="Calibri" panose="020F0502020204030204" pitchFamily="34" charset="0"/>
                          <a:cs typeface="Times New Roman" panose="02020603050405020304" pitchFamily="18" charset="0"/>
                        </a:rPr>
                        <a:t>staff calculation based on UNCTAD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Stats -</a:t>
                      </a:r>
                      <a:r>
                        <a:rPr lang="en-US"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200" kern="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Pinies, Varma and Wacker (2015), Stylized Facts in the Caribbean.</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200" dirty="0">
                          <a:effectLst/>
                          <a:latin typeface="Calibri" panose="020F0502020204030204" pitchFamily="34" charset="0"/>
                          <a:ea typeface="Calibri" panose="020F0502020204030204" pitchFamily="34" charset="0"/>
                          <a:cs typeface="Times New Roman" panose="02020603050405020304" pitchFamily="18" charset="0"/>
                        </a:rPr>
                        <a:t>Primaries include SITC 0 to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4+68+667+971</a:t>
                      </a:r>
                      <a:r>
                        <a:rPr lang="en-US" sz="1200" dirty="0">
                          <a:effectLst/>
                          <a:latin typeface="Calibri" panose="020F0502020204030204" pitchFamily="34" charset="0"/>
                          <a:ea typeface="Calibri" panose="020F0502020204030204" pitchFamily="34" charset="0"/>
                          <a:cs typeface="Times New Roman" panose="02020603050405020304" pitchFamily="18" charset="0"/>
                        </a:rPr>
                        <a:t>; Manufactures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include SITC </a:t>
                      </a:r>
                      <a:r>
                        <a:rPr lang="en-US" sz="1200" dirty="0">
                          <a:effectLst/>
                          <a:latin typeface="Calibri" panose="020F0502020204030204" pitchFamily="34" charset="0"/>
                          <a:ea typeface="Calibri" panose="020F0502020204030204" pitchFamily="34" charset="0"/>
                          <a:cs typeface="Times New Roman" panose="02020603050405020304" pitchFamily="18" charset="0"/>
                        </a:rPr>
                        <a:t>5 to 8 less 667 and 68. Data for 2012 (2011 for service data in Barbados and Trinidad and Tobago).</a:t>
                      </a:r>
                    </a:p>
                  </a:txBody>
                  <a:tcPr marL="68580" marR="68580" marT="0" marB="0">
                    <a:lnL>
                      <a:noFill/>
                    </a:lnL>
                    <a:lnR>
                      <a:noFill/>
                    </a:lnR>
                    <a:lnT>
                      <a:noFill/>
                    </a:lnT>
                    <a:lnB>
                      <a:noFill/>
                    </a:lnB>
                    <a:noFill/>
                  </a:tcPr>
                </a:tc>
              </a:tr>
            </a:tbl>
          </a:graphicData>
        </a:graphic>
      </p:graphicFrame>
    </p:spTree>
    <p:extLst>
      <p:ext uri="{BB962C8B-B14F-4D97-AF65-F5344CB8AC3E}">
        <p14:creationId xmlns:p14="http://schemas.microsoft.com/office/powerpoint/2010/main" val="332790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dirty="0" smtClean="0"/>
              <a:t>In the Caribbean, commodity exporters tend to have the highest levels of diversification</a:t>
            </a:r>
            <a:endParaRPr lang="en-US" sz="3200" dirty="0"/>
          </a:p>
        </p:txBody>
      </p:sp>
      <p:pic>
        <p:nvPicPr>
          <p:cNvPr id="3" name="Chart 6"/>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8879" y="2362200"/>
            <a:ext cx="6806241" cy="2656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p:cNvGraphicFramePr>
            <a:graphicFrameLocks noGrp="1"/>
          </p:cNvGraphicFramePr>
          <p:nvPr>
            <p:extLst>
              <p:ext uri="{D42A27DB-BD31-4B8C-83A1-F6EECF244321}">
                <p14:modId xmlns:p14="http://schemas.microsoft.com/office/powerpoint/2010/main" val="152465153"/>
              </p:ext>
            </p:extLst>
          </p:nvPr>
        </p:nvGraphicFramePr>
        <p:xfrm>
          <a:off x="914400" y="5562600"/>
          <a:ext cx="7521677" cy="1039241"/>
        </p:xfrm>
        <a:graphic>
          <a:graphicData uri="http://schemas.openxmlformats.org/drawingml/2006/table">
            <a:tbl>
              <a:tblPr firstRow="1" firstCol="1" bandRow="1"/>
              <a:tblGrid>
                <a:gridCol w="7521677"/>
              </a:tblGrid>
              <a:tr h="0">
                <a:tc>
                  <a:txBody>
                    <a:bodyPr/>
                    <a:lstStyle/>
                    <a:p>
                      <a:pPr marL="0" marR="0" algn="just">
                        <a:lnSpc>
                          <a:spcPct val="115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Number of export lines shows the total number of goods and services exports in 2007. Services are Communications, Financial Services, Transport and Travel Services. Goods exports correspond to 4 digits classification of SITC Revision 2. Bar shows the group mean. Other LAC refers to Latin America excluding Caribbean countries.  LAC7 refers to the seven largest economies of Latin America (Argentina, Brazil, Chile, Colombia, Mexico, Peru and Venezuela).  Sources: WDI and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WITS, </a:t>
                      </a:r>
                      <a:r>
                        <a:rPr lang="en-US" sz="1200" kern="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Pinies, Varma and Wacker (2015), Stylized Facts in the Caribbean</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noFill/>
                  </a:tcPr>
                </a:tc>
              </a:tr>
            </a:tbl>
          </a:graphicData>
        </a:graphic>
      </p:graphicFrame>
    </p:spTree>
    <p:extLst>
      <p:ext uri="{BB962C8B-B14F-4D97-AF65-F5344CB8AC3E}">
        <p14:creationId xmlns:p14="http://schemas.microsoft.com/office/powerpoint/2010/main" val="227265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Suriname remains an outlier in comparison with others in the Region</a:t>
            </a:r>
            <a:endParaRPr lang="en-US" sz="3200"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883824" y="1878049"/>
            <a:ext cx="7058598" cy="4217951"/>
          </a:xfrm>
          <a:prstGeom prst="rect">
            <a:avLst/>
          </a:prstGeom>
        </p:spPr>
      </p:pic>
      <p:sp>
        <p:nvSpPr>
          <p:cNvPr id="4" name="TextBox 3"/>
          <p:cNvSpPr txBox="1"/>
          <p:nvPr/>
        </p:nvSpPr>
        <p:spPr>
          <a:xfrm>
            <a:off x="533400" y="6096000"/>
            <a:ext cx="8467653" cy="646331"/>
          </a:xfrm>
          <a:prstGeom prst="rect">
            <a:avLst/>
          </a:prstGeom>
          <a:noFill/>
        </p:spPr>
        <p:txBody>
          <a:bodyPr wrap="square" rtlCol="0">
            <a:spAutoFit/>
          </a:bodyPr>
          <a:lstStyle/>
          <a:p>
            <a:pPr algn="just"/>
            <a:r>
              <a:rPr lang="en-US" sz="900" dirty="0" smtClean="0"/>
              <a:t>The square root of the normalized </a:t>
            </a:r>
            <a:r>
              <a:rPr lang="en-US" sz="900" dirty="0" err="1" smtClean="0"/>
              <a:t>Herfindahl</a:t>
            </a:r>
            <a:r>
              <a:rPr lang="en-US" sz="900" dirty="0" smtClean="0"/>
              <a:t>  Index for Exports of Goods and Services for 2007 is a measure of exports concentration. Services included are Communications, Financial Services, Transport and Travel Services. Goods exports correspond to 4 digits classification of SITC Revision 3. Black correspond to Caribbean countries; Gold to OECS countries; Green to Dominican Republic &amp; Jamaica; Yellow to Trinidad &amp; Tobago; Red to Other LAC; Sienna to Large LAC (Argentina, Brazil, Colombia &amp; Mexico) and the orange crosses represent the rest of the countries. The blue line is the fitted line (linear). Sources: WDI and </a:t>
            </a:r>
            <a:r>
              <a:rPr lang="en-US" sz="900" dirty="0" smtClean="0"/>
              <a:t>WITS, </a:t>
            </a:r>
            <a:r>
              <a:rPr lang="en-US" sz="900" dirty="0">
                <a:latin typeface="Calibri" panose="020F0502020204030204" pitchFamily="34" charset="0"/>
                <a:ea typeface="Calibri" panose="020F0502020204030204" pitchFamily="34" charset="0"/>
                <a:cs typeface="Times New Roman" panose="02020603050405020304" pitchFamily="18" charset="0"/>
              </a:rPr>
              <a:t>Pinies, Varma and Wacker (2015), Stylized Facts in the Caribbean</a:t>
            </a:r>
            <a:r>
              <a:rPr lang="en-US" sz="900" dirty="0" smtClean="0"/>
              <a:t>. </a:t>
            </a:r>
            <a:endParaRPr lang="en-US" sz="900" dirty="0"/>
          </a:p>
        </p:txBody>
      </p:sp>
    </p:spTree>
    <p:extLst>
      <p:ext uri="{BB962C8B-B14F-4D97-AF65-F5344CB8AC3E}">
        <p14:creationId xmlns:p14="http://schemas.microsoft.com/office/powerpoint/2010/main" val="4293368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672070229"/>
              </p:ext>
            </p:extLst>
          </p:nvPr>
        </p:nvGraphicFramePr>
        <p:xfrm>
          <a:off x="152400" y="1676400"/>
          <a:ext cx="86868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4"/>
          <p:cNvSpPr>
            <a:spLocks noGrp="1"/>
          </p:cNvSpPr>
          <p:nvPr>
            <p:ph type="title"/>
          </p:nvPr>
        </p:nvSpPr>
        <p:spPr/>
        <p:txBody>
          <a:bodyPr>
            <a:normAutofit/>
          </a:bodyPr>
          <a:lstStyle/>
          <a:p>
            <a:pPr algn="l"/>
            <a:r>
              <a:rPr lang="en-US" sz="3200" dirty="0" smtClean="0"/>
              <a:t>Elements of a Successful Growth Model</a:t>
            </a:r>
            <a:endParaRPr lang="en-US" sz="3200" dirty="0"/>
          </a:p>
        </p:txBody>
      </p:sp>
    </p:spTree>
    <p:extLst>
      <p:ext uri="{BB962C8B-B14F-4D97-AF65-F5344CB8AC3E}">
        <p14:creationId xmlns:p14="http://schemas.microsoft.com/office/powerpoint/2010/main" val="1259946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134867488"/>
              </p:ext>
            </p:extLst>
          </p:nvPr>
        </p:nvGraphicFramePr>
        <p:xfrm>
          <a:off x="1371600" y="1981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p:cNvGraphicFramePr/>
          <p:nvPr>
            <p:extLst>
              <p:ext uri="{D42A27DB-BD31-4B8C-83A1-F6EECF244321}">
                <p14:modId xmlns:p14="http://schemas.microsoft.com/office/powerpoint/2010/main" val="4150443886"/>
              </p:ext>
            </p:extLst>
          </p:nvPr>
        </p:nvGraphicFramePr>
        <p:xfrm>
          <a:off x="1066800" y="0"/>
          <a:ext cx="7239000" cy="114299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244668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612471878"/>
              </p:ext>
            </p:extLst>
          </p:nvPr>
        </p:nvGraphicFramePr>
        <p:xfrm>
          <a:off x="990600" y="609600"/>
          <a:ext cx="7696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838200" y="609600"/>
            <a:ext cx="4572000" cy="1143000"/>
          </a:xfrm>
        </p:spPr>
        <p:txBody>
          <a:bodyPr>
            <a:normAutofit/>
          </a:bodyPr>
          <a:lstStyle/>
          <a:p>
            <a:r>
              <a:rPr lang="en-US" sz="3200" dirty="0" smtClean="0"/>
              <a:t>Policy Levers</a:t>
            </a:r>
            <a:endParaRPr lang="en-US" sz="3200" dirty="0"/>
          </a:p>
        </p:txBody>
      </p:sp>
    </p:spTree>
    <p:extLst>
      <p:ext uri="{BB962C8B-B14F-4D97-AF65-F5344CB8AC3E}">
        <p14:creationId xmlns:p14="http://schemas.microsoft.com/office/powerpoint/2010/main" val="40601662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229600" cy="1143000"/>
          </a:xfrm>
        </p:spPr>
        <p:txBody>
          <a:bodyPr>
            <a:normAutofit/>
          </a:bodyPr>
          <a:lstStyle/>
          <a:p>
            <a:r>
              <a:rPr lang="en-US" sz="3200" dirty="0" smtClean="0"/>
              <a:t>Institutions that Matter</a:t>
            </a:r>
            <a:endParaRPr lang="en-US" sz="3200" dirty="0"/>
          </a:p>
        </p:txBody>
      </p:sp>
      <p:graphicFrame>
        <p:nvGraphicFramePr>
          <p:cNvPr id="3" name="Diagram 2"/>
          <p:cNvGraphicFramePr/>
          <p:nvPr>
            <p:extLst>
              <p:ext uri="{D42A27DB-BD31-4B8C-83A1-F6EECF244321}">
                <p14:modId xmlns:p14="http://schemas.microsoft.com/office/powerpoint/2010/main" val="1938154756"/>
              </p:ext>
            </p:extLst>
          </p:nvPr>
        </p:nvGraphicFramePr>
        <p:xfrm>
          <a:off x="685800" y="1524000"/>
          <a:ext cx="8382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p:cNvGraphicFramePr/>
          <p:nvPr>
            <p:extLst>
              <p:ext uri="{D42A27DB-BD31-4B8C-83A1-F6EECF244321}">
                <p14:modId xmlns:p14="http://schemas.microsoft.com/office/powerpoint/2010/main" val="3058647490"/>
              </p:ext>
            </p:extLst>
          </p:nvPr>
        </p:nvGraphicFramePr>
        <p:xfrm>
          <a:off x="6248400" y="1295400"/>
          <a:ext cx="2819400" cy="2286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645304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56697443"/>
              </p:ext>
            </p:extLst>
          </p:nvPr>
        </p:nvGraphicFramePr>
        <p:xfrm>
          <a:off x="768096" y="2286000"/>
          <a:ext cx="7290055"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84992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461</TotalTime>
  <Words>501</Words>
  <Application>Microsoft Office PowerPoint</Application>
  <PresentationFormat>On-screen Show (4:3)</PresentationFormat>
  <Paragraphs>41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Times New Roman</vt:lpstr>
      <vt:lpstr>Tw Cen MT</vt:lpstr>
      <vt:lpstr>Tw Cen MT Condensed</vt:lpstr>
      <vt:lpstr>Wingdings 3</vt:lpstr>
      <vt:lpstr>Integral</vt:lpstr>
      <vt:lpstr>Suriname: The Institutions that Matter for Diversification</vt:lpstr>
      <vt:lpstr>Suriname’s exports are highly concentrated on primary goods</vt:lpstr>
      <vt:lpstr>In the Caribbean, commodity exporters tend to have the highest levels of diversification</vt:lpstr>
      <vt:lpstr>Suriname remains an outlier in comparison with others in the Region</vt:lpstr>
      <vt:lpstr>Elements of a Successful Growth Model</vt:lpstr>
      <vt:lpstr>PowerPoint Presentation</vt:lpstr>
      <vt:lpstr>Policy Levers</vt:lpstr>
      <vt:lpstr>Institutions that Matter</vt:lpstr>
      <vt:lpstr>conclusion</vt:lpstr>
      <vt:lpstr>Thank You</vt:lpstr>
    </vt:vector>
  </TitlesOfParts>
  <Company>The World Bank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Eskender Trushin</dc:creator>
  <cp:lastModifiedBy>Francisco Galrao Carneiro</cp:lastModifiedBy>
  <cp:revision>18</cp:revision>
  <dcterms:created xsi:type="dcterms:W3CDTF">2013-04-11T08:53:28Z</dcterms:created>
  <dcterms:modified xsi:type="dcterms:W3CDTF">2015-03-06T21:00:46Z</dcterms:modified>
</cp:coreProperties>
</file>